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256" r:id="rId2"/>
    <p:sldId id="265" r:id="rId3"/>
    <p:sldId id="327" r:id="rId4"/>
    <p:sldId id="267" r:id="rId5"/>
    <p:sldId id="271" r:id="rId6"/>
    <p:sldId id="278" r:id="rId7"/>
    <p:sldId id="283" r:id="rId8"/>
    <p:sldId id="268" r:id="rId9"/>
    <p:sldId id="269" r:id="rId10"/>
    <p:sldId id="324" r:id="rId11"/>
    <p:sldId id="274" r:id="rId12"/>
    <p:sldId id="397" r:id="rId13"/>
    <p:sldId id="326" r:id="rId14"/>
    <p:sldId id="325" r:id="rId15"/>
    <p:sldId id="395" r:id="rId16"/>
    <p:sldId id="400" r:id="rId17"/>
    <p:sldId id="350" r:id="rId18"/>
    <p:sldId id="374" r:id="rId19"/>
    <p:sldId id="351" r:id="rId20"/>
    <p:sldId id="328" r:id="rId21"/>
    <p:sldId id="354" r:id="rId22"/>
    <p:sldId id="358" r:id="rId23"/>
    <p:sldId id="359" r:id="rId24"/>
    <p:sldId id="360" r:id="rId25"/>
    <p:sldId id="361" r:id="rId26"/>
    <p:sldId id="362" r:id="rId27"/>
    <p:sldId id="364" r:id="rId28"/>
    <p:sldId id="365" r:id="rId29"/>
    <p:sldId id="366" r:id="rId30"/>
    <p:sldId id="367" r:id="rId31"/>
    <p:sldId id="368" r:id="rId32"/>
    <p:sldId id="272" r:id="rId33"/>
    <p:sldId id="284" r:id="rId34"/>
    <p:sldId id="292" r:id="rId35"/>
    <p:sldId id="290" r:id="rId36"/>
    <p:sldId id="286" r:id="rId37"/>
    <p:sldId id="399" r:id="rId38"/>
    <p:sldId id="288" r:id="rId39"/>
    <p:sldId id="376" r:id="rId40"/>
    <p:sldId id="289" r:id="rId41"/>
    <p:sldId id="348" r:id="rId42"/>
    <p:sldId id="349" r:id="rId43"/>
    <p:sldId id="375" r:id="rId44"/>
    <p:sldId id="377" r:id="rId45"/>
    <p:sldId id="378" r:id="rId46"/>
    <p:sldId id="379" r:id="rId47"/>
    <p:sldId id="380" r:id="rId48"/>
    <p:sldId id="381" r:id="rId49"/>
    <p:sldId id="382" r:id="rId50"/>
    <p:sldId id="383" r:id="rId51"/>
    <p:sldId id="384" r:id="rId52"/>
    <p:sldId id="385" r:id="rId53"/>
    <p:sldId id="296" r:id="rId54"/>
    <p:sldId id="386" r:id="rId55"/>
    <p:sldId id="387" r:id="rId56"/>
    <p:sldId id="390" r:id="rId57"/>
    <p:sldId id="391" r:id="rId58"/>
    <p:sldId id="392" r:id="rId59"/>
    <p:sldId id="393" r:id="rId60"/>
    <p:sldId id="388" r:id="rId61"/>
    <p:sldId id="398" r:id="rId62"/>
    <p:sldId id="394" r:id="rId63"/>
    <p:sldId id="389" r:id="rId64"/>
    <p:sldId id="279" r:id="rId65"/>
    <p:sldId id="280" r:id="rId66"/>
    <p:sldId id="304" r:id="rId67"/>
    <p:sldId id="305" r:id="rId68"/>
    <p:sldId id="310" r:id="rId69"/>
    <p:sldId id="303" r:id="rId70"/>
    <p:sldId id="329" r:id="rId71"/>
    <p:sldId id="307" r:id="rId72"/>
    <p:sldId id="331" r:id="rId73"/>
    <p:sldId id="312" r:id="rId74"/>
    <p:sldId id="313" r:id="rId75"/>
    <p:sldId id="315" r:id="rId76"/>
    <p:sldId id="308" r:id="rId77"/>
    <p:sldId id="316" r:id="rId78"/>
    <p:sldId id="317" r:id="rId79"/>
    <p:sldId id="321" r:id="rId80"/>
    <p:sldId id="332" r:id="rId81"/>
    <p:sldId id="309" r:id="rId82"/>
    <p:sldId id="320" r:id="rId83"/>
    <p:sldId id="322" r:id="rId84"/>
    <p:sldId id="371" r:id="rId85"/>
    <p:sldId id="372" r:id="rId86"/>
    <p:sldId id="370" r:id="rId87"/>
    <p:sldId id="373" r:id="rId88"/>
    <p:sldId id="338" r:id="rId89"/>
    <p:sldId id="334" r:id="rId90"/>
    <p:sldId id="335" r:id="rId91"/>
    <p:sldId id="336" r:id="rId92"/>
    <p:sldId id="337" r:id="rId93"/>
    <p:sldId id="339" r:id="rId94"/>
    <p:sldId id="340" r:id="rId95"/>
    <p:sldId id="341" r:id="rId96"/>
    <p:sldId id="342" r:id="rId97"/>
    <p:sldId id="330" r:id="rId98"/>
    <p:sldId id="396" r:id="rId99"/>
    <p:sldId id="264" r:id="rId100"/>
  </p:sldIdLst>
  <p:sldSz cx="9144000" cy="6858000" type="screen4x3"/>
  <p:notesSz cx="6858000" cy="9144000"/>
  <p:defaultTextStyle>
    <a:defPPr>
      <a:defRPr lang="zh-CN"/>
    </a:defPPr>
    <a:lvl1pPr algn="ctr" rtl="0" fontAlgn="base">
      <a:spcBef>
        <a:spcPct val="0"/>
      </a:spcBef>
      <a:spcAft>
        <a:spcPct val="0"/>
      </a:spcAft>
      <a:defRPr sz="3200" kern="1200">
        <a:solidFill>
          <a:schemeClr val="tx1"/>
        </a:solidFill>
        <a:latin typeface="Arial" charset="0"/>
        <a:ea typeface="宋体" pitchFamily="2" charset="-122"/>
        <a:cs typeface="+mn-cs"/>
      </a:defRPr>
    </a:lvl1pPr>
    <a:lvl2pPr marL="457200" algn="ctr" rtl="0" fontAlgn="base">
      <a:spcBef>
        <a:spcPct val="0"/>
      </a:spcBef>
      <a:spcAft>
        <a:spcPct val="0"/>
      </a:spcAft>
      <a:defRPr sz="3200" kern="1200">
        <a:solidFill>
          <a:schemeClr val="tx1"/>
        </a:solidFill>
        <a:latin typeface="Arial" charset="0"/>
        <a:ea typeface="宋体" pitchFamily="2" charset="-122"/>
        <a:cs typeface="+mn-cs"/>
      </a:defRPr>
    </a:lvl2pPr>
    <a:lvl3pPr marL="914400" algn="ctr" rtl="0" fontAlgn="base">
      <a:spcBef>
        <a:spcPct val="0"/>
      </a:spcBef>
      <a:spcAft>
        <a:spcPct val="0"/>
      </a:spcAft>
      <a:defRPr sz="3200" kern="1200">
        <a:solidFill>
          <a:schemeClr val="tx1"/>
        </a:solidFill>
        <a:latin typeface="Arial" charset="0"/>
        <a:ea typeface="宋体" pitchFamily="2" charset="-122"/>
        <a:cs typeface="+mn-cs"/>
      </a:defRPr>
    </a:lvl3pPr>
    <a:lvl4pPr marL="1371600" algn="ctr" rtl="0" fontAlgn="base">
      <a:spcBef>
        <a:spcPct val="0"/>
      </a:spcBef>
      <a:spcAft>
        <a:spcPct val="0"/>
      </a:spcAft>
      <a:defRPr sz="3200" kern="1200">
        <a:solidFill>
          <a:schemeClr val="tx1"/>
        </a:solidFill>
        <a:latin typeface="Arial" charset="0"/>
        <a:ea typeface="宋体" pitchFamily="2" charset="-122"/>
        <a:cs typeface="+mn-cs"/>
      </a:defRPr>
    </a:lvl4pPr>
    <a:lvl5pPr marL="1828800" algn="ctr" rtl="0" fontAlgn="base">
      <a:spcBef>
        <a:spcPct val="0"/>
      </a:spcBef>
      <a:spcAft>
        <a:spcPct val="0"/>
      </a:spcAft>
      <a:defRPr sz="3200" kern="1200">
        <a:solidFill>
          <a:schemeClr val="tx1"/>
        </a:solidFill>
        <a:latin typeface="Arial" charset="0"/>
        <a:ea typeface="宋体" pitchFamily="2" charset="-122"/>
        <a:cs typeface="+mn-cs"/>
      </a:defRPr>
    </a:lvl5pPr>
    <a:lvl6pPr marL="2286000" algn="l" defTabSz="914400" rtl="0" eaLnBrk="1" latinLnBrk="0" hangingPunct="1">
      <a:defRPr sz="3200" kern="1200">
        <a:solidFill>
          <a:schemeClr val="tx1"/>
        </a:solidFill>
        <a:latin typeface="Arial" charset="0"/>
        <a:ea typeface="宋体" pitchFamily="2" charset="-122"/>
        <a:cs typeface="+mn-cs"/>
      </a:defRPr>
    </a:lvl6pPr>
    <a:lvl7pPr marL="2743200" algn="l" defTabSz="914400" rtl="0" eaLnBrk="1" latinLnBrk="0" hangingPunct="1">
      <a:defRPr sz="3200" kern="1200">
        <a:solidFill>
          <a:schemeClr val="tx1"/>
        </a:solidFill>
        <a:latin typeface="Arial" charset="0"/>
        <a:ea typeface="宋体" pitchFamily="2" charset="-122"/>
        <a:cs typeface="+mn-cs"/>
      </a:defRPr>
    </a:lvl7pPr>
    <a:lvl8pPr marL="3200400" algn="l" defTabSz="914400" rtl="0" eaLnBrk="1" latinLnBrk="0" hangingPunct="1">
      <a:defRPr sz="3200" kern="1200">
        <a:solidFill>
          <a:schemeClr val="tx1"/>
        </a:solidFill>
        <a:latin typeface="Arial" charset="0"/>
        <a:ea typeface="宋体" pitchFamily="2" charset="-122"/>
        <a:cs typeface="+mn-cs"/>
      </a:defRPr>
    </a:lvl8pPr>
    <a:lvl9pPr marL="3657600" algn="l" defTabSz="914400" rtl="0" eaLnBrk="1" latinLnBrk="0" hangingPunct="1">
      <a:defRPr sz="3200"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0099CC"/>
    <a:srgbClr val="006699"/>
    <a:srgbClr val="0B1865"/>
    <a:srgbClr val="66B821"/>
    <a:srgbClr val="0F218B"/>
    <a:srgbClr val="646D8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73" autoAdjust="0"/>
    <p:restoredTop sz="88592" autoAdjust="0"/>
  </p:normalViewPr>
  <p:slideViewPr>
    <p:cSldViewPr>
      <p:cViewPr>
        <p:scale>
          <a:sx n="75" d="100"/>
          <a:sy n="75" d="100"/>
        </p:scale>
        <p:origin x="-2652" y="-942"/>
      </p:cViewPr>
      <p:guideLst>
        <p:guide orient="horz" pos="2160"/>
        <p:guide pos="2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12"/>
    </p:cViewPr>
  </p:sorterViewPr>
  <p:notesViewPr>
    <p:cSldViewPr>
      <p:cViewPr varScale="1">
        <p:scale>
          <a:sx n="69" d="100"/>
          <a:sy n="69" d="100"/>
        </p:scale>
        <p:origin x="-1350"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F10EA0-D9E7-4BEA-B49C-2B0923547060}" type="doc">
      <dgm:prSet loTypeId="urn:microsoft.com/office/officeart/2005/8/layout/chevron2" loCatId="process" qsTypeId="urn:microsoft.com/office/officeart/2005/8/quickstyle/simple1" qsCatId="simple" csTypeId="urn:microsoft.com/office/officeart/2005/8/colors/accent2_2" csCatId="accent2" phldr="1"/>
      <dgm:spPr/>
      <dgm:t>
        <a:bodyPr/>
        <a:lstStyle/>
        <a:p>
          <a:endParaRPr lang="zh-CN" altLang="en-US"/>
        </a:p>
      </dgm:t>
    </dgm:pt>
    <dgm:pt modelId="{FA35E935-FC2A-4E13-9FA2-7749C6AD3219}">
      <dgm:prSet phldrT="[文本]"/>
      <dgm:spPr/>
      <dgm:t>
        <a:bodyPr/>
        <a:lstStyle/>
        <a:p>
          <a:r>
            <a:rPr lang="zh-CN" altLang="en-US" dirty="0" smtClean="0">
              <a:latin typeface="华文中宋" pitchFamily="2" charset="-122"/>
              <a:ea typeface="华文中宋" pitchFamily="2" charset="-122"/>
            </a:rPr>
            <a:t>第一阶段</a:t>
          </a:r>
          <a:endParaRPr lang="zh-CN" altLang="en-US" dirty="0">
            <a:latin typeface="华文中宋" pitchFamily="2" charset="-122"/>
            <a:ea typeface="华文中宋" pitchFamily="2" charset="-122"/>
          </a:endParaRPr>
        </a:p>
      </dgm:t>
    </dgm:pt>
    <dgm:pt modelId="{1BEAF212-7DC1-4815-85EA-B33CB1BDF3F8}" type="parTrans" cxnId="{4C50F2FE-10A0-4140-B131-E4D22AF58BEC}">
      <dgm:prSet/>
      <dgm:spPr/>
      <dgm:t>
        <a:bodyPr/>
        <a:lstStyle/>
        <a:p>
          <a:endParaRPr lang="zh-CN" altLang="en-US"/>
        </a:p>
      </dgm:t>
    </dgm:pt>
    <dgm:pt modelId="{249F74CC-29C4-481E-A091-A2008EF002E3}" type="sibTrans" cxnId="{4C50F2FE-10A0-4140-B131-E4D22AF58BEC}">
      <dgm:prSet/>
      <dgm:spPr/>
      <dgm:t>
        <a:bodyPr/>
        <a:lstStyle/>
        <a:p>
          <a:endParaRPr lang="zh-CN" altLang="en-US"/>
        </a:p>
      </dgm:t>
    </dgm:pt>
    <dgm:pt modelId="{6C34A067-666D-43A9-9555-EBF836FF7313}">
      <dgm:prSet phldrT="[文本]" custT="1"/>
      <dgm:spPr/>
      <dgm:t>
        <a:bodyPr/>
        <a:lstStyle/>
        <a:p>
          <a:r>
            <a:rPr lang="zh-CN" sz="2000" dirty="0" smtClean="0">
              <a:latin typeface="楷体_GB2312" pitchFamily="49" charset="-122"/>
              <a:ea typeface="楷体_GB2312" pitchFamily="49" charset="-122"/>
            </a:rPr>
            <a:t>自交割月第一个交易日至最后交易日的前一个交易日的滚动交割</a:t>
          </a:r>
          <a:r>
            <a:rPr lang="zh-CN" altLang="en-US" sz="2000" dirty="0" smtClean="0">
              <a:latin typeface="楷体_GB2312" pitchFamily="49" charset="-122"/>
              <a:ea typeface="楷体_GB2312" pitchFamily="49" charset="-122"/>
            </a:rPr>
            <a:t>：</a:t>
          </a:r>
          <a:r>
            <a:rPr lang="zh-CN" altLang="en-US" sz="2000" dirty="0" smtClean="0">
              <a:solidFill>
                <a:schemeClr val="accent6"/>
              </a:solidFill>
              <a:latin typeface="楷体_GB2312" pitchFamily="49" charset="-122"/>
              <a:ea typeface="楷体_GB2312" pitchFamily="49" charset="-122"/>
            </a:rPr>
            <a:t>买方和卖方提出交割申请，按照“申报时间优先”原则选取买方和卖方进入交割</a:t>
          </a:r>
          <a:endParaRPr lang="zh-CN" altLang="en-US" sz="2000" dirty="0">
            <a:solidFill>
              <a:schemeClr val="accent6"/>
            </a:solidFill>
            <a:latin typeface="楷体_GB2312" pitchFamily="49" charset="-122"/>
            <a:ea typeface="楷体_GB2312" pitchFamily="49" charset="-122"/>
          </a:endParaRPr>
        </a:p>
      </dgm:t>
    </dgm:pt>
    <dgm:pt modelId="{458956C0-15D4-4ABB-81FD-AEE931F92C14}" type="parTrans" cxnId="{743F63B8-5748-4F73-AE9A-D8D52C9E9320}">
      <dgm:prSet/>
      <dgm:spPr/>
      <dgm:t>
        <a:bodyPr/>
        <a:lstStyle/>
        <a:p>
          <a:endParaRPr lang="zh-CN" altLang="en-US"/>
        </a:p>
      </dgm:t>
    </dgm:pt>
    <dgm:pt modelId="{D24E7912-526C-4A68-9C71-E236B82A3D3A}" type="sibTrans" cxnId="{743F63B8-5748-4F73-AE9A-D8D52C9E9320}">
      <dgm:prSet/>
      <dgm:spPr/>
      <dgm:t>
        <a:bodyPr/>
        <a:lstStyle/>
        <a:p>
          <a:endParaRPr lang="zh-CN" altLang="en-US"/>
        </a:p>
      </dgm:t>
    </dgm:pt>
    <dgm:pt modelId="{77B12C14-393B-4D74-BB97-DEC506AEE35C}">
      <dgm:prSet phldrT="[文本]"/>
      <dgm:spPr/>
      <dgm:t>
        <a:bodyPr/>
        <a:lstStyle/>
        <a:p>
          <a:r>
            <a:rPr lang="zh-CN" altLang="en-US" dirty="0" smtClean="0">
              <a:latin typeface="华文中宋" pitchFamily="2" charset="-122"/>
              <a:ea typeface="华文中宋" pitchFamily="2" charset="-122"/>
            </a:rPr>
            <a:t>第二阶段</a:t>
          </a:r>
          <a:endParaRPr lang="zh-CN" altLang="en-US" dirty="0"/>
        </a:p>
      </dgm:t>
    </dgm:pt>
    <dgm:pt modelId="{69F15D7B-FEC6-4DC1-B498-1AE987679C0B}" type="parTrans" cxnId="{E22EA3F6-2211-492E-91D3-29E053DC81B7}">
      <dgm:prSet/>
      <dgm:spPr/>
      <dgm:t>
        <a:bodyPr/>
        <a:lstStyle/>
        <a:p>
          <a:endParaRPr lang="zh-CN" altLang="en-US"/>
        </a:p>
      </dgm:t>
    </dgm:pt>
    <dgm:pt modelId="{8C4185A2-0FCA-41B9-9BFD-2E6608693613}" type="sibTrans" cxnId="{E22EA3F6-2211-492E-91D3-29E053DC81B7}">
      <dgm:prSet/>
      <dgm:spPr/>
      <dgm:t>
        <a:bodyPr/>
        <a:lstStyle/>
        <a:p>
          <a:endParaRPr lang="zh-CN" altLang="en-US"/>
        </a:p>
      </dgm:t>
    </dgm:pt>
    <dgm:pt modelId="{536E597D-B562-4D06-B6C7-5F5F57029873}">
      <dgm:prSet phldrT="[文本]" custT="1"/>
      <dgm:spPr/>
      <dgm:t>
        <a:bodyPr/>
        <a:lstStyle/>
        <a:p>
          <a:r>
            <a:rPr lang="zh-CN" sz="2000" dirty="0" smtClean="0">
              <a:latin typeface="楷体_GB2312" pitchFamily="49" charset="-122"/>
              <a:ea typeface="楷体_GB2312" pitchFamily="49" charset="-122"/>
            </a:rPr>
            <a:t>最后交易日的集中交割</a:t>
          </a:r>
          <a:r>
            <a:rPr lang="zh-CN" altLang="en-US" sz="2000" dirty="0" smtClean="0">
              <a:latin typeface="楷体_GB2312" pitchFamily="49" charset="-122"/>
              <a:ea typeface="楷体_GB2312" pitchFamily="49" charset="-122"/>
            </a:rPr>
            <a:t>：</a:t>
          </a:r>
          <a:r>
            <a:rPr lang="zh-CN" altLang="en-US" sz="2000" dirty="0" smtClean="0">
              <a:solidFill>
                <a:schemeClr val="accent6"/>
              </a:solidFill>
              <a:latin typeface="楷体_GB2312" pitchFamily="49" charset="-122"/>
              <a:ea typeface="楷体_GB2312" pitchFamily="49" charset="-122"/>
            </a:rPr>
            <a:t>最后交易日未平仓合约自动进入交割程序</a:t>
          </a:r>
          <a:endParaRPr lang="zh-CN" altLang="en-US" sz="2000" dirty="0">
            <a:latin typeface="楷体_GB2312" pitchFamily="49" charset="-122"/>
            <a:ea typeface="楷体_GB2312" pitchFamily="49" charset="-122"/>
          </a:endParaRPr>
        </a:p>
      </dgm:t>
    </dgm:pt>
    <dgm:pt modelId="{A0D7D121-CEE9-457F-A3CE-5314D391DA47}" type="parTrans" cxnId="{7BA36EE7-1D2B-4004-95B4-E30FB0EC721E}">
      <dgm:prSet/>
      <dgm:spPr/>
      <dgm:t>
        <a:bodyPr/>
        <a:lstStyle/>
        <a:p>
          <a:endParaRPr lang="zh-CN" altLang="en-US"/>
        </a:p>
      </dgm:t>
    </dgm:pt>
    <dgm:pt modelId="{BBFC6EE5-2828-4B8D-A4BD-AB010B7E3CC6}" type="sibTrans" cxnId="{7BA36EE7-1D2B-4004-95B4-E30FB0EC721E}">
      <dgm:prSet/>
      <dgm:spPr/>
      <dgm:t>
        <a:bodyPr/>
        <a:lstStyle/>
        <a:p>
          <a:endParaRPr lang="zh-CN" altLang="en-US"/>
        </a:p>
      </dgm:t>
    </dgm:pt>
    <dgm:pt modelId="{C4E420B4-53DB-4C4E-8BBC-A1BE9E3975A2}" type="pres">
      <dgm:prSet presAssocID="{CDF10EA0-D9E7-4BEA-B49C-2B0923547060}" presName="linearFlow" presStyleCnt="0">
        <dgm:presLayoutVars>
          <dgm:dir/>
          <dgm:animLvl val="lvl"/>
          <dgm:resizeHandles val="exact"/>
        </dgm:presLayoutVars>
      </dgm:prSet>
      <dgm:spPr/>
      <dgm:t>
        <a:bodyPr/>
        <a:lstStyle/>
        <a:p>
          <a:endParaRPr lang="zh-CN" altLang="en-US"/>
        </a:p>
      </dgm:t>
    </dgm:pt>
    <dgm:pt modelId="{857DDA86-8A6C-46EE-B536-A47B27C80C58}" type="pres">
      <dgm:prSet presAssocID="{FA35E935-FC2A-4E13-9FA2-7749C6AD3219}" presName="composite" presStyleCnt="0"/>
      <dgm:spPr/>
    </dgm:pt>
    <dgm:pt modelId="{F06D7CEC-1757-4CE9-AE56-4CD88FC6D999}" type="pres">
      <dgm:prSet presAssocID="{FA35E935-FC2A-4E13-9FA2-7749C6AD3219}" presName="parentText" presStyleLbl="alignNode1" presStyleIdx="0" presStyleCnt="2">
        <dgm:presLayoutVars>
          <dgm:chMax val="1"/>
          <dgm:bulletEnabled val="1"/>
        </dgm:presLayoutVars>
      </dgm:prSet>
      <dgm:spPr/>
      <dgm:t>
        <a:bodyPr/>
        <a:lstStyle/>
        <a:p>
          <a:endParaRPr lang="zh-CN" altLang="en-US"/>
        </a:p>
      </dgm:t>
    </dgm:pt>
    <dgm:pt modelId="{E253B0BD-2FD8-49F9-B44F-B079ED00CE35}" type="pres">
      <dgm:prSet presAssocID="{FA35E935-FC2A-4E13-9FA2-7749C6AD3219}" presName="descendantText" presStyleLbl="alignAcc1" presStyleIdx="0" presStyleCnt="2" custLinFactNeighborX="574" custLinFactNeighborY="-11">
        <dgm:presLayoutVars>
          <dgm:bulletEnabled val="1"/>
        </dgm:presLayoutVars>
      </dgm:prSet>
      <dgm:spPr/>
      <dgm:t>
        <a:bodyPr/>
        <a:lstStyle/>
        <a:p>
          <a:endParaRPr lang="zh-CN" altLang="en-US"/>
        </a:p>
      </dgm:t>
    </dgm:pt>
    <dgm:pt modelId="{2140C694-9D87-449D-B185-AADD3E774BEF}" type="pres">
      <dgm:prSet presAssocID="{249F74CC-29C4-481E-A091-A2008EF002E3}" presName="sp" presStyleCnt="0"/>
      <dgm:spPr/>
    </dgm:pt>
    <dgm:pt modelId="{4ADFBB3A-76A0-495C-AFDE-A083AD76D33D}" type="pres">
      <dgm:prSet presAssocID="{77B12C14-393B-4D74-BB97-DEC506AEE35C}" presName="composite" presStyleCnt="0"/>
      <dgm:spPr/>
    </dgm:pt>
    <dgm:pt modelId="{88766E1D-3B65-45FE-994F-3A60D43F9B9B}" type="pres">
      <dgm:prSet presAssocID="{77B12C14-393B-4D74-BB97-DEC506AEE35C}" presName="parentText" presStyleLbl="alignNode1" presStyleIdx="1" presStyleCnt="2">
        <dgm:presLayoutVars>
          <dgm:chMax val="1"/>
          <dgm:bulletEnabled val="1"/>
        </dgm:presLayoutVars>
      </dgm:prSet>
      <dgm:spPr/>
      <dgm:t>
        <a:bodyPr/>
        <a:lstStyle/>
        <a:p>
          <a:endParaRPr lang="zh-CN" altLang="en-US"/>
        </a:p>
      </dgm:t>
    </dgm:pt>
    <dgm:pt modelId="{0390B0ED-CB3A-41DD-BBCF-F1E5CEA9DEBD}" type="pres">
      <dgm:prSet presAssocID="{77B12C14-393B-4D74-BB97-DEC506AEE35C}" presName="descendantText" presStyleLbl="alignAcc1" presStyleIdx="1" presStyleCnt="2" custLinFactNeighborY="-1480">
        <dgm:presLayoutVars>
          <dgm:bulletEnabled val="1"/>
        </dgm:presLayoutVars>
      </dgm:prSet>
      <dgm:spPr/>
      <dgm:t>
        <a:bodyPr/>
        <a:lstStyle/>
        <a:p>
          <a:endParaRPr lang="zh-CN" altLang="en-US"/>
        </a:p>
      </dgm:t>
    </dgm:pt>
  </dgm:ptLst>
  <dgm:cxnLst>
    <dgm:cxn modelId="{C8E25864-CFFD-40FB-AF9D-5A810CFA15FC}" type="presOf" srcId="{536E597D-B562-4D06-B6C7-5F5F57029873}" destId="{0390B0ED-CB3A-41DD-BBCF-F1E5CEA9DEBD}" srcOrd="0" destOrd="0" presId="urn:microsoft.com/office/officeart/2005/8/layout/chevron2"/>
    <dgm:cxn modelId="{0264377B-66A7-4829-A820-D6B2C383AC77}" type="presOf" srcId="{CDF10EA0-D9E7-4BEA-B49C-2B0923547060}" destId="{C4E420B4-53DB-4C4E-8BBC-A1BE9E3975A2}" srcOrd="0" destOrd="0" presId="urn:microsoft.com/office/officeart/2005/8/layout/chevron2"/>
    <dgm:cxn modelId="{E22EA3F6-2211-492E-91D3-29E053DC81B7}" srcId="{CDF10EA0-D9E7-4BEA-B49C-2B0923547060}" destId="{77B12C14-393B-4D74-BB97-DEC506AEE35C}" srcOrd="1" destOrd="0" parTransId="{69F15D7B-FEC6-4DC1-B498-1AE987679C0B}" sibTransId="{8C4185A2-0FCA-41B9-9BFD-2E6608693613}"/>
    <dgm:cxn modelId="{7BA36EE7-1D2B-4004-95B4-E30FB0EC721E}" srcId="{77B12C14-393B-4D74-BB97-DEC506AEE35C}" destId="{536E597D-B562-4D06-B6C7-5F5F57029873}" srcOrd="0" destOrd="0" parTransId="{A0D7D121-CEE9-457F-A3CE-5314D391DA47}" sibTransId="{BBFC6EE5-2828-4B8D-A4BD-AB010B7E3CC6}"/>
    <dgm:cxn modelId="{C493B987-104B-41E0-B52A-87D96A640419}" type="presOf" srcId="{FA35E935-FC2A-4E13-9FA2-7749C6AD3219}" destId="{F06D7CEC-1757-4CE9-AE56-4CD88FC6D999}" srcOrd="0" destOrd="0" presId="urn:microsoft.com/office/officeart/2005/8/layout/chevron2"/>
    <dgm:cxn modelId="{65CBE134-DB95-4C14-BE6D-8E93410B7B3A}" type="presOf" srcId="{77B12C14-393B-4D74-BB97-DEC506AEE35C}" destId="{88766E1D-3B65-45FE-994F-3A60D43F9B9B}" srcOrd="0" destOrd="0" presId="urn:microsoft.com/office/officeart/2005/8/layout/chevron2"/>
    <dgm:cxn modelId="{9E96081E-D032-4EEC-AE7E-D394E07CB207}" type="presOf" srcId="{6C34A067-666D-43A9-9555-EBF836FF7313}" destId="{E253B0BD-2FD8-49F9-B44F-B079ED00CE35}" srcOrd="0" destOrd="0" presId="urn:microsoft.com/office/officeart/2005/8/layout/chevron2"/>
    <dgm:cxn modelId="{4C50F2FE-10A0-4140-B131-E4D22AF58BEC}" srcId="{CDF10EA0-D9E7-4BEA-B49C-2B0923547060}" destId="{FA35E935-FC2A-4E13-9FA2-7749C6AD3219}" srcOrd="0" destOrd="0" parTransId="{1BEAF212-7DC1-4815-85EA-B33CB1BDF3F8}" sibTransId="{249F74CC-29C4-481E-A091-A2008EF002E3}"/>
    <dgm:cxn modelId="{743F63B8-5748-4F73-AE9A-D8D52C9E9320}" srcId="{FA35E935-FC2A-4E13-9FA2-7749C6AD3219}" destId="{6C34A067-666D-43A9-9555-EBF836FF7313}" srcOrd="0" destOrd="0" parTransId="{458956C0-15D4-4ABB-81FD-AEE931F92C14}" sibTransId="{D24E7912-526C-4A68-9C71-E236B82A3D3A}"/>
    <dgm:cxn modelId="{95EE7AD7-3A0E-498C-B15B-2ECE6AF25A46}" type="presParOf" srcId="{C4E420B4-53DB-4C4E-8BBC-A1BE9E3975A2}" destId="{857DDA86-8A6C-46EE-B536-A47B27C80C58}" srcOrd="0" destOrd="0" presId="urn:microsoft.com/office/officeart/2005/8/layout/chevron2"/>
    <dgm:cxn modelId="{6D9DF5E8-280E-469F-82BD-68B543D332DA}" type="presParOf" srcId="{857DDA86-8A6C-46EE-B536-A47B27C80C58}" destId="{F06D7CEC-1757-4CE9-AE56-4CD88FC6D999}" srcOrd="0" destOrd="0" presId="urn:microsoft.com/office/officeart/2005/8/layout/chevron2"/>
    <dgm:cxn modelId="{A6A2C588-EA5B-4E26-903B-D97A35945208}" type="presParOf" srcId="{857DDA86-8A6C-46EE-B536-A47B27C80C58}" destId="{E253B0BD-2FD8-49F9-B44F-B079ED00CE35}" srcOrd="1" destOrd="0" presId="urn:microsoft.com/office/officeart/2005/8/layout/chevron2"/>
    <dgm:cxn modelId="{B73CE17B-624F-4F7D-85EB-000F363B02F1}" type="presParOf" srcId="{C4E420B4-53DB-4C4E-8BBC-A1BE9E3975A2}" destId="{2140C694-9D87-449D-B185-AADD3E774BEF}" srcOrd="1" destOrd="0" presId="urn:microsoft.com/office/officeart/2005/8/layout/chevron2"/>
    <dgm:cxn modelId="{F6A95282-3235-461F-B7DA-CF6FC3CB82EE}" type="presParOf" srcId="{C4E420B4-53DB-4C4E-8BBC-A1BE9E3975A2}" destId="{4ADFBB3A-76A0-495C-AFDE-A083AD76D33D}" srcOrd="2" destOrd="0" presId="urn:microsoft.com/office/officeart/2005/8/layout/chevron2"/>
    <dgm:cxn modelId="{41DC9D96-DC82-40F9-8252-FFECDD030A45}" type="presParOf" srcId="{4ADFBB3A-76A0-495C-AFDE-A083AD76D33D}" destId="{88766E1D-3B65-45FE-994F-3A60D43F9B9B}" srcOrd="0" destOrd="0" presId="urn:microsoft.com/office/officeart/2005/8/layout/chevron2"/>
    <dgm:cxn modelId="{8687F9C6-DB73-4B26-A4CA-415E7338E701}" type="presParOf" srcId="{4ADFBB3A-76A0-495C-AFDE-A083AD76D33D}" destId="{0390B0ED-CB3A-41DD-BBCF-F1E5CEA9DEB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E3860D-99B8-49DA-86AA-6D891E65FFB1}" type="doc">
      <dgm:prSet loTypeId="urn:microsoft.com/office/officeart/2005/8/layout/process1" loCatId="process" qsTypeId="urn:microsoft.com/office/officeart/2005/8/quickstyle/simple1" qsCatId="simple" csTypeId="urn:microsoft.com/office/officeart/2005/8/colors/accent2_3" csCatId="accent2" phldr="1"/>
      <dgm:spPr/>
    </dgm:pt>
    <dgm:pt modelId="{E2DEC51D-B58B-4C5B-893F-BCF95240683C}">
      <dgm:prSet phldrT="[文本]" custT="1"/>
      <dgm:spPr/>
      <dgm:t>
        <a:bodyPr/>
        <a:lstStyle/>
        <a:p>
          <a:r>
            <a:rPr lang="zh-CN" altLang="en-US" sz="2400" b="1" dirty="0" smtClean="0">
              <a:effectLst>
                <a:outerShdw blurRad="38100" dist="38100" dir="2700000" algn="tl">
                  <a:srgbClr val="000000">
                    <a:alpha val="43137"/>
                  </a:srgbClr>
                </a:outerShdw>
              </a:effectLst>
              <a:latin typeface="华文中宋" pitchFamily="2" charset="-122"/>
              <a:ea typeface="华文中宋" pitchFamily="2" charset="-122"/>
            </a:rPr>
            <a:t>意向申报日</a:t>
          </a:r>
          <a:endParaRPr lang="zh-CN" altLang="en-US" sz="2400" b="1" dirty="0">
            <a:effectLst>
              <a:outerShdw blurRad="38100" dist="38100" dir="2700000" algn="tl">
                <a:srgbClr val="000000">
                  <a:alpha val="43137"/>
                </a:srgbClr>
              </a:outerShdw>
            </a:effectLst>
            <a:latin typeface="华文中宋" pitchFamily="2" charset="-122"/>
            <a:ea typeface="华文中宋" pitchFamily="2" charset="-122"/>
          </a:endParaRPr>
        </a:p>
      </dgm:t>
    </dgm:pt>
    <dgm:pt modelId="{D87241B2-6D6B-4327-8D5A-3131B42A905D}" type="parTrans" cxnId="{1A415F3C-DFE0-45BE-BC6F-418D87828FC0}">
      <dgm:prSet/>
      <dgm:spPr/>
      <dgm:t>
        <a:bodyPr/>
        <a:lstStyle/>
        <a:p>
          <a:endParaRPr lang="zh-CN" altLang="en-US"/>
        </a:p>
      </dgm:t>
    </dgm:pt>
    <dgm:pt modelId="{6BEF6EA8-F3CE-4AB3-9824-C4840E75D4FF}" type="sibTrans" cxnId="{1A415F3C-DFE0-45BE-BC6F-418D87828FC0}">
      <dgm:prSet/>
      <dgm:spPr/>
      <dgm:t>
        <a:bodyPr/>
        <a:lstStyle/>
        <a:p>
          <a:endParaRPr lang="zh-CN" altLang="en-US"/>
        </a:p>
      </dgm:t>
    </dgm:pt>
    <dgm:pt modelId="{572C0A32-57CA-41CA-9CE3-E266FE51EF77}">
      <dgm:prSet phldrT="[文本]" custT="1"/>
      <dgm:spPr/>
      <dgm:t>
        <a:bodyPr/>
        <a:lstStyle/>
        <a:p>
          <a:r>
            <a:rPr lang="zh-CN" altLang="en-US" sz="2400" b="1" dirty="0" smtClean="0">
              <a:effectLst>
                <a:outerShdw blurRad="38100" dist="38100" dir="2700000" algn="tl">
                  <a:srgbClr val="000000">
                    <a:alpha val="43137"/>
                  </a:srgbClr>
                </a:outerShdw>
              </a:effectLst>
              <a:latin typeface="华文中宋" pitchFamily="2" charset="-122"/>
              <a:ea typeface="华文中宋" pitchFamily="2" charset="-122"/>
            </a:rPr>
            <a:t>交券日</a:t>
          </a:r>
          <a:endParaRPr lang="zh-CN" altLang="en-US" sz="2400" b="1" dirty="0">
            <a:effectLst>
              <a:outerShdw blurRad="38100" dist="38100" dir="2700000" algn="tl">
                <a:srgbClr val="000000">
                  <a:alpha val="43137"/>
                </a:srgbClr>
              </a:outerShdw>
            </a:effectLst>
            <a:latin typeface="华文中宋" pitchFamily="2" charset="-122"/>
            <a:ea typeface="华文中宋" pitchFamily="2" charset="-122"/>
          </a:endParaRPr>
        </a:p>
      </dgm:t>
    </dgm:pt>
    <dgm:pt modelId="{D8528767-8E5D-4FCC-834C-698DF0FA3350}" type="parTrans" cxnId="{1B12CFBC-9B76-40A0-8993-DBA9D438151A}">
      <dgm:prSet/>
      <dgm:spPr/>
      <dgm:t>
        <a:bodyPr/>
        <a:lstStyle/>
        <a:p>
          <a:endParaRPr lang="zh-CN" altLang="en-US"/>
        </a:p>
      </dgm:t>
    </dgm:pt>
    <dgm:pt modelId="{F4866804-8C4B-4220-A293-A1DE62DC21A3}" type="sibTrans" cxnId="{1B12CFBC-9B76-40A0-8993-DBA9D438151A}">
      <dgm:prSet/>
      <dgm:spPr/>
      <dgm:t>
        <a:bodyPr/>
        <a:lstStyle/>
        <a:p>
          <a:endParaRPr lang="zh-CN" altLang="en-US"/>
        </a:p>
      </dgm:t>
    </dgm:pt>
    <dgm:pt modelId="{C927A7E7-33C5-4D2C-9908-0B63D8CD6946}">
      <dgm:prSet phldrT="[文本]" custT="1"/>
      <dgm:spPr/>
      <dgm:t>
        <a:bodyPr/>
        <a:lstStyle/>
        <a:p>
          <a:r>
            <a:rPr lang="zh-CN" altLang="en-US" sz="2400" b="1" dirty="0" smtClean="0">
              <a:effectLst>
                <a:outerShdw blurRad="38100" dist="38100" dir="2700000" algn="tl">
                  <a:srgbClr val="000000">
                    <a:alpha val="43137"/>
                  </a:srgbClr>
                </a:outerShdw>
              </a:effectLst>
              <a:latin typeface="华文中宋" pitchFamily="2" charset="-122"/>
              <a:ea typeface="华文中宋" pitchFamily="2" charset="-122"/>
            </a:rPr>
            <a:t>配对缴款日</a:t>
          </a:r>
          <a:endParaRPr lang="zh-CN" altLang="en-US" sz="2400" b="1" dirty="0">
            <a:effectLst>
              <a:outerShdw blurRad="38100" dist="38100" dir="2700000" algn="tl">
                <a:srgbClr val="000000">
                  <a:alpha val="43137"/>
                </a:srgbClr>
              </a:outerShdw>
            </a:effectLst>
            <a:latin typeface="华文中宋" pitchFamily="2" charset="-122"/>
            <a:ea typeface="华文中宋" pitchFamily="2" charset="-122"/>
          </a:endParaRPr>
        </a:p>
      </dgm:t>
    </dgm:pt>
    <dgm:pt modelId="{AC39CF91-83EB-46B0-ACC2-57D500938E00}" type="parTrans" cxnId="{BE3E3239-A9DD-4251-B4C6-01A1AE6A93E7}">
      <dgm:prSet/>
      <dgm:spPr/>
      <dgm:t>
        <a:bodyPr/>
        <a:lstStyle/>
        <a:p>
          <a:endParaRPr lang="zh-CN" altLang="en-US"/>
        </a:p>
      </dgm:t>
    </dgm:pt>
    <dgm:pt modelId="{B9E392A7-3F0A-4AD3-9602-9FBD1567CC7E}" type="sibTrans" cxnId="{BE3E3239-A9DD-4251-B4C6-01A1AE6A93E7}">
      <dgm:prSet/>
      <dgm:spPr/>
      <dgm:t>
        <a:bodyPr/>
        <a:lstStyle/>
        <a:p>
          <a:endParaRPr lang="zh-CN" altLang="en-US"/>
        </a:p>
      </dgm:t>
    </dgm:pt>
    <dgm:pt modelId="{97D94634-1D61-40E4-9206-CC756E4DC9AD}">
      <dgm:prSet phldrT="[文本]" custT="1"/>
      <dgm:spPr/>
      <dgm:t>
        <a:bodyPr/>
        <a:lstStyle/>
        <a:p>
          <a:r>
            <a:rPr lang="zh-CN" altLang="en-US" sz="2400" b="1" dirty="0" smtClean="0">
              <a:effectLst>
                <a:outerShdw blurRad="38100" dist="38100" dir="2700000" algn="tl">
                  <a:srgbClr val="000000">
                    <a:alpha val="43137"/>
                  </a:srgbClr>
                </a:outerShdw>
              </a:effectLst>
              <a:latin typeface="华文中宋" pitchFamily="2" charset="-122"/>
              <a:ea typeface="华文中宋" pitchFamily="2" charset="-122"/>
            </a:rPr>
            <a:t>收券日</a:t>
          </a:r>
          <a:endParaRPr lang="zh-CN" altLang="en-US" sz="2400" b="1" dirty="0">
            <a:effectLst>
              <a:outerShdw blurRad="38100" dist="38100" dir="2700000" algn="tl">
                <a:srgbClr val="000000">
                  <a:alpha val="43137"/>
                </a:srgbClr>
              </a:outerShdw>
            </a:effectLst>
            <a:latin typeface="华文中宋" pitchFamily="2" charset="-122"/>
            <a:ea typeface="华文中宋" pitchFamily="2" charset="-122"/>
          </a:endParaRPr>
        </a:p>
      </dgm:t>
    </dgm:pt>
    <dgm:pt modelId="{4AB74B9F-8CA4-4DD5-B6A8-F7AA7C8458A7}" type="parTrans" cxnId="{72C3FF16-5317-44CD-902A-F67C91A2B206}">
      <dgm:prSet/>
      <dgm:spPr/>
      <dgm:t>
        <a:bodyPr/>
        <a:lstStyle/>
        <a:p>
          <a:endParaRPr lang="zh-CN" altLang="en-US"/>
        </a:p>
      </dgm:t>
    </dgm:pt>
    <dgm:pt modelId="{7FBAB725-A8F1-4086-B29C-C44005FECA5F}" type="sibTrans" cxnId="{72C3FF16-5317-44CD-902A-F67C91A2B206}">
      <dgm:prSet/>
      <dgm:spPr/>
      <dgm:t>
        <a:bodyPr/>
        <a:lstStyle/>
        <a:p>
          <a:endParaRPr lang="zh-CN" altLang="en-US"/>
        </a:p>
      </dgm:t>
    </dgm:pt>
    <dgm:pt modelId="{22824ABB-DA40-4C99-B539-3CA5FA6CC680}" type="pres">
      <dgm:prSet presAssocID="{ACE3860D-99B8-49DA-86AA-6D891E65FFB1}" presName="Name0" presStyleCnt="0">
        <dgm:presLayoutVars>
          <dgm:dir/>
          <dgm:resizeHandles val="exact"/>
        </dgm:presLayoutVars>
      </dgm:prSet>
      <dgm:spPr/>
    </dgm:pt>
    <dgm:pt modelId="{C0CAEC4B-F68B-42E5-B7FD-94E54662E8F8}" type="pres">
      <dgm:prSet presAssocID="{E2DEC51D-B58B-4C5B-893F-BCF95240683C}" presName="node" presStyleLbl="node1" presStyleIdx="0" presStyleCnt="4">
        <dgm:presLayoutVars>
          <dgm:bulletEnabled val="1"/>
        </dgm:presLayoutVars>
      </dgm:prSet>
      <dgm:spPr/>
      <dgm:t>
        <a:bodyPr/>
        <a:lstStyle/>
        <a:p>
          <a:endParaRPr lang="zh-CN" altLang="en-US"/>
        </a:p>
      </dgm:t>
    </dgm:pt>
    <dgm:pt modelId="{592A09D8-D392-4F09-9F96-602CB030428F}" type="pres">
      <dgm:prSet presAssocID="{6BEF6EA8-F3CE-4AB3-9824-C4840E75D4FF}" presName="sibTrans" presStyleLbl="sibTrans2D1" presStyleIdx="0" presStyleCnt="3"/>
      <dgm:spPr/>
      <dgm:t>
        <a:bodyPr/>
        <a:lstStyle/>
        <a:p>
          <a:endParaRPr lang="zh-CN" altLang="en-US"/>
        </a:p>
      </dgm:t>
    </dgm:pt>
    <dgm:pt modelId="{87E1F039-C056-4775-8529-CEA8236ED265}" type="pres">
      <dgm:prSet presAssocID="{6BEF6EA8-F3CE-4AB3-9824-C4840E75D4FF}" presName="connectorText" presStyleLbl="sibTrans2D1" presStyleIdx="0" presStyleCnt="3"/>
      <dgm:spPr/>
      <dgm:t>
        <a:bodyPr/>
        <a:lstStyle/>
        <a:p>
          <a:endParaRPr lang="zh-CN" altLang="en-US"/>
        </a:p>
      </dgm:t>
    </dgm:pt>
    <dgm:pt modelId="{25EEE1B5-B6E0-47F1-BFDB-4EBC9CC47D80}" type="pres">
      <dgm:prSet presAssocID="{572C0A32-57CA-41CA-9CE3-E266FE51EF77}" presName="node" presStyleLbl="node1" presStyleIdx="1" presStyleCnt="4">
        <dgm:presLayoutVars>
          <dgm:bulletEnabled val="1"/>
        </dgm:presLayoutVars>
      </dgm:prSet>
      <dgm:spPr/>
      <dgm:t>
        <a:bodyPr/>
        <a:lstStyle/>
        <a:p>
          <a:endParaRPr lang="zh-CN" altLang="en-US"/>
        </a:p>
      </dgm:t>
    </dgm:pt>
    <dgm:pt modelId="{5C26E0BB-A40F-45FF-84B7-48F98B972607}" type="pres">
      <dgm:prSet presAssocID="{F4866804-8C4B-4220-A293-A1DE62DC21A3}" presName="sibTrans" presStyleLbl="sibTrans2D1" presStyleIdx="1" presStyleCnt="3"/>
      <dgm:spPr/>
      <dgm:t>
        <a:bodyPr/>
        <a:lstStyle/>
        <a:p>
          <a:endParaRPr lang="zh-CN" altLang="en-US"/>
        </a:p>
      </dgm:t>
    </dgm:pt>
    <dgm:pt modelId="{3EE585CF-4350-4175-8450-56D1C4D68F80}" type="pres">
      <dgm:prSet presAssocID="{F4866804-8C4B-4220-A293-A1DE62DC21A3}" presName="connectorText" presStyleLbl="sibTrans2D1" presStyleIdx="1" presStyleCnt="3"/>
      <dgm:spPr/>
      <dgm:t>
        <a:bodyPr/>
        <a:lstStyle/>
        <a:p>
          <a:endParaRPr lang="zh-CN" altLang="en-US"/>
        </a:p>
      </dgm:t>
    </dgm:pt>
    <dgm:pt modelId="{04C421F6-A67F-4FEF-9323-B539DCD4ECA3}" type="pres">
      <dgm:prSet presAssocID="{C927A7E7-33C5-4D2C-9908-0B63D8CD6946}" presName="node" presStyleLbl="node1" presStyleIdx="2" presStyleCnt="4">
        <dgm:presLayoutVars>
          <dgm:bulletEnabled val="1"/>
        </dgm:presLayoutVars>
      </dgm:prSet>
      <dgm:spPr/>
      <dgm:t>
        <a:bodyPr/>
        <a:lstStyle/>
        <a:p>
          <a:endParaRPr lang="zh-CN" altLang="en-US"/>
        </a:p>
      </dgm:t>
    </dgm:pt>
    <dgm:pt modelId="{E3EA1D87-F84A-4C28-8596-B9F7D9FE6389}" type="pres">
      <dgm:prSet presAssocID="{B9E392A7-3F0A-4AD3-9602-9FBD1567CC7E}" presName="sibTrans" presStyleLbl="sibTrans2D1" presStyleIdx="2" presStyleCnt="3"/>
      <dgm:spPr/>
      <dgm:t>
        <a:bodyPr/>
        <a:lstStyle/>
        <a:p>
          <a:endParaRPr lang="zh-CN" altLang="en-US"/>
        </a:p>
      </dgm:t>
    </dgm:pt>
    <dgm:pt modelId="{A24918E1-5BE6-4F7C-96D1-882311FA3536}" type="pres">
      <dgm:prSet presAssocID="{B9E392A7-3F0A-4AD3-9602-9FBD1567CC7E}" presName="connectorText" presStyleLbl="sibTrans2D1" presStyleIdx="2" presStyleCnt="3"/>
      <dgm:spPr/>
      <dgm:t>
        <a:bodyPr/>
        <a:lstStyle/>
        <a:p>
          <a:endParaRPr lang="zh-CN" altLang="en-US"/>
        </a:p>
      </dgm:t>
    </dgm:pt>
    <dgm:pt modelId="{E95EBC53-DAE4-4935-A460-FECE84063ECB}" type="pres">
      <dgm:prSet presAssocID="{97D94634-1D61-40E4-9206-CC756E4DC9AD}" presName="node" presStyleLbl="node1" presStyleIdx="3" presStyleCnt="4">
        <dgm:presLayoutVars>
          <dgm:bulletEnabled val="1"/>
        </dgm:presLayoutVars>
      </dgm:prSet>
      <dgm:spPr/>
      <dgm:t>
        <a:bodyPr/>
        <a:lstStyle/>
        <a:p>
          <a:endParaRPr lang="zh-CN" altLang="en-US"/>
        </a:p>
      </dgm:t>
    </dgm:pt>
  </dgm:ptLst>
  <dgm:cxnLst>
    <dgm:cxn modelId="{1A415F3C-DFE0-45BE-BC6F-418D87828FC0}" srcId="{ACE3860D-99B8-49DA-86AA-6D891E65FFB1}" destId="{E2DEC51D-B58B-4C5B-893F-BCF95240683C}" srcOrd="0" destOrd="0" parTransId="{D87241B2-6D6B-4327-8D5A-3131B42A905D}" sibTransId="{6BEF6EA8-F3CE-4AB3-9824-C4840E75D4FF}"/>
    <dgm:cxn modelId="{FCA6A15E-05CA-4C8B-B301-0A257DE4B92B}" type="presOf" srcId="{6BEF6EA8-F3CE-4AB3-9824-C4840E75D4FF}" destId="{592A09D8-D392-4F09-9F96-602CB030428F}" srcOrd="0" destOrd="0" presId="urn:microsoft.com/office/officeart/2005/8/layout/process1"/>
    <dgm:cxn modelId="{56B47C0E-041C-45FE-809A-3E6B3E9540AC}" type="presOf" srcId="{97D94634-1D61-40E4-9206-CC756E4DC9AD}" destId="{E95EBC53-DAE4-4935-A460-FECE84063ECB}" srcOrd="0" destOrd="0" presId="urn:microsoft.com/office/officeart/2005/8/layout/process1"/>
    <dgm:cxn modelId="{701F8946-3751-49A8-A8DD-4871E0092346}" type="presOf" srcId="{E2DEC51D-B58B-4C5B-893F-BCF95240683C}" destId="{C0CAEC4B-F68B-42E5-B7FD-94E54662E8F8}" srcOrd="0" destOrd="0" presId="urn:microsoft.com/office/officeart/2005/8/layout/process1"/>
    <dgm:cxn modelId="{CD741399-8598-4256-936D-343DCFEB9397}" type="presOf" srcId="{572C0A32-57CA-41CA-9CE3-E266FE51EF77}" destId="{25EEE1B5-B6E0-47F1-BFDB-4EBC9CC47D80}" srcOrd="0" destOrd="0" presId="urn:microsoft.com/office/officeart/2005/8/layout/process1"/>
    <dgm:cxn modelId="{1B12CFBC-9B76-40A0-8993-DBA9D438151A}" srcId="{ACE3860D-99B8-49DA-86AA-6D891E65FFB1}" destId="{572C0A32-57CA-41CA-9CE3-E266FE51EF77}" srcOrd="1" destOrd="0" parTransId="{D8528767-8E5D-4FCC-834C-698DF0FA3350}" sibTransId="{F4866804-8C4B-4220-A293-A1DE62DC21A3}"/>
    <dgm:cxn modelId="{BE3E3239-A9DD-4251-B4C6-01A1AE6A93E7}" srcId="{ACE3860D-99B8-49DA-86AA-6D891E65FFB1}" destId="{C927A7E7-33C5-4D2C-9908-0B63D8CD6946}" srcOrd="2" destOrd="0" parTransId="{AC39CF91-83EB-46B0-ACC2-57D500938E00}" sibTransId="{B9E392A7-3F0A-4AD3-9602-9FBD1567CC7E}"/>
    <dgm:cxn modelId="{64D864F1-2746-41FE-9B26-197868045929}" type="presOf" srcId="{C927A7E7-33C5-4D2C-9908-0B63D8CD6946}" destId="{04C421F6-A67F-4FEF-9323-B539DCD4ECA3}" srcOrd="0" destOrd="0" presId="urn:microsoft.com/office/officeart/2005/8/layout/process1"/>
    <dgm:cxn modelId="{22C79156-6FFC-416A-8721-52C16ADE528D}" type="presOf" srcId="{B9E392A7-3F0A-4AD3-9602-9FBD1567CC7E}" destId="{E3EA1D87-F84A-4C28-8596-B9F7D9FE6389}" srcOrd="0" destOrd="0" presId="urn:microsoft.com/office/officeart/2005/8/layout/process1"/>
    <dgm:cxn modelId="{72C3FF16-5317-44CD-902A-F67C91A2B206}" srcId="{ACE3860D-99B8-49DA-86AA-6D891E65FFB1}" destId="{97D94634-1D61-40E4-9206-CC756E4DC9AD}" srcOrd="3" destOrd="0" parTransId="{4AB74B9F-8CA4-4DD5-B6A8-F7AA7C8458A7}" sibTransId="{7FBAB725-A8F1-4086-B29C-C44005FECA5F}"/>
    <dgm:cxn modelId="{C79D72E4-86EA-43D4-AE78-FCBC819DC64A}" type="presOf" srcId="{ACE3860D-99B8-49DA-86AA-6D891E65FFB1}" destId="{22824ABB-DA40-4C99-B539-3CA5FA6CC680}" srcOrd="0" destOrd="0" presId="urn:microsoft.com/office/officeart/2005/8/layout/process1"/>
    <dgm:cxn modelId="{3FBB4DC2-CA57-4F05-B288-C8885B21FEC6}" type="presOf" srcId="{F4866804-8C4B-4220-A293-A1DE62DC21A3}" destId="{3EE585CF-4350-4175-8450-56D1C4D68F80}" srcOrd="1" destOrd="0" presId="urn:microsoft.com/office/officeart/2005/8/layout/process1"/>
    <dgm:cxn modelId="{9F18C6E1-24BA-4EAD-8555-C2D499388725}" type="presOf" srcId="{F4866804-8C4B-4220-A293-A1DE62DC21A3}" destId="{5C26E0BB-A40F-45FF-84B7-48F98B972607}" srcOrd="0" destOrd="0" presId="urn:microsoft.com/office/officeart/2005/8/layout/process1"/>
    <dgm:cxn modelId="{09B72F9B-DED1-49D0-9F9D-72125A6D8A91}" type="presOf" srcId="{6BEF6EA8-F3CE-4AB3-9824-C4840E75D4FF}" destId="{87E1F039-C056-4775-8529-CEA8236ED265}" srcOrd="1" destOrd="0" presId="urn:microsoft.com/office/officeart/2005/8/layout/process1"/>
    <dgm:cxn modelId="{295462B5-1F94-4B94-9C48-EE1C6F2F032A}" type="presOf" srcId="{B9E392A7-3F0A-4AD3-9602-9FBD1567CC7E}" destId="{A24918E1-5BE6-4F7C-96D1-882311FA3536}" srcOrd="1" destOrd="0" presId="urn:microsoft.com/office/officeart/2005/8/layout/process1"/>
    <dgm:cxn modelId="{6BE87A28-4E1C-41FF-AFF3-FBAD7CCA1913}" type="presParOf" srcId="{22824ABB-DA40-4C99-B539-3CA5FA6CC680}" destId="{C0CAEC4B-F68B-42E5-B7FD-94E54662E8F8}" srcOrd="0" destOrd="0" presId="urn:microsoft.com/office/officeart/2005/8/layout/process1"/>
    <dgm:cxn modelId="{522F727D-B2D3-47F2-92D3-75C0AFDE5B93}" type="presParOf" srcId="{22824ABB-DA40-4C99-B539-3CA5FA6CC680}" destId="{592A09D8-D392-4F09-9F96-602CB030428F}" srcOrd="1" destOrd="0" presId="urn:microsoft.com/office/officeart/2005/8/layout/process1"/>
    <dgm:cxn modelId="{AFDAB8C9-4A92-4687-AD86-E0BF522DEE4F}" type="presParOf" srcId="{592A09D8-D392-4F09-9F96-602CB030428F}" destId="{87E1F039-C056-4775-8529-CEA8236ED265}" srcOrd="0" destOrd="0" presId="urn:microsoft.com/office/officeart/2005/8/layout/process1"/>
    <dgm:cxn modelId="{E81449DE-BF6C-4809-AB30-CBEBE2BB2C33}" type="presParOf" srcId="{22824ABB-DA40-4C99-B539-3CA5FA6CC680}" destId="{25EEE1B5-B6E0-47F1-BFDB-4EBC9CC47D80}" srcOrd="2" destOrd="0" presId="urn:microsoft.com/office/officeart/2005/8/layout/process1"/>
    <dgm:cxn modelId="{4F457CD6-90A8-4BA1-AB78-28F3085433F8}" type="presParOf" srcId="{22824ABB-DA40-4C99-B539-3CA5FA6CC680}" destId="{5C26E0BB-A40F-45FF-84B7-48F98B972607}" srcOrd="3" destOrd="0" presId="urn:microsoft.com/office/officeart/2005/8/layout/process1"/>
    <dgm:cxn modelId="{FB775B0F-8B5B-4247-A08B-BC603F0ABFCD}" type="presParOf" srcId="{5C26E0BB-A40F-45FF-84B7-48F98B972607}" destId="{3EE585CF-4350-4175-8450-56D1C4D68F80}" srcOrd="0" destOrd="0" presId="urn:microsoft.com/office/officeart/2005/8/layout/process1"/>
    <dgm:cxn modelId="{73CB7C34-BC42-4F46-80C5-B8B0450CA12E}" type="presParOf" srcId="{22824ABB-DA40-4C99-B539-3CA5FA6CC680}" destId="{04C421F6-A67F-4FEF-9323-B539DCD4ECA3}" srcOrd="4" destOrd="0" presId="urn:microsoft.com/office/officeart/2005/8/layout/process1"/>
    <dgm:cxn modelId="{402F58CB-7786-4A08-8BA1-6C6175330F73}" type="presParOf" srcId="{22824ABB-DA40-4C99-B539-3CA5FA6CC680}" destId="{E3EA1D87-F84A-4C28-8596-B9F7D9FE6389}" srcOrd="5" destOrd="0" presId="urn:microsoft.com/office/officeart/2005/8/layout/process1"/>
    <dgm:cxn modelId="{2F66354F-0824-4819-A87E-3EED89B6134D}" type="presParOf" srcId="{E3EA1D87-F84A-4C28-8596-B9F7D9FE6389}" destId="{A24918E1-5BE6-4F7C-96D1-882311FA3536}" srcOrd="0" destOrd="0" presId="urn:microsoft.com/office/officeart/2005/8/layout/process1"/>
    <dgm:cxn modelId="{8579D9F3-29AF-420A-A4B6-1AFFC2C9C68E}" type="presParOf" srcId="{22824ABB-DA40-4C99-B539-3CA5FA6CC680}" destId="{E95EBC53-DAE4-4935-A460-FECE84063EC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E3860D-99B8-49DA-86AA-6D891E65FFB1}" type="doc">
      <dgm:prSet loTypeId="urn:microsoft.com/office/officeart/2005/8/layout/process1" loCatId="process" qsTypeId="urn:microsoft.com/office/officeart/2005/8/quickstyle/simple1" qsCatId="simple" csTypeId="urn:microsoft.com/office/officeart/2005/8/colors/accent2_3" csCatId="accent2" phldr="1"/>
      <dgm:spPr/>
    </dgm:pt>
    <dgm:pt modelId="{E2DEC51D-B58B-4C5B-893F-BCF95240683C}">
      <dgm:prSet phldrT="[文本]" custT="1"/>
      <dgm:spPr/>
      <dgm:t>
        <a:bodyPr/>
        <a:lstStyle/>
        <a:p>
          <a:r>
            <a:rPr lang="zh-CN" altLang="en-US" sz="2400" b="1" dirty="0" smtClean="0">
              <a:effectLst>
                <a:outerShdw blurRad="38100" dist="38100" dir="2700000" algn="tl">
                  <a:srgbClr val="000000">
                    <a:alpha val="43137"/>
                  </a:srgbClr>
                </a:outerShdw>
              </a:effectLst>
              <a:latin typeface="华文中宋" pitchFamily="2" charset="-122"/>
              <a:ea typeface="华文中宋" pitchFamily="2" charset="-122"/>
            </a:rPr>
            <a:t>最后交易日</a:t>
          </a:r>
          <a:endParaRPr lang="zh-CN" altLang="en-US" sz="2400" b="1" dirty="0">
            <a:effectLst>
              <a:outerShdw blurRad="38100" dist="38100" dir="2700000" algn="tl">
                <a:srgbClr val="000000">
                  <a:alpha val="43137"/>
                </a:srgbClr>
              </a:outerShdw>
            </a:effectLst>
            <a:latin typeface="华文中宋" pitchFamily="2" charset="-122"/>
            <a:ea typeface="华文中宋" pitchFamily="2" charset="-122"/>
          </a:endParaRPr>
        </a:p>
      </dgm:t>
    </dgm:pt>
    <dgm:pt modelId="{D87241B2-6D6B-4327-8D5A-3131B42A905D}" type="parTrans" cxnId="{1A415F3C-DFE0-45BE-BC6F-418D87828FC0}">
      <dgm:prSet/>
      <dgm:spPr/>
      <dgm:t>
        <a:bodyPr/>
        <a:lstStyle/>
        <a:p>
          <a:endParaRPr lang="zh-CN" altLang="en-US"/>
        </a:p>
      </dgm:t>
    </dgm:pt>
    <dgm:pt modelId="{6BEF6EA8-F3CE-4AB3-9824-C4840E75D4FF}" type="sibTrans" cxnId="{1A415F3C-DFE0-45BE-BC6F-418D87828FC0}">
      <dgm:prSet/>
      <dgm:spPr/>
      <dgm:t>
        <a:bodyPr/>
        <a:lstStyle/>
        <a:p>
          <a:endParaRPr lang="zh-CN" altLang="en-US"/>
        </a:p>
      </dgm:t>
    </dgm:pt>
    <dgm:pt modelId="{572C0A32-57CA-41CA-9CE3-E266FE51EF77}">
      <dgm:prSet phldrT="[文本]" custT="1"/>
      <dgm:spPr/>
      <dgm:t>
        <a:bodyPr/>
        <a:lstStyle/>
        <a:p>
          <a:r>
            <a:rPr lang="zh-CN" altLang="en-US" sz="2400" b="1" dirty="0" smtClean="0">
              <a:effectLst>
                <a:outerShdw blurRad="38100" dist="38100" dir="2700000" algn="tl">
                  <a:srgbClr val="000000">
                    <a:alpha val="43137"/>
                  </a:srgbClr>
                </a:outerShdw>
              </a:effectLst>
              <a:latin typeface="华文中宋" pitchFamily="2" charset="-122"/>
              <a:ea typeface="华文中宋" pitchFamily="2" charset="-122"/>
            </a:rPr>
            <a:t>交券日</a:t>
          </a:r>
          <a:endParaRPr lang="zh-CN" altLang="en-US" sz="2400" b="1" dirty="0">
            <a:effectLst>
              <a:outerShdw blurRad="38100" dist="38100" dir="2700000" algn="tl">
                <a:srgbClr val="000000">
                  <a:alpha val="43137"/>
                </a:srgbClr>
              </a:outerShdw>
            </a:effectLst>
            <a:latin typeface="华文中宋" pitchFamily="2" charset="-122"/>
            <a:ea typeface="华文中宋" pitchFamily="2" charset="-122"/>
          </a:endParaRPr>
        </a:p>
      </dgm:t>
    </dgm:pt>
    <dgm:pt modelId="{D8528767-8E5D-4FCC-834C-698DF0FA3350}" type="parTrans" cxnId="{1B12CFBC-9B76-40A0-8993-DBA9D438151A}">
      <dgm:prSet/>
      <dgm:spPr/>
      <dgm:t>
        <a:bodyPr/>
        <a:lstStyle/>
        <a:p>
          <a:endParaRPr lang="zh-CN" altLang="en-US"/>
        </a:p>
      </dgm:t>
    </dgm:pt>
    <dgm:pt modelId="{F4866804-8C4B-4220-A293-A1DE62DC21A3}" type="sibTrans" cxnId="{1B12CFBC-9B76-40A0-8993-DBA9D438151A}">
      <dgm:prSet/>
      <dgm:spPr/>
      <dgm:t>
        <a:bodyPr/>
        <a:lstStyle/>
        <a:p>
          <a:endParaRPr lang="zh-CN" altLang="en-US"/>
        </a:p>
      </dgm:t>
    </dgm:pt>
    <dgm:pt modelId="{C927A7E7-33C5-4D2C-9908-0B63D8CD6946}">
      <dgm:prSet phldrT="[文本]" custT="1"/>
      <dgm:spPr/>
      <dgm:t>
        <a:bodyPr/>
        <a:lstStyle/>
        <a:p>
          <a:r>
            <a:rPr lang="zh-CN" altLang="en-US" sz="2400" b="1" dirty="0" smtClean="0">
              <a:effectLst>
                <a:outerShdw blurRad="38100" dist="38100" dir="2700000" algn="tl">
                  <a:srgbClr val="000000">
                    <a:alpha val="43137"/>
                  </a:srgbClr>
                </a:outerShdw>
              </a:effectLst>
              <a:latin typeface="华文中宋" pitchFamily="2" charset="-122"/>
              <a:ea typeface="华文中宋" pitchFamily="2" charset="-122"/>
            </a:rPr>
            <a:t>配对缴款日</a:t>
          </a:r>
          <a:endParaRPr lang="zh-CN" altLang="en-US" sz="2400" b="1" dirty="0">
            <a:effectLst>
              <a:outerShdw blurRad="38100" dist="38100" dir="2700000" algn="tl">
                <a:srgbClr val="000000">
                  <a:alpha val="43137"/>
                </a:srgbClr>
              </a:outerShdw>
            </a:effectLst>
            <a:latin typeface="华文中宋" pitchFamily="2" charset="-122"/>
            <a:ea typeface="华文中宋" pitchFamily="2" charset="-122"/>
          </a:endParaRPr>
        </a:p>
      </dgm:t>
    </dgm:pt>
    <dgm:pt modelId="{AC39CF91-83EB-46B0-ACC2-57D500938E00}" type="parTrans" cxnId="{BE3E3239-A9DD-4251-B4C6-01A1AE6A93E7}">
      <dgm:prSet/>
      <dgm:spPr/>
      <dgm:t>
        <a:bodyPr/>
        <a:lstStyle/>
        <a:p>
          <a:endParaRPr lang="zh-CN" altLang="en-US"/>
        </a:p>
      </dgm:t>
    </dgm:pt>
    <dgm:pt modelId="{B9E392A7-3F0A-4AD3-9602-9FBD1567CC7E}" type="sibTrans" cxnId="{BE3E3239-A9DD-4251-B4C6-01A1AE6A93E7}">
      <dgm:prSet/>
      <dgm:spPr/>
      <dgm:t>
        <a:bodyPr/>
        <a:lstStyle/>
        <a:p>
          <a:endParaRPr lang="zh-CN" altLang="en-US"/>
        </a:p>
      </dgm:t>
    </dgm:pt>
    <dgm:pt modelId="{97D94634-1D61-40E4-9206-CC756E4DC9AD}">
      <dgm:prSet phldrT="[文本]" custT="1"/>
      <dgm:spPr/>
      <dgm:t>
        <a:bodyPr/>
        <a:lstStyle/>
        <a:p>
          <a:r>
            <a:rPr lang="zh-CN" altLang="en-US" sz="2400" b="1" dirty="0" smtClean="0">
              <a:effectLst>
                <a:outerShdw blurRad="38100" dist="38100" dir="2700000" algn="tl">
                  <a:srgbClr val="000000">
                    <a:alpha val="43137"/>
                  </a:srgbClr>
                </a:outerShdw>
              </a:effectLst>
              <a:latin typeface="华文中宋" pitchFamily="2" charset="-122"/>
              <a:ea typeface="华文中宋" pitchFamily="2" charset="-122"/>
            </a:rPr>
            <a:t>收券日</a:t>
          </a:r>
          <a:endParaRPr lang="zh-CN" altLang="en-US" sz="2400" b="1" dirty="0">
            <a:effectLst>
              <a:outerShdw blurRad="38100" dist="38100" dir="2700000" algn="tl">
                <a:srgbClr val="000000">
                  <a:alpha val="43137"/>
                </a:srgbClr>
              </a:outerShdw>
            </a:effectLst>
            <a:latin typeface="华文中宋" pitchFamily="2" charset="-122"/>
            <a:ea typeface="华文中宋" pitchFamily="2" charset="-122"/>
          </a:endParaRPr>
        </a:p>
      </dgm:t>
    </dgm:pt>
    <dgm:pt modelId="{4AB74B9F-8CA4-4DD5-B6A8-F7AA7C8458A7}" type="parTrans" cxnId="{72C3FF16-5317-44CD-902A-F67C91A2B206}">
      <dgm:prSet/>
      <dgm:spPr/>
      <dgm:t>
        <a:bodyPr/>
        <a:lstStyle/>
        <a:p>
          <a:endParaRPr lang="zh-CN" altLang="en-US"/>
        </a:p>
      </dgm:t>
    </dgm:pt>
    <dgm:pt modelId="{7FBAB725-A8F1-4086-B29C-C44005FECA5F}" type="sibTrans" cxnId="{72C3FF16-5317-44CD-902A-F67C91A2B206}">
      <dgm:prSet/>
      <dgm:spPr/>
      <dgm:t>
        <a:bodyPr/>
        <a:lstStyle/>
        <a:p>
          <a:endParaRPr lang="zh-CN" altLang="en-US"/>
        </a:p>
      </dgm:t>
    </dgm:pt>
    <dgm:pt modelId="{22824ABB-DA40-4C99-B539-3CA5FA6CC680}" type="pres">
      <dgm:prSet presAssocID="{ACE3860D-99B8-49DA-86AA-6D891E65FFB1}" presName="Name0" presStyleCnt="0">
        <dgm:presLayoutVars>
          <dgm:dir/>
          <dgm:resizeHandles val="exact"/>
        </dgm:presLayoutVars>
      </dgm:prSet>
      <dgm:spPr/>
    </dgm:pt>
    <dgm:pt modelId="{C0CAEC4B-F68B-42E5-B7FD-94E54662E8F8}" type="pres">
      <dgm:prSet presAssocID="{E2DEC51D-B58B-4C5B-893F-BCF95240683C}" presName="node" presStyleLbl="node1" presStyleIdx="0" presStyleCnt="4">
        <dgm:presLayoutVars>
          <dgm:bulletEnabled val="1"/>
        </dgm:presLayoutVars>
      </dgm:prSet>
      <dgm:spPr/>
      <dgm:t>
        <a:bodyPr/>
        <a:lstStyle/>
        <a:p>
          <a:endParaRPr lang="zh-CN" altLang="en-US"/>
        </a:p>
      </dgm:t>
    </dgm:pt>
    <dgm:pt modelId="{592A09D8-D392-4F09-9F96-602CB030428F}" type="pres">
      <dgm:prSet presAssocID="{6BEF6EA8-F3CE-4AB3-9824-C4840E75D4FF}" presName="sibTrans" presStyleLbl="sibTrans2D1" presStyleIdx="0" presStyleCnt="3"/>
      <dgm:spPr/>
      <dgm:t>
        <a:bodyPr/>
        <a:lstStyle/>
        <a:p>
          <a:endParaRPr lang="zh-CN" altLang="en-US"/>
        </a:p>
      </dgm:t>
    </dgm:pt>
    <dgm:pt modelId="{87E1F039-C056-4775-8529-CEA8236ED265}" type="pres">
      <dgm:prSet presAssocID="{6BEF6EA8-F3CE-4AB3-9824-C4840E75D4FF}" presName="connectorText" presStyleLbl="sibTrans2D1" presStyleIdx="0" presStyleCnt="3"/>
      <dgm:spPr/>
      <dgm:t>
        <a:bodyPr/>
        <a:lstStyle/>
        <a:p>
          <a:endParaRPr lang="zh-CN" altLang="en-US"/>
        </a:p>
      </dgm:t>
    </dgm:pt>
    <dgm:pt modelId="{25EEE1B5-B6E0-47F1-BFDB-4EBC9CC47D80}" type="pres">
      <dgm:prSet presAssocID="{572C0A32-57CA-41CA-9CE3-E266FE51EF77}" presName="node" presStyleLbl="node1" presStyleIdx="1" presStyleCnt="4">
        <dgm:presLayoutVars>
          <dgm:bulletEnabled val="1"/>
        </dgm:presLayoutVars>
      </dgm:prSet>
      <dgm:spPr/>
      <dgm:t>
        <a:bodyPr/>
        <a:lstStyle/>
        <a:p>
          <a:endParaRPr lang="zh-CN" altLang="en-US"/>
        </a:p>
      </dgm:t>
    </dgm:pt>
    <dgm:pt modelId="{5C26E0BB-A40F-45FF-84B7-48F98B972607}" type="pres">
      <dgm:prSet presAssocID="{F4866804-8C4B-4220-A293-A1DE62DC21A3}" presName="sibTrans" presStyleLbl="sibTrans2D1" presStyleIdx="1" presStyleCnt="3"/>
      <dgm:spPr/>
      <dgm:t>
        <a:bodyPr/>
        <a:lstStyle/>
        <a:p>
          <a:endParaRPr lang="zh-CN" altLang="en-US"/>
        </a:p>
      </dgm:t>
    </dgm:pt>
    <dgm:pt modelId="{3EE585CF-4350-4175-8450-56D1C4D68F80}" type="pres">
      <dgm:prSet presAssocID="{F4866804-8C4B-4220-A293-A1DE62DC21A3}" presName="connectorText" presStyleLbl="sibTrans2D1" presStyleIdx="1" presStyleCnt="3"/>
      <dgm:spPr/>
      <dgm:t>
        <a:bodyPr/>
        <a:lstStyle/>
        <a:p>
          <a:endParaRPr lang="zh-CN" altLang="en-US"/>
        </a:p>
      </dgm:t>
    </dgm:pt>
    <dgm:pt modelId="{04C421F6-A67F-4FEF-9323-B539DCD4ECA3}" type="pres">
      <dgm:prSet presAssocID="{C927A7E7-33C5-4D2C-9908-0B63D8CD6946}" presName="node" presStyleLbl="node1" presStyleIdx="2" presStyleCnt="4">
        <dgm:presLayoutVars>
          <dgm:bulletEnabled val="1"/>
        </dgm:presLayoutVars>
      </dgm:prSet>
      <dgm:spPr/>
      <dgm:t>
        <a:bodyPr/>
        <a:lstStyle/>
        <a:p>
          <a:endParaRPr lang="zh-CN" altLang="en-US"/>
        </a:p>
      </dgm:t>
    </dgm:pt>
    <dgm:pt modelId="{E3EA1D87-F84A-4C28-8596-B9F7D9FE6389}" type="pres">
      <dgm:prSet presAssocID="{B9E392A7-3F0A-4AD3-9602-9FBD1567CC7E}" presName="sibTrans" presStyleLbl="sibTrans2D1" presStyleIdx="2" presStyleCnt="3"/>
      <dgm:spPr/>
      <dgm:t>
        <a:bodyPr/>
        <a:lstStyle/>
        <a:p>
          <a:endParaRPr lang="zh-CN" altLang="en-US"/>
        </a:p>
      </dgm:t>
    </dgm:pt>
    <dgm:pt modelId="{A24918E1-5BE6-4F7C-96D1-882311FA3536}" type="pres">
      <dgm:prSet presAssocID="{B9E392A7-3F0A-4AD3-9602-9FBD1567CC7E}" presName="connectorText" presStyleLbl="sibTrans2D1" presStyleIdx="2" presStyleCnt="3"/>
      <dgm:spPr/>
      <dgm:t>
        <a:bodyPr/>
        <a:lstStyle/>
        <a:p>
          <a:endParaRPr lang="zh-CN" altLang="en-US"/>
        </a:p>
      </dgm:t>
    </dgm:pt>
    <dgm:pt modelId="{E95EBC53-DAE4-4935-A460-FECE84063ECB}" type="pres">
      <dgm:prSet presAssocID="{97D94634-1D61-40E4-9206-CC756E4DC9AD}" presName="node" presStyleLbl="node1" presStyleIdx="3" presStyleCnt="4">
        <dgm:presLayoutVars>
          <dgm:bulletEnabled val="1"/>
        </dgm:presLayoutVars>
      </dgm:prSet>
      <dgm:spPr/>
      <dgm:t>
        <a:bodyPr/>
        <a:lstStyle/>
        <a:p>
          <a:endParaRPr lang="zh-CN" altLang="en-US"/>
        </a:p>
      </dgm:t>
    </dgm:pt>
  </dgm:ptLst>
  <dgm:cxnLst>
    <dgm:cxn modelId="{593014AE-E5F9-4C12-9DEB-8EE008B3445E}" type="presOf" srcId="{B9E392A7-3F0A-4AD3-9602-9FBD1567CC7E}" destId="{E3EA1D87-F84A-4C28-8596-B9F7D9FE6389}" srcOrd="0" destOrd="0" presId="urn:microsoft.com/office/officeart/2005/8/layout/process1"/>
    <dgm:cxn modelId="{1A415F3C-DFE0-45BE-BC6F-418D87828FC0}" srcId="{ACE3860D-99B8-49DA-86AA-6D891E65FFB1}" destId="{E2DEC51D-B58B-4C5B-893F-BCF95240683C}" srcOrd="0" destOrd="0" parTransId="{D87241B2-6D6B-4327-8D5A-3131B42A905D}" sibTransId="{6BEF6EA8-F3CE-4AB3-9824-C4840E75D4FF}"/>
    <dgm:cxn modelId="{E25CCFB9-CED4-48E9-8F08-866CA08B0487}" type="presOf" srcId="{572C0A32-57CA-41CA-9CE3-E266FE51EF77}" destId="{25EEE1B5-B6E0-47F1-BFDB-4EBC9CC47D80}" srcOrd="0" destOrd="0" presId="urn:microsoft.com/office/officeart/2005/8/layout/process1"/>
    <dgm:cxn modelId="{C4F9DEFC-0A55-4C8E-A39E-57859AA34B3E}" type="presOf" srcId="{C927A7E7-33C5-4D2C-9908-0B63D8CD6946}" destId="{04C421F6-A67F-4FEF-9323-B539DCD4ECA3}" srcOrd="0" destOrd="0" presId="urn:microsoft.com/office/officeart/2005/8/layout/process1"/>
    <dgm:cxn modelId="{1B12CFBC-9B76-40A0-8993-DBA9D438151A}" srcId="{ACE3860D-99B8-49DA-86AA-6D891E65FFB1}" destId="{572C0A32-57CA-41CA-9CE3-E266FE51EF77}" srcOrd="1" destOrd="0" parTransId="{D8528767-8E5D-4FCC-834C-698DF0FA3350}" sibTransId="{F4866804-8C4B-4220-A293-A1DE62DC21A3}"/>
    <dgm:cxn modelId="{BE3E3239-A9DD-4251-B4C6-01A1AE6A93E7}" srcId="{ACE3860D-99B8-49DA-86AA-6D891E65FFB1}" destId="{C927A7E7-33C5-4D2C-9908-0B63D8CD6946}" srcOrd="2" destOrd="0" parTransId="{AC39CF91-83EB-46B0-ACC2-57D500938E00}" sibTransId="{B9E392A7-3F0A-4AD3-9602-9FBD1567CC7E}"/>
    <dgm:cxn modelId="{C348CF48-428B-431C-A98A-BAF15F2F7190}" type="presOf" srcId="{ACE3860D-99B8-49DA-86AA-6D891E65FFB1}" destId="{22824ABB-DA40-4C99-B539-3CA5FA6CC680}" srcOrd="0" destOrd="0" presId="urn:microsoft.com/office/officeart/2005/8/layout/process1"/>
    <dgm:cxn modelId="{B4DC6509-BAAD-4F48-927E-B2FD3C31ACFC}" type="presOf" srcId="{6BEF6EA8-F3CE-4AB3-9824-C4840E75D4FF}" destId="{592A09D8-D392-4F09-9F96-602CB030428F}" srcOrd="0" destOrd="0" presId="urn:microsoft.com/office/officeart/2005/8/layout/process1"/>
    <dgm:cxn modelId="{AE01E515-6D51-400C-93E4-4EF5A852D0E4}" type="presOf" srcId="{F4866804-8C4B-4220-A293-A1DE62DC21A3}" destId="{3EE585CF-4350-4175-8450-56D1C4D68F80}" srcOrd="1" destOrd="0" presId="urn:microsoft.com/office/officeart/2005/8/layout/process1"/>
    <dgm:cxn modelId="{DF1F3BA8-837C-4810-AC12-4BFF52918EEE}" type="presOf" srcId="{E2DEC51D-B58B-4C5B-893F-BCF95240683C}" destId="{C0CAEC4B-F68B-42E5-B7FD-94E54662E8F8}" srcOrd="0" destOrd="0" presId="urn:microsoft.com/office/officeart/2005/8/layout/process1"/>
    <dgm:cxn modelId="{72C3FF16-5317-44CD-902A-F67C91A2B206}" srcId="{ACE3860D-99B8-49DA-86AA-6D891E65FFB1}" destId="{97D94634-1D61-40E4-9206-CC756E4DC9AD}" srcOrd="3" destOrd="0" parTransId="{4AB74B9F-8CA4-4DD5-B6A8-F7AA7C8458A7}" sibTransId="{7FBAB725-A8F1-4086-B29C-C44005FECA5F}"/>
    <dgm:cxn modelId="{17B96EA2-B95F-4864-A960-032548E3F9D4}" type="presOf" srcId="{97D94634-1D61-40E4-9206-CC756E4DC9AD}" destId="{E95EBC53-DAE4-4935-A460-FECE84063ECB}" srcOrd="0" destOrd="0" presId="urn:microsoft.com/office/officeart/2005/8/layout/process1"/>
    <dgm:cxn modelId="{580AF61B-1188-4CC3-B692-61E2BCA46EDC}" type="presOf" srcId="{F4866804-8C4B-4220-A293-A1DE62DC21A3}" destId="{5C26E0BB-A40F-45FF-84B7-48F98B972607}" srcOrd="0" destOrd="0" presId="urn:microsoft.com/office/officeart/2005/8/layout/process1"/>
    <dgm:cxn modelId="{0DC8D00C-CBAE-4610-A7BE-60D7E3778000}" type="presOf" srcId="{B9E392A7-3F0A-4AD3-9602-9FBD1567CC7E}" destId="{A24918E1-5BE6-4F7C-96D1-882311FA3536}" srcOrd="1" destOrd="0" presId="urn:microsoft.com/office/officeart/2005/8/layout/process1"/>
    <dgm:cxn modelId="{5AEC9541-43B3-4850-B818-8179413EE478}" type="presOf" srcId="{6BEF6EA8-F3CE-4AB3-9824-C4840E75D4FF}" destId="{87E1F039-C056-4775-8529-CEA8236ED265}" srcOrd="1" destOrd="0" presId="urn:microsoft.com/office/officeart/2005/8/layout/process1"/>
    <dgm:cxn modelId="{D3271C56-4BC2-45DB-9212-2604ED680308}" type="presParOf" srcId="{22824ABB-DA40-4C99-B539-3CA5FA6CC680}" destId="{C0CAEC4B-F68B-42E5-B7FD-94E54662E8F8}" srcOrd="0" destOrd="0" presId="urn:microsoft.com/office/officeart/2005/8/layout/process1"/>
    <dgm:cxn modelId="{1344CDC6-9AB1-420F-B40B-F9ABCD02F4A8}" type="presParOf" srcId="{22824ABB-DA40-4C99-B539-3CA5FA6CC680}" destId="{592A09D8-D392-4F09-9F96-602CB030428F}" srcOrd="1" destOrd="0" presId="urn:microsoft.com/office/officeart/2005/8/layout/process1"/>
    <dgm:cxn modelId="{A6FE96D8-ABA0-4083-958A-0E02959C1013}" type="presParOf" srcId="{592A09D8-D392-4F09-9F96-602CB030428F}" destId="{87E1F039-C056-4775-8529-CEA8236ED265}" srcOrd="0" destOrd="0" presId="urn:microsoft.com/office/officeart/2005/8/layout/process1"/>
    <dgm:cxn modelId="{903CC89D-0513-4A4C-B65D-6E675070C51A}" type="presParOf" srcId="{22824ABB-DA40-4C99-B539-3CA5FA6CC680}" destId="{25EEE1B5-B6E0-47F1-BFDB-4EBC9CC47D80}" srcOrd="2" destOrd="0" presId="urn:microsoft.com/office/officeart/2005/8/layout/process1"/>
    <dgm:cxn modelId="{F87B48DC-2ED7-4F11-9792-697903005FEF}" type="presParOf" srcId="{22824ABB-DA40-4C99-B539-3CA5FA6CC680}" destId="{5C26E0BB-A40F-45FF-84B7-48F98B972607}" srcOrd="3" destOrd="0" presId="urn:microsoft.com/office/officeart/2005/8/layout/process1"/>
    <dgm:cxn modelId="{579D9F0A-883A-41EB-896C-A7541241AA9D}" type="presParOf" srcId="{5C26E0BB-A40F-45FF-84B7-48F98B972607}" destId="{3EE585CF-4350-4175-8450-56D1C4D68F80}" srcOrd="0" destOrd="0" presId="urn:microsoft.com/office/officeart/2005/8/layout/process1"/>
    <dgm:cxn modelId="{F98748EC-8D1A-40F1-B83F-E48DFA514DD0}" type="presParOf" srcId="{22824ABB-DA40-4C99-B539-3CA5FA6CC680}" destId="{04C421F6-A67F-4FEF-9323-B539DCD4ECA3}" srcOrd="4" destOrd="0" presId="urn:microsoft.com/office/officeart/2005/8/layout/process1"/>
    <dgm:cxn modelId="{BA99B947-C90A-4E78-B61A-CC2D67185A51}" type="presParOf" srcId="{22824ABB-DA40-4C99-B539-3CA5FA6CC680}" destId="{E3EA1D87-F84A-4C28-8596-B9F7D9FE6389}" srcOrd="5" destOrd="0" presId="urn:microsoft.com/office/officeart/2005/8/layout/process1"/>
    <dgm:cxn modelId="{8519700A-3126-48E6-B357-A67AB4EA8410}" type="presParOf" srcId="{E3EA1D87-F84A-4C28-8596-B9F7D9FE6389}" destId="{A24918E1-5BE6-4F7C-96D1-882311FA3536}" srcOrd="0" destOrd="0" presId="urn:microsoft.com/office/officeart/2005/8/layout/process1"/>
    <dgm:cxn modelId="{FACFDB9A-B83C-4D0C-A9EE-A2310B3B57E4}" type="presParOf" srcId="{22824ABB-DA40-4C99-B539-3CA5FA6CC680}" destId="{E95EBC53-DAE4-4935-A460-FECE84063EC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BCF4E6-AEE6-4853-81F6-3E4CC0191041}" type="doc">
      <dgm:prSet loTypeId="urn:microsoft.com/office/officeart/2009/3/layout/PhasedProcess" loCatId="process" qsTypeId="urn:microsoft.com/office/officeart/2005/8/quickstyle/simple2" qsCatId="simple" csTypeId="urn:microsoft.com/office/officeart/2005/8/colors/accent2_2" csCatId="accent2" phldr="1"/>
      <dgm:spPr/>
      <dgm:t>
        <a:bodyPr/>
        <a:lstStyle/>
        <a:p>
          <a:endParaRPr lang="zh-CN" altLang="en-US"/>
        </a:p>
      </dgm:t>
    </dgm:pt>
    <dgm:pt modelId="{1B4EC6B6-F50F-44AB-9E4D-38A26B4C915A}">
      <dgm:prSet phldrT="[文本]" custT="1"/>
      <dgm:spPr/>
      <dgm:t>
        <a:bodyPr/>
        <a:lstStyle/>
        <a:p>
          <a:r>
            <a:rPr lang="zh-CN" altLang="en-US" sz="800" dirty="0" smtClean="0">
              <a:latin typeface="+mn-ea"/>
              <a:ea typeface="+mn-ea"/>
            </a:rPr>
            <a:t>账户</a:t>
          </a:r>
          <a:r>
            <a:rPr lang="en-US" altLang="zh-CN" sz="800" dirty="0" smtClean="0">
              <a:latin typeface="+mn-ea"/>
              <a:ea typeface="+mn-ea"/>
            </a:rPr>
            <a:t>B</a:t>
          </a:r>
          <a:r>
            <a:rPr lang="zh-CN" altLang="en-US" sz="800" dirty="0" smtClean="0">
              <a:latin typeface="+mn-ea"/>
              <a:ea typeface="+mn-ea"/>
            </a:rPr>
            <a:t>（中央国债）</a:t>
          </a:r>
          <a:endParaRPr lang="zh-CN" altLang="en-US" sz="800" dirty="0">
            <a:latin typeface="+mn-ea"/>
            <a:ea typeface="+mn-ea"/>
          </a:endParaRPr>
        </a:p>
      </dgm:t>
    </dgm:pt>
    <dgm:pt modelId="{8655E5F2-926A-4F3E-ACE7-6FAB4381A62A}" type="parTrans" cxnId="{441364E7-565C-4B0E-A50F-7E5C6BE899F3}">
      <dgm:prSet/>
      <dgm:spPr/>
      <dgm:t>
        <a:bodyPr/>
        <a:lstStyle/>
        <a:p>
          <a:endParaRPr lang="zh-CN" altLang="en-US"/>
        </a:p>
      </dgm:t>
    </dgm:pt>
    <dgm:pt modelId="{3AD7DA1A-124E-4B7E-8BEE-D91C9C99CDAE}" type="sibTrans" cxnId="{441364E7-565C-4B0E-A50F-7E5C6BE899F3}">
      <dgm:prSet/>
      <dgm:spPr/>
      <dgm:t>
        <a:bodyPr/>
        <a:lstStyle/>
        <a:p>
          <a:endParaRPr lang="zh-CN" altLang="en-US"/>
        </a:p>
      </dgm:t>
    </dgm:pt>
    <dgm:pt modelId="{4E4866A7-1F33-488B-A814-60AE9FAC83A4}">
      <dgm:prSet phldrT="[文本]" custT="1"/>
      <dgm:spPr/>
      <dgm:t>
        <a:bodyPr/>
        <a:lstStyle/>
        <a:p>
          <a:pPr algn="l"/>
          <a:r>
            <a:rPr lang="zh-CN" altLang="en-US" sz="800" dirty="0" smtClean="0">
              <a:latin typeface="+mn-ea"/>
              <a:ea typeface="+mn-ea"/>
            </a:rPr>
            <a:t> 账户</a:t>
          </a:r>
          <a:r>
            <a:rPr lang="en-US" altLang="zh-CN" sz="800" dirty="0" smtClean="0">
              <a:latin typeface="+mn-ea"/>
              <a:ea typeface="+mn-ea"/>
            </a:rPr>
            <a:t>2</a:t>
          </a:r>
          <a:r>
            <a:rPr lang="zh-CN" altLang="en-US" sz="800" dirty="0" smtClean="0">
              <a:latin typeface="+mn-ea"/>
              <a:ea typeface="+mn-ea"/>
            </a:rPr>
            <a:t>（中国国债</a:t>
          </a:r>
          <a:r>
            <a:rPr lang="zh-CN" altLang="en-US" sz="1000" dirty="0" smtClean="0">
              <a:latin typeface="仿宋_GB2312" pitchFamily="49" charset="-122"/>
              <a:ea typeface="仿宋_GB2312" pitchFamily="49" charset="-122"/>
            </a:rPr>
            <a:t>）</a:t>
          </a:r>
          <a:endParaRPr lang="zh-CN" altLang="en-US" sz="1000" dirty="0">
            <a:latin typeface="仿宋_GB2312" pitchFamily="49" charset="-122"/>
            <a:ea typeface="仿宋_GB2312" pitchFamily="49" charset="-122"/>
          </a:endParaRPr>
        </a:p>
      </dgm:t>
    </dgm:pt>
    <dgm:pt modelId="{6D7179CB-C233-43C1-A05C-D090D4095D97}" type="parTrans" cxnId="{9E86773D-D69B-4ED6-8F8E-0443884562EF}">
      <dgm:prSet/>
      <dgm:spPr/>
      <dgm:t>
        <a:bodyPr/>
        <a:lstStyle/>
        <a:p>
          <a:endParaRPr lang="zh-CN" altLang="en-US"/>
        </a:p>
      </dgm:t>
    </dgm:pt>
    <dgm:pt modelId="{045FFB95-327C-4FA0-ADD7-D89BD17073FA}" type="sibTrans" cxnId="{9E86773D-D69B-4ED6-8F8E-0443884562EF}">
      <dgm:prSet/>
      <dgm:spPr/>
      <dgm:t>
        <a:bodyPr/>
        <a:lstStyle/>
        <a:p>
          <a:endParaRPr lang="zh-CN" altLang="en-US"/>
        </a:p>
      </dgm:t>
    </dgm:pt>
    <dgm:pt modelId="{83D07C42-4936-4711-AEDE-F48475C173FF}">
      <dgm:prSet phldrT="[文本]" custT="1"/>
      <dgm:spPr/>
      <dgm:t>
        <a:bodyPr/>
        <a:lstStyle/>
        <a:p>
          <a:pPr algn="l"/>
          <a:r>
            <a:rPr lang="zh-CN" altLang="en-US" sz="800" dirty="0" smtClean="0">
              <a:latin typeface="+mn-ea"/>
              <a:ea typeface="+mn-ea"/>
            </a:rPr>
            <a:t>账户</a:t>
          </a:r>
          <a:r>
            <a:rPr lang="en-US" altLang="zh-CN" sz="800" dirty="0" smtClean="0">
              <a:latin typeface="+mn-ea"/>
              <a:ea typeface="+mn-ea"/>
            </a:rPr>
            <a:t>1</a:t>
          </a:r>
          <a:r>
            <a:rPr lang="zh-CN" altLang="en-US" sz="800" dirty="0" smtClean="0">
              <a:latin typeface="+mn-ea"/>
              <a:ea typeface="+mn-ea"/>
            </a:rPr>
            <a:t>（中国国债）</a:t>
          </a:r>
          <a:endParaRPr lang="zh-CN" altLang="en-US" sz="800" dirty="0">
            <a:latin typeface="+mn-ea"/>
            <a:ea typeface="+mn-ea"/>
          </a:endParaRPr>
        </a:p>
      </dgm:t>
    </dgm:pt>
    <dgm:pt modelId="{17D40ED6-2327-49CE-A802-8A42585817CC}" type="parTrans" cxnId="{43E375F2-CDB2-40EC-9FED-2D2B1D5415BD}">
      <dgm:prSet/>
      <dgm:spPr/>
      <dgm:t>
        <a:bodyPr/>
        <a:lstStyle/>
        <a:p>
          <a:endParaRPr lang="zh-CN" altLang="en-US"/>
        </a:p>
      </dgm:t>
    </dgm:pt>
    <dgm:pt modelId="{24714D34-B508-4D2A-A124-EE51FF25CAF0}" type="sibTrans" cxnId="{43E375F2-CDB2-40EC-9FED-2D2B1D5415BD}">
      <dgm:prSet/>
      <dgm:spPr/>
      <dgm:t>
        <a:bodyPr/>
        <a:lstStyle/>
        <a:p>
          <a:endParaRPr lang="zh-CN" altLang="en-US"/>
        </a:p>
      </dgm:t>
    </dgm:pt>
    <dgm:pt modelId="{52A49A6F-D75D-4F15-AA54-51244CCEEA7A}">
      <dgm:prSet phldrT="[文本]" phldr="1"/>
      <dgm:spPr/>
      <dgm:t>
        <a:bodyPr/>
        <a:lstStyle/>
        <a:p>
          <a:endParaRPr lang="zh-CN" altLang="en-US" dirty="0"/>
        </a:p>
      </dgm:t>
    </dgm:pt>
    <dgm:pt modelId="{3D7B5C09-100B-491C-8CCC-7A208E4C9D70}" type="parTrans" cxnId="{3CB2AA76-E573-4A2A-B35F-2C1D9489E385}">
      <dgm:prSet/>
      <dgm:spPr/>
      <dgm:t>
        <a:bodyPr/>
        <a:lstStyle/>
        <a:p>
          <a:endParaRPr lang="zh-CN" altLang="en-US"/>
        </a:p>
      </dgm:t>
    </dgm:pt>
    <dgm:pt modelId="{0E669620-6A12-4EC6-BED0-3D49EC7C8202}" type="sibTrans" cxnId="{3CB2AA76-E573-4A2A-B35F-2C1D9489E385}">
      <dgm:prSet/>
      <dgm:spPr/>
      <dgm:t>
        <a:bodyPr/>
        <a:lstStyle/>
        <a:p>
          <a:endParaRPr lang="zh-CN" altLang="en-US"/>
        </a:p>
      </dgm:t>
    </dgm:pt>
    <dgm:pt modelId="{951AF8E7-BC96-40D0-A726-C601EBD5C5A6}">
      <dgm:prSet phldrT="[文本]" custT="1"/>
      <dgm:spPr/>
      <dgm:t>
        <a:bodyPr/>
        <a:lstStyle/>
        <a:p>
          <a:r>
            <a:rPr lang="zh-CN" altLang="en-US" sz="1400" dirty="0" smtClean="0">
              <a:latin typeface="+mn-ea"/>
              <a:ea typeface="+mn-ea"/>
            </a:rPr>
            <a:t>中金所账户</a:t>
          </a:r>
          <a:r>
            <a:rPr lang="en-US" altLang="zh-CN" sz="1400" dirty="0" smtClean="0">
              <a:latin typeface="+mn-ea"/>
              <a:ea typeface="+mn-ea"/>
            </a:rPr>
            <a:t>(</a:t>
          </a:r>
          <a:r>
            <a:rPr lang="zh-CN" altLang="en-US" sz="1400" dirty="0" smtClean="0">
              <a:latin typeface="+mn-ea"/>
              <a:ea typeface="+mn-ea"/>
            </a:rPr>
            <a:t>中央国债</a:t>
          </a:r>
          <a:r>
            <a:rPr lang="en-US" altLang="zh-CN" sz="1400" dirty="0" smtClean="0">
              <a:latin typeface="+mn-ea"/>
              <a:ea typeface="+mn-ea"/>
            </a:rPr>
            <a:t>)</a:t>
          </a:r>
          <a:endParaRPr lang="zh-CN" altLang="en-US" sz="1400" dirty="0">
            <a:latin typeface="+mn-ea"/>
            <a:ea typeface="+mn-ea"/>
          </a:endParaRPr>
        </a:p>
      </dgm:t>
    </dgm:pt>
    <dgm:pt modelId="{2A6A8C88-1E0B-43B9-9120-C60485C5679F}" type="sibTrans" cxnId="{27FAE46B-C692-4D6E-A35C-4D75FB4B0535}">
      <dgm:prSet/>
      <dgm:spPr/>
      <dgm:t>
        <a:bodyPr/>
        <a:lstStyle/>
        <a:p>
          <a:endParaRPr lang="zh-CN" altLang="en-US"/>
        </a:p>
      </dgm:t>
    </dgm:pt>
    <dgm:pt modelId="{2E781A67-6F54-4EDA-8382-AC1F946FCE1F}" type="parTrans" cxnId="{27FAE46B-C692-4D6E-A35C-4D75FB4B0535}">
      <dgm:prSet/>
      <dgm:spPr/>
      <dgm:t>
        <a:bodyPr/>
        <a:lstStyle/>
        <a:p>
          <a:endParaRPr lang="zh-CN" altLang="en-US"/>
        </a:p>
      </dgm:t>
    </dgm:pt>
    <dgm:pt modelId="{D4C884FC-6B55-4328-B20E-847EE69A761D}">
      <dgm:prSet phldrT="[文本]" phldr="1"/>
      <dgm:spPr/>
      <dgm:t>
        <a:bodyPr/>
        <a:lstStyle/>
        <a:p>
          <a:endParaRPr lang="zh-CN" altLang="en-US" dirty="0"/>
        </a:p>
      </dgm:t>
    </dgm:pt>
    <dgm:pt modelId="{1A70B4A0-017F-4DAA-BE35-EB63495E99F5}" type="sibTrans" cxnId="{6D157B98-3C06-4182-9BE9-D520EF0044D3}">
      <dgm:prSet/>
      <dgm:spPr/>
      <dgm:t>
        <a:bodyPr/>
        <a:lstStyle/>
        <a:p>
          <a:endParaRPr lang="zh-CN" altLang="en-US"/>
        </a:p>
      </dgm:t>
    </dgm:pt>
    <dgm:pt modelId="{378E0521-3BFD-4592-A3D3-0512EB97B52F}" type="parTrans" cxnId="{6D157B98-3C06-4182-9BE9-D520EF0044D3}">
      <dgm:prSet/>
      <dgm:spPr/>
      <dgm:t>
        <a:bodyPr/>
        <a:lstStyle/>
        <a:p>
          <a:endParaRPr lang="zh-CN" altLang="en-US"/>
        </a:p>
      </dgm:t>
    </dgm:pt>
    <dgm:pt modelId="{1CC8897F-EE5D-4429-90E7-9CB0B4A1E8C6}">
      <dgm:prSet phldrT="[文本]" phldr="1"/>
      <dgm:spPr/>
      <dgm:t>
        <a:bodyPr/>
        <a:lstStyle/>
        <a:p>
          <a:endParaRPr lang="zh-CN" altLang="en-US" dirty="0"/>
        </a:p>
      </dgm:t>
    </dgm:pt>
    <dgm:pt modelId="{17D47E7F-81B4-4AC1-9CF0-4613A37C01AB}" type="sibTrans" cxnId="{D59BF6D7-19A0-45E0-A831-A03D8F106E37}">
      <dgm:prSet/>
      <dgm:spPr/>
      <dgm:t>
        <a:bodyPr/>
        <a:lstStyle/>
        <a:p>
          <a:endParaRPr lang="zh-CN" altLang="en-US"/>
        </a:p>
      </dgm:t>
    </dgm:pt>
    <dgm:pt modelId="{DED9CE1D-87D8-4786-996E-EA8189F50127}" type="parTrans" cxnId="{D59BF6D7-19A0-45E0-A831-A03D8F106E37}">
      <dgm:prSet/>
      <dgm:spPr/>
      <dgm:t>
        <a:bodyPr/>
        <a:lstStyle/>
        <a:p>
          <a:endParaRPr lang="zh-CN" altLang="en-US"/>
        </a:p>
      </dgm:t>
    </dgm:pt>
    <dgm:pt modelId="{F475FDFF-D865-48E6-9584-8C2A873585A3}">
      <dgm:prSet phldrT="[文本]" custScaleX="146542" custScaleY="129086" custLinFactX="-100000" custLinFactNeighborX="-153559" custLinFactNeighborY="1019"/>
      <dgm:spPr/>
      <dgm:t>
        <a:bodyPr/>
        <a:lstStyle/>
        <a:p>
          <a:endParaRPr lang="zh-CN" altLang="en-US" dirty="0"/>
        </a:p>
      </dgm:t>
    </dgm:pt>
    <dgm:pt modelId="{11D03BFA-450C-4BFC-9C1E-DEAAE6EB1D2B}" type="parTrans" cxnId="{79767D78-DA67-48BF-894B-10ADD7A8C8B7}">
      <dgm:prSet/>
      <dgm:spPr/>
      <dgm:t>
        <a:bodyPr/>
        <a:lstStyle/>
        <a:p>
          <a:endParaRPr lang="zh-CN" altLang="en-US"/>
        </a:p>
      </dgm:t>
    </dgm:pt>
    <dgm:pt modelId="{9C6C6A35-DA89-4148-8880-1F17C9C7B04E}" type="sibTrans" cxnId="{79767D78-DA67-48BF-894B-10ADD7A8C8B7}">
      <dgm:prSet/>
      <dgm:spPr/>
      <dgm:t>
        <a:bodyPr/>
        <a:lstStyle/>
        <a:p>
          <a:endParaRPr lang="zh-CN" altLang="en-US"/>
        </a:p>
      </dgm:t>
    </dgm:pt>
    <dgm:pt modelId="{8BF40D09-AEF9-49E1-8C83-70EBCBE5FBDC}">
      <dgm:prSet phldrT="[文本]" custScaleX="146542" custScaleY="140599" custLinFactX="-100000" custLinFactNeighborX="-137661" custLinFactNeighborY="1019"/>
      <dgm:spPr/>
      <dgm:t>
        <a:bodyPr/>
        <a:lstStyle/>
        <a:p>
          <a:endParaRPr lang="zh-CN" altLang="en-US" dirty="0"/>
        </a:p>
      </dgm:t>
    </dgm:pt>
    <dgm:pt modelId="{6588DA90-A89D-476F-B170-7A64E6E2E43E}" type="parTrans" cxnId="{40DD9A6C-47D0-47B4-8129-19C126E07895}">
      <dgm:prSet/>
      <dgm:spPr/>
      <dgm:t>
        <a:bodyPr/>
        <a:lstStyle/>
        <a:p>
          <a:endParaRPr lang="zh-CN" altLang="en-US"/>
        </a:p>
      </dgm:t>
    </dgm:pt>
    <dgm:pt modelId="{A860EB4E-0B3F-4A87-8381-49D31E543807}" type="sibTrans" cxnId="{40DD9A6C-47D0-47B4-8129-19C126E07895}">
      <dgm:prSet/>
      <dgm:spPr/>
      <dgm:t>
        <a:bodyPr/>
        <a:lstStyle/>
        <a:p>
          <a:endParaRPr lang="zh-CN" altLang="en-US"/>
        </a:p>
      </dgm:t>
    </dgm:pt>
    <dgm:pt modelId="{3E24F631-444B-4E81-BFF7-470612317878}">
      <dgm:prSet phldrT="[文本]" custScaleX="146542" custScaleY="140599" custLinFactX="-100000" custLinFactNeighborX="-137661" custLinFactNeighborY="1019"/>
      <dgm:spPr/>
      <dgm:t>
        <a:bodyPr/>
        <a:lstStyle/>
        <a:p>
          <a:endParaRPr lang="zh-CN" altLang="en-US" dirty="0"/>
        </a:p>
      </dgm:t>
    </dgm:pt>
    <dgm:pt modelId="{B3BB24F8-E060-405B-BE7C-09A36ACE3B96}" type="parTrans" cxnId="{CD1506A2-03FB-4B72-87BB-3058B373D2D5}">
      <dgm:prSet/>
      <dgm:spPr/>
      <dgm:t>
        <a:bodyPr/>
        <a:lstStyle/>
        <a:p>
          <a:endParaRPr lang="zh-CN" altLang="en-US"/>
        </a:p>
      </dgm:t>
    </dgm:pt>
    <dgm:pt modelId="{DEF782D6-B5CA-42D7-A7A7-C99332281FFD}" type="sibTrans" cxnId="{CD1506A2-03FB-4B72-87BB-3058B373D2D5}">
      <dgm:prSet/>
      <dgm:spPr/>
      <dgm:t>
        <a:bodyPr/>
        <a:lstStyle/>
        <a:p>
          <a:endParaRPr lang="zh-CN" altLang="en-US"/>
        </a:p>
      </dgm:t>
    </dgm:pt>
    <dgm:pt modelId="{0FD948FC-00EA-4C45-88AB-7BF152F4D364}">
      <dgm:prSet phldrT="[文本]" custT="1"/>
      <dgm:spPr/>
      <dgm:t>
        <a:bodyPr/>
        <a:lstStyle/>
        <a:p>
          <a:r>
            <a:rPr lang="zh-CN" altLang="en-US" sz="800" dirty="0" smtClean="0">
              <a:latin typeface="+mn-ea"/>
              <a:ea typeface="+mn-ea"/>
            </a:rPr>
            <a:t>账户</a:t>
          </a:r>
          <a:r>
            <a:rPr lang="en-US" altLang="zh-CN" sz="800" dirty="0" smtClean="0">
              <a:latin typeface="+mn-ea"/>
              <a:ea typeface="+mn-ea"/>
            </a:rPr>
            <a:t>A</a:t>
          </a:r>
          <a:r>
            <a:rPr lang="zh-CN" altLang="en-US" sz="800" dirty="0" smtClean="0">
              <a:latin typeface="+mn-ea"/>
              <a:ea typeface="+mn-ea"/>
            </a:rPr>
            <a:t>（中央国债）</a:t>
          </a:r>
          <a:endParaRPr lang="zh-CN" altLang="en-US" sz="800" dirty="0">
            <a:latin typeface="+mn-ea"/>
            <a:ea typeface="+mn-ea"/>
          </a:endParaRPr>
        </a:p>
      </dgm:t>
    </dgm:pt>
    <dgm:pt modelId="{9D461608-E238-45F2-B5AF-03793DB3BB23}" type="sibTrans" cxnId="{470FC2FA-34D5-40C0-850D-CDD5D4CD49AA}">
      <dgm:prSet/>
      <dgm:spPr/>
      <dgm:t>
        <a:bodyPr/>
        <a:lstStyle/>
        <a:p>
          <a:endParaRPr lang="zh-CN" altLang="en-US"/>
        </a:p>
      </dgm:t>
    </dgm:pt>
    <dgm:pt modelId="{DB4B4E82-12C7-43A6-9242-677D699AB033}" type="parTrans" cxnId="{470FC2FA-34D5-40C0-850D-CDD5D4CD49AA}">
      <dgm:prSet/>
      <dgm:spPr/>
      <dgm:t>
        <a:bodyPr/>
        <a:lstStyle/>
        <a:p>
          <a:endParaRPr lang="zh-CN" altLang="en-US"/>
        </a:p>
      </dgm:t>
    </dgm:pt>
    <dgm:pt modelId="{CB6A5504-9C1F-4EAB-8F5E-ADC1BD082F6C}">
      <dgm:prSet phldrT="[文本]" custScaleX="146542" custScaleY="140599" custLinFactX="-100000" custLinFactNeighborX="-137661" custLinFactNeighborY="1019"/>
      <dgm:spPr/>
      <dgm:t>
        <a:bodyPr/>
        <a:lstStyle/>
        <a:p>
          <a:endParaRPr lang="zh-CN" altLang="en-US" dirty="0"/>
        </a:p>
      </dgm:t>
    </dgm:pt>
    <dgm:pt modelId="{53E6AF7F-B13A-4917-8F61-8E963F003D61}" type="sibTrans" cxnId="{C7672309-AC4F-48F4-92EA-3DC345290146}">
      <dgm:prSet/>
      <dgm:spPr/>
      <dgm:t>
        <a:bodyPr/>
        <a:lstStyle/>
        <a:p>
          <a:endParaRPr lang="zh-CN" altLang="en-US"/>
        </a:p>
      </dgm:t>
    </dgm:pt>
    <dgm:pt modelId="{E6A7DCF1-95E4-44E7-A294-6BFCE07CE028}" type="parTrans" cxnId="{C7672309-AC4F-48F4-92EA-3DC345290146}">
      <dgm:prSet/>
      <dgm:spPr/>
      <dgm:t>
        <a:bodyPr/>
        <a:lstStyle/>
        <a:p>
          <a:endParaRPr lang="zh-CN" altLang="en-US"/>
        </a:p>
      </dgm:t>
    </dgm:pt>
    <dgm:pt modelId="{73D94859-812D-41FB-98DF-A5CAF2ECB5A2}">
      <dgm:prSet phldrT="[文本]" custScaleX="146542" custScaleY="129086" custLinFactX="-100000" custLinFactNeighborX="-153559" custLinFactNeighborY="1019"/>
      <dgm:spPr/>
      <dgm:t>
        <a:bodyPr/>
        <a:lstStyle/>
        <a:p>
          <a:endParaRPr lang="zh-CN" altLang="en-US" dirty="0"/>
        </a:p>
      </dgm:t>
    </dgm:pt>
    <dgm:pt modelId="{F6F81D4A-2340-4CE3-912F-FC8DC3DBE97E}" type="sibTrans" cxnId="{3108EE13-743F-4140-B938-1C0D29C1CBF5}">
      <dgm:prSet/>
      <dgm:spPr/>
      <dgm:t>
        <a:bodyPr/>
        <a:lstStyle/>
        <a:p>
          <a:endParaRPr lang="zh-CN" altLang="en-US"/>
        </a:p>
      </dgm:t>
    </dgm:pt>
    <dgm:pt modelId="{83CE2815-1160-4382-875D-77D90F816F9C}" type="parTrans" cxnId="{3108EE13-743F-4140-B938-1C0D29C1CBF5}">
      <dgm:prSet/>
      <dgm:spPr/>
      <dgm:t>
        <a:bodyPr/>
        <a:lstStyle/>
        <a:p>
          <a:endParaRPr lang="zh-CN" altLang="en-US"/>
        </a:p>
      </dgm:t>
    </dgm:pt>
    <dgm:pt modelId="{801AB4A2-2EF5-40B7-B5B2-37B98FBEFC75}">
      <dgm:prSet/>
      <dgm:spPr/>
      <dgm:t>
        <a:bodyPr/>
        <a:lstStyle/>
        <a:p>
          <a:endParaRPr lang="zh-CN" altLang="en-US" dirty="0"/>
        </a:p>
      </dgm:t>
    </dgm:pt>
    <dgm:pt modelId="{A9D5B52F-31C9-478C-8544-D257FBA8C1F1}" type="sibTrans" cxnId="{D790BEDD-8DE2-46E9-9AC2-1040432BE01E}">
      <dgm:prSet/>
      <dgm:spPr/>
      <dgm:t>
        <a:bodyPr/>
        <a:lstStyle/>
        <a:p>
          <a:endParaRPr lang="zh-CN" altLang="en-US"/>
        </a:p>
      </dgm:t>
    </dgm:pt>
    <dgm:pt modelId="{2BF8E703-14F2-4C45-9CE9-CF0F262F3336}" type="parTrans" cxnId="{D790BEDD-8DE2-46E9-9AC2-1040432BE01E}">
      <dgm:prSet/>
      <dgm:spPr/>
      <dgm:t>
        <a:bodyPr/>
        <a:lstStyle/>
        <a:p>
          <a:endParaRPr lang="zh-CN" altLang="en-US"/>
        </a:p>
      </dgm:t>
    </dgm:pt>
    <dgm:pt modelId="{706B5655-982D-4524-BF0D-AFDBA661CCC1}">
      <dgm:prSet/>
      <dgm:spPr/>
      <dgm:t>
        <a:bodyPr/>
        <a:lstStyle/>
        <a:p>
          <a:endParaRPr lang="zh-CN" altLang="en-US" dirty="0"/>
        </a:p>
      </dgm:t>
    </dgm:pt>
    <dgm:pt modelId="{6B0E13F9-A878-430F-B4A7-F4EFA74B3022}" type="sibTrans" cxnId="{4BAFD336-22FA-4CDF-9CD1-143F9D13314C}">
      <dgm:prSet/>
      <dgm:spPr/>
      <dgm:t>
        <a:bodyPr/>
        <a:lstStyle/>
        <a:p>
          <a:endParaRPr lang="zh-CN" altLang="en-US"/>
        </a:p>
      </dgm:t>
    </dgm:pt>
    <dgm:pt modelId="{D712E975-EB32-4912-87F7-B499C88C080B}" type="parTrans" cxnId="{4BAFD336-22FA-4CDF-9CD1-143F9D13314C}">
      <dgm:prSet/>
      <dgm:spPr/>
      <dgm:t>
        <a:bodyPr/>
        <a:lstStyle/>
        <a:p>
          <a:endParaRPr lang="zh-CN" altLang="en-US"/>
        </a:p>
      </dgm:t>
    </dgm:pt>
    <dgm:pt modelId="{49B7B606-B8A9-4F75-8A8E-F3F979FF4D1C}">
      <dgm:prSet phldrT="[文本]" custScaleX="146542" custScaleY="129086" custLinFactX="-100000" custLinFactNeighborX="-153559" custLinFactNeighborY="1019"/>
      <dgm:spPr/>
      <dgm:t>
        <a:bodyPr/>
        <a:lstStyle/>
        <a:p>
          <a:endParaRPr lang="zh-CN" altLang="en-US" dirty="0"/>
        </a:p>
      </dgm:t>
    </dgm:pt>
    <dgm:pt modelId="{FBFB5BB3-6158-4A43-AEB5-631F03FD853C}" type="sibTrans" cxnId="{B93368DC-6621-4DF8-88A4-CC83F86DB850}">
      <dgm:prSet/>
      <dgm:spPr/>
      <dgm:t>
        <a:bodyPr/>
        <a:lstStyle/>
        <a:p>
          <a:endParaRPr lang="zh-CN" altLang="en-US"/>
        </a:p>
      </dgm:t>
    </dgm:pt>
    <dgm:pt modelId="{37139E55-15D0-47D4-8789-FCAA7268FE8E}" type="parTrans" cxnId="{B93368DC-6621-4DF8-88A4-CC83F86DB850}">
      <dgm:prSet/>
      <dgm:spPr/>
      <dgm:t>
        <a:bodyPr/>
        <a:lstStyle/>
        <a:p>
          <a:endParaRPr lang="zh-CN" altLang="en-US"/>
        </a:p>
      </dgm:t>
    </dgm:pt>
    <dgm:pt modelId="{9363C2B2-FBB8-47C7-B3CD-82A0F4E5EB26}" type="pres">
      <dgm:prSet presAssocID="{36BCF4E6-AEE6-4853-81F6-3E4CC0191041}" presName="Name0" presStyleCnt="0">
        <dgm:presLayoutVars>
          <dgm:chMax val="3"/>
          <dgm:chPref val="3"/>
          <dgm:bulletEnabled val="1"/>
          <dgm:dir/>
          <dgm:animLvl val="lvl"/>
        </dgm:presLayoutVars>
      </dgm:prSet>
      <dgm:spPr/>
      <dgm:t>
        <a:bodyPr/>
        <a:lstStyle/>
        <a:p>
          <a:endParaRPr lang="zh-CN" altLang="en-US"/>
        </a:p>
      </dgm:t>
    </dgm:pt>
    <dgm:pt modelId="{68DF721B-E603-4CFE-A578-E78AAA8BABA7}" type="pres">
      <dgm:prSet presAssocID="{36BCF4E6-AEE6-4853-81F6-3E4CC0191041}" presName="arc1" presStyleLbl="node1" presStyleIdx="0" presStyleCnt="4" custLinFactNeighborX="-62759"/>
      <dgm:spPr/>
    </dgm:pt>
    <dgm:pt modelId="{373B6166-B820-401C-922C-76FB9FC600DB}" type="pres">
      <dgm:prSet presAssocID="{36BCF4E6-AEE6-4853-81F6-3E4CC0191041}" presName="arc3" presStyleLbl="node1" presStyleIdx="1" presStyleCnt="4" custLinFactX="-56255" custLinFactNeighborX="-100000"/>
      <dgm:spPr/>
      <dgm:t>
        <a:bodyPr/>
        <a:lstStyle/>
        <a:p>
          <a:endParaRPr lang="zh-CN" altLang="en-US"/>
        </a:p>
      </dgm:t>
    </dgm:pt>
    <dgm:pt modelId="{419300FA-9C01-49A5-B1D6-2E9D21442FF0}" type="pres">
      <dgm:prSet presAssocID="{36BCF4E6-AEE6-4853-81F6-3E4CC0191041}" presName="parentText2" presStyleLbl="revTx" presStyleIdx="0" presStyleCnt="3" custLinFactY="-100000" custLinFactNeighborX="-73708" custLinFactNeighborY="-122531">
        <dgm:presLayoutVars>
          <dgm:chMax val="4"/>
          <dgm:chPref val="3"/>
          <dgm:bulletEnabled val="1"/>
        </dgm:presLayoutVars>
      </dgm:prSet>
      <dgm:spPr/>
      <dgm:t>
        <a:bodyPr/>
        <a:lstStyle/>
        <a:p>
          <a:endParaRPr lang="zh-CN" altLang="en-US"/>
        </a:p>
      </dgm:t>
    </dgm:pt>
    <dgm:pt modelId="{4D12DD83-9073-4BCF-8066-3E1035AD5C1F}" type="pres">
      <dgm:prSet presAssocID="{36BCF4E6-AEE6-4853-81F6-3E4CC0191041}" presName="arc2" presStyleLbl="node1" presStyleIdx="2" presStyleCnt="4" custLinFactX="85443" custLinFactNeighborX="100000" custLinFactNeighborY="-311"/>
      <dgm:spPr/>
      <dgm:t>
        <a:bodyPr/>
        <a:lstStyle/>
        <a:p>
          <a:endParaRPr lang="zh-CN" altLang="en-US"/>
        </a:p>
      </dgm:t>
    </dgm:pt>
    <dgm:pt modelId="{1D134C7C-8A24-4724-AAA8-E41915D84F1D}" type="pres">
      <dgm:prSet presAssocID="{36BCF4E6-AEE6-4853-81F6-3E4CC0191041}" presName="arc4" presStyleLbl="node1" presStyleIdx="3" presStyleCnt="4" custLinFactNeighborX="90033"/>
      <dgm:spPr/>
      <dgm:t>
        <a:bodyPr/>
        <a:lstStyle/>
        <a:p>
          <a:endParaRPr lang="zh-CN" altLang="en-US"/>
        </a:p>
      </dgm:t>
    </dgm:pt>
    <dgm:pt modelId="{3333E096-8FAD-4ABC-B8EA-F5F9429262F5}" type="pres">
      <dgm:prSet presAssocID="{36BCF4E6-AEE6-4853-81F6-3E4CC0191041}" presName="parentText3" presStyleLbl="revTx" presStyleIdx="1" presStyleCnt="3" custLinFactX="-82997" custLinFactY="-100000" custLinFactNeighborX="-100000" custLinFactNeighborY="-146048">
        <dgm:presLayoutVars>
          <dgm:chMax val="1"/>
          <dgm:chPref val="1"/>
          <dgm:bulletEnabled val="1"/>
        </dgm:presLayoutVars>
      </dgm:prSet>
      <dgm:spPr/>
      <dgm:t>
        <a:bodyPr/>
        <a:lstStyle/>
        <a:p>
          <a:endParaRPr lang="zh-CN" altLang="en-US"/>
        </a:p>
      </dgm:t>
    </dgm:pt>
    <dgm:pt modelId="{16B5CFE4-E7F7-422F-A77F-0474D7090581}" type="pres">
      <dgm:prSet presAssocID="{36BCF4E6-AEE6-4853-81F6-3E4CC0191041}" presName="middleComposite" presStyleCnt="0"/>
      <dgm:spPr/>
    </dgm:pt>
    <dgm:pt modelId="{39FEC5B4-26C0-4FFB-8FDB-E842E8D7CB3A}" type="pres">
      <dgm:prSet presAssocID="{4E4866A7-1F33-488B-A814-60AE9FAC83A4}" presName="circ1" presStyleLbl="vennNode1" presStyleIdx="0" presStyleCnt="7" custScaleX="84512" custScaleY="100922" custLinFactX="200000" custLinFactNeighborX="272002" custLinFactNeighborY="32023"/>
      <dgm:spPr/>
      <dgm:t>
        <a:bodyPr/>
        <a:lstStyle/>
        <a:p>
          <a:endParaRPr lang="zh-CN" altLang="en-US"/>
        </a:p>
      </dgm:t>
    </dgm:pt>
    <dgm:pt modelId="{CDE353B9-6429-4E47-81E7-7271D05559D7}" type="pres">
      <dgm:prSet presAssocID="{4E4866A7-1F33-488B-A814-60AE9FAC83A4}" presName="circ1Tx" presStyleLbl="revTx" presStyleIdx="1" presStyleCnt="3">
        <dgm:presLayoutVars>
          <dgm:chMax val="0"/>
          <dgm:chPref val="0"/>
        </dgm:presLayoutVars>
      </dgm:prSet>
      <dgm:spPr/>
      <dgm:t>
        <a:bodyPr/>
        <a:lstStyle/>
        <a:p>
          <a:endParaRPr lang="zh-CN" altLang="en-US"/>
        </a:p>
      </dgm:t>
    </dgm:pt>
    <dgm:pt modelId="{5D8EBE6B-21D0-4854-A270-A9E2A72AB0CA}" type="pres">
      <dgm:prSet presAssocID="{83D07C42-4936-4711-AEDE-F48475C173FF}" presName="circ2" presStyleLbl="vennNode1" presStyleIdx="1" presStyleCnt="7" custScaleX="81624" custScaleY="97688" custLinFactX="134832" custLinFactNeighborX="200000" custLinFactNeighborY="-27974"/>
      <dgm:spPr/>
      <dgm:t>
        <a:bodyPr/>
        <a:lstStyle/>
        <a:p>
          <a:endParaRPr lang="zh-CN" altLang="en-US"/>
        </a:p>
      </dgm:t>
    </dgm:pt>
    <dgm:pt modelId="{789A665A-7B04-4A3F-85D3-8C9F691327A5}" type="pres">
      <dgm:prSet presAssocID="{83D07C42-4936-4711-AEDE-F48475C173FF}" presName="circ2Tx" presStyleLbl="revTx" presStyleIdx="1" presStyleCnt="3">
        <dgm:presLayoutVars>
          <dgm:chMax val="0"/>
          <dgm:chPref val="0"/>
        </dgm:presLayoutVars>
      </dgm:prSet>
      <dgm:spPr/>
      <dgm:t>
        <a:bodyPr/>
        <a:lstStyle/>
        <a:p>
          <a:endParaRPr lang="zh-CN" altLang="en-US"/>
        </a:p>
      </dgm:t>
    </dgm:pt>
    <dgm:pt modelId="{D0850E1C-04A7-4BEB-BDFE-41263D2EAC09}" type="pres">
      <dgm:prSet presAssocID="{36BCF4E6-AEE6-4853-81F6-3E4CC0191041}" presName="leftComposite" presStyleCnt="0"/>
      <dgm:spPr/>
    </dgm:pt>
    <dgm:pt modelId="{D6558DF1-07D1-489A-80E4-D6ACB8684747}" type="pres">
      <dgm:prSet presAssocID="{0FD948FC-00EA-4C45-88AB-7BF152F4D364}" presName="childText1_1" presStyleLbl="vennNode1" presStyleIdx="2" presStyleCnt="7" custScaleX="123923" custScaleY="124576" custLinFactX="-100000" custLinFactNeighborX="-100154" custLinFactNeighborY="-881">
        <dgm:presLayoutVars>
          <dgm:chMax val="0"/>
          <dgm:chPref val="0"/>
        </dgm:presLayoutVars>
      </dgm:prSet>
      <dgm:spPr/>
      <dgm:t>
        <a:bodyPr/>
        <a:lstStyle/>
        <a:p>
          <a:endParaRPr lang="zh-CN" altLang="en-US"/>
        </a:p>
      </dgm:t>
    </dgm:pt>
    <dgm:pt modelId="{9A667518-6F6E-4AA2-AC5F-D70B997AA50D}" type="pres">
      <dgm:prSet presAssocID="{0FD948FC-00EA-4C45-88AB-7BF152F4D364}" presName="ellipse1" presStyleLbl="vennNode1" presStyleIdx="3" presStyleCnt="7" custLinFactX="-161999" custLinFactNeighborX="-200000" custLinFactNeighborY="56626"/>
      <dgm:spPr/>
    </dgm:pt>
    <dgm:pt modelId="{4BE2082F-C4F8-4624-9A7A-3C7B0440755F}" type="pres">
      <dgm:prSet presAssocID="{0FD948FC-00EA-4C45-88AB-7BF152F4D364}" presName="ellipse2" presStyleLbl="vennNode1" presStyleIdx="4" presStyleCnt="7" custLinFactX="-239950" custLinFactY="24334" custLinFactNeighborX="-300000" custLinFactNeighborY="100000"/>
      <dgm:spPr/>
    </dgm:pt>
    <dgm:pt modelId="{37E0BAAB-B5E7-4002-8CCD-0397CF5459D2}" type="pres">
      <dgm:prSet presAssocID="{1B4EC6B6-F50F-44AB-9E4D-38A26B4C915A}" presName="childText1_2" presStyleLbl="vennNode1" presStyleIdx="5" presStyleCnt="7" custScaleX="110563" custScaleY="113528" custLinFactX="-90304" custLinFactNeighborX="-100000" custLinFactNeighborY="16947">
        <dgm:presLayoutVars>
          <dgm:chMax val="0"/>
          <dgm:chPref val="0"/>
        </dgm:presLayoutVars>
      </dgm:prSet>
      <dgm:spPr/>
      <dgm:t>
        <a:bodyPr/>
        <a:lstStyle/>
        <a:p>
          <a:endParaRPr lang="zh-CN" altLang="en-US"/>
        </a:p>
      </dgm:t>
    </dgm:pt>
    <dgm:pt modelId="{617AF718-0022-4F41-8DC7-D59DBCBEA2EB}" type="pres">
      <dgm:prSet presAssocID="{1B4EC6B6-F50F-44AB-9E4D-38A26B4C915A}" presName="ellipse3" presStyleLbl="vennNode1" presStyleIdx="6" presStyleCnt="7" custLinFactX="-400000" custLinFactNeighborX="-475191" custLinFactNeighborY="-19261"/>
      <dgm:spPr/>
    </dgm:pt>
    <dgm:pt modelId="{C013517D-C14B-4AFA-AAE7-9F75540680CF}" type="pres">
      <dgm:prSet presAssocID="{36BCF4E6-AEE6-4853-81F6-3E4CC0191041}" presName="rightChild" presStyleLbl="node2" presStyleIdx="0" presStyleCnt="1" custScaleX="146542" custScaleY="140599" custLinFactX="-100000" custLinFactNeighborX="-137661" custLinFactNeighborY="1019">
        <dgm:presLayoutVars>
          <dgm:chMax val="0"/>
          <dgm:chPref val="0"/>
        </dgm:presLayoutVars>
      </dgm:prSet>
      <dgm:spPr/>
      <dgm:t>
        <a:bodyPr/>
        <a:lstStyle/>
        <a:p>
          <a:endParaRPr lang="zh-CN" altLang="en-US"/>
        </a:p>
      </dgm:t>
    </dgm:pt>
    <dgm:pt modelId="{A4EE8AE2-7987-49D0-965D-4D3AD63DD2E2}" type="pres">
      <dgm:prSet presAssocID="{36BCF4E6-AEE6-4853-81F6-3E4CC0191041}" presName="parentText1" presStyleLbl="revTx" presStyleIdx="2" presStyleCnt="3" custFlipVert="0" custFlipHor="1" custScaleX="5353" custScaleY="41107" custLinFactX="100000" custLinFactY="-100000" custLinFactNeighborX="116119" custLinFactNeighborY="-137254">
        <dgm:presLayoutVars>
          <dgm:chMax val="4"/>
          <dgm:chPref val="3"/>
          <dgm:bulletEnabled val="1"/>
        </dgm:presLayoutVars>
      </dgm:prSet>
      <dgm:spPr/>
      <dgm:t>
        <a:bodyPr/>
        <a:lstStyle/>
        <a:p>
          <a:endParaRPr lang="zh-CN" altLang="en-US"/>
        </a:p>
      </dgm:t>
    </dgm:pt>
  </dgm:ptLst>
  <dgm:cxnLst>
    <dgm:cxn modelId="{27FAE46B-C692-4D6E-A35C-4D75FB4B0535}" srcId="{52A49A6F-D75D-4F15-AA54-51244CCEEA7A}" destId="{951AF8E7-BC96-40D0-A726-C601EBD5C5A6}" srcOrd="0" destOrd="0" parTransId="{2E781A67-6F54-4EDA-8382-AC1F946FCE1F}" sibTransId="{2A6A8C88-1E0B-43B9-9120-C60485C5679F}"/>
    <dgm:cxn modelId="{124B4D6D-03D7-43F1-91D2-D280A91202C1}" type="presOf" srcId="{83D07C42-4936-4711-AEDE-F48475C173FF}" destId="{789A665A-7B04-4A3F-85D3-8C9F691327A5}" srcOrd="1" destOrd="0" presId="urn:microsoft.com/office/officeart/2009/3/layout/PhasedProcess"/>
    <dgm:cxn modelId="{3CB2AA76-E573-4A2A-B35F-2C1D9489E385}" srcId="{36BCF4E6-AEE6-4853-81F6-3E4CC0191041}" destId="{52A49A6F-D75D-4F15-AA54-51244CCEEA7A}" srcOrd="2" destOrd="0" parTransId="{3D7B5C09-100B-491C-8CCC-7A208E4C9D70}" sibTransId="{0E669620-6A12-4EC6-BED0-3D49EC7C8202}"/>
    <dgm:cxn modelId="{441364E7-565C-4B0E-A50F-7E5C6BE899F3}" srcId="{D4C884FC-6B55-4328-B20E-847EE69A761D}" destId="{1B4EC6B6-F50F-44AB-9E4D-38A26B4C915A}" srcOrd="1" destOrd="0" parTransId="{8655E5F2-926A-4F3E-ACE7-6FAB4381A62A}" sibTransId="{3AD7DA1A-124E-4B7E-8BEE-D91C9C99CDAE}"/>
    <dgm:cxn modelId="{13B34C94-1F7E-4573-98EB-A74E802FE4E1}" type="presOf" srcId="{951AF8E7-BC96-40D0-A726-C601EBD5C5A6}" destId="{C013517D-C14B-4AFA-AAE7-9F75540680CF}" srcOrd="0" destOrd="0" presId="urn:microsoft.com/office/officeart/2009/3/layout/PhasedProcess"/>
    <dgm:cxn modelId="{4BAFD336-22FA-4CDF-9CD1-143F9D13314C}" srcId="{36BCF4E6-AEE6-4853-81F6-3E4CC0191041}" destId="{706B5655-982D-4524-BF0D-AFDBA661CCC1}" srcOrd="5" destOrd="0" parTransId="{D712E975-EB32-4912-87F7-B499C88C080B}" sibTransId="{6B0E13F9-A878-430F-B4A7-F4EFA74B3022}"/>
    <dgm:cxn modelId="{79767D78-DA67-48BF-894B-10ADD7A8C8B7}" srcId="{36BCF4E6-AEE6-4853-81F6-3E4CC0191041}" destId="{F475FDFF-D865-48E6-9584-8C2A873585A3}" srcOrd="3" destOrd="0" parTransId="{11D03BFA-450C-4BFC-9C1E-DEAAE6EB1D2B}" sibTransId="{9C6C6A35-DA89-4148-8880-1F17C9C7B04E}"/>
    <dgm:cxn modelId="{C7672309-AC4F-48F4-92EA-3DC345290146}" srcId="{36BCF4E6-AEE6-4853-81F6-3E4CC0191041}" destId="{CB6A5504-9C1F-4EAB-8F5E-ADC1BD082F6C}" srcOrd="8" destOrd="0" parTransId="{E6A7DCF1-95E4-44E7-A294-6BFCE07CE028}" sibTransId="{53E6AF7F-B13A-4917-8F61-8E963F003D61}"/>
    <dgm:cxn modelId="{CD1506A2-03FB-4B72-87BB-3058B373D2D5}" srcId="{36BCF4E6-AEE6-4853-81F6-3E4CC0191041}" destId="{3E24F631-444B-4E81-BFF7-470612317878}" srcOrd="10" destOrd="0" parTransId="{B3BB24F8-E060-405B-BE7C-09A36ACE3B96}" sibTransId="{DEF782D6-B5CA-42D7-A7A7-C99332281FFD}"/>
    <dgm:cxn modelId="{B93368DC-6621-4DF8-88A4-CC83F86DB850}" srcId="{36BCF4E6-AEE6-4853-81F6-3E4CC0191041}" destId="{49B7B606-B8A9-4F75-8A8E-F3F979FF4D1C}" srcOrd="4" destOrd="0" parTransId="{37139E55-15D0-47D4-8789-FCAA7268FE8E}" sibTransId="{FBFB5BB3-6158-4A43-AEB5-631F03FD853C}"/>
    <dgm:cxn modelId="{65B7F26F-457F-4296-BCEF-0FDEBE5F824E}" type="presOf" srcId="{4E4866A7-1F33-488B-A814-60AE9FAC83A4}" destId="{39FEC5B4-26C0-4FFB-8FDB-E842E8D7CB3A}" srcOrd="0" destOrd="0" presId="urn:microsoft.com/office/officeart/2009/3/layout/PhasedProcess"/>
    <dgm:cxn modelId="{40DD9A6C-47D0-47B4-8129-19C126E07895}" srcId="{36BCF4E6-AEE6-4853-81F6-3E4CC0191041}" destId="{8BF40D09-AEF9-49E1-8C83-70EBCBE5FBDC}" srcOrd="9" destOrd="0" parTransId="{6588DA90-A89D-476F-B170-7A64E6E2E43E}" sibTransId="{A860EB4E-0B3F-4A87-8381-49D31E543807}"/>
    <dgm:cxn modelId="{3406EB60-8322-4F8C-9F4D-2F1D8ECED467}" type="presOf" srcId="{4E4866A7-1F33-488B-A814-60AE9FAC83A4}" destId="{CDE353B9-6429-4E47-81E7-7271D05559D7}" srcOrd="1" destOrd="0" presId="urn:microsoft.com/office/officeart/2009/3/layout/PhasedProcess"/>
    <dgm:cxn modelId="{7FF0297E-FE65-4C40-8037-6CAAAEC80898}" type="presOf" srcId="{52A49A6F-D75D-4F15-AA54-51244CCEEA7A}" destId="{3333E096-8FAD-4ABC-B8EA-F5F9429262F5}" srcOrd="0" destOrd="0" presId="urn:microsoft.com/office/officeart/2009/3/layout/PhasedProcess"/>
    <dgm:cxn modelId="{B56A3FD9-821F-4619-BA52-F756FE0109E2}" type="presOf" srcId="{36BCF4E6-AEE6-4853-81F6-3E4CC0191041}" destId="{9363C2B2-FBB8-47C7-B3CD-82A0F4E5EB26}" srcOrd="0" destOrd="0" presId="urn:microsoft.com/office/officeart/2009/3/layout/PhasedProcess"/>
    <dgm:cxn modelId="{D59BF6D7-19A0-45E0-A831-A03D8F106E37}" srcId="{36BCF4E6-AEE6-4853-81F6-3E4CC0191041}" destId="{1CC8897F-EE5D-4429-90E7-9CB0B4A1E8C6}" srcOrd="1" destOrd="0" parTransId="{DED9CE1D-87D8-4786-996E-EA8189F50127}" sibTransId="{17D47E7F-81B4-4AC1-9CF0-4613A37C01AB}"/>
    <dgm:cxn modelId="{ACACEDA0-B757-4756-B0A5-89C3F9CDF4BA}" type="presOf" srcId="{D4C884FC-6B55-4328-B20E-847EE69A761D}" destId="{A4EE8AE2-7987-49D0-965D-4D3AD63DD2E2}" srcOrd="0" destOrd="0" presId="urn:microsoft.com/office/officeart/2009/3/layout/PhasedProcess"/>
    <dgm:cxn modelId="{6D157B98-3C06-4182-9BE9-D520EF0044D3}" srcId="{36BCF4E6-AEE6-4853-81F6-3E4CC0191041}" destId="{D4C884FC-6B55-4328-B20E-847EE69A761D}" srcOrd="0" destOrd="0" parTransId="{378E0521-3BFD-4592-A3D3-0512EB97B52F}" sibTransId="{1A70B4A0-017F-4DAA-BE35-EB63495E99F5}"/>
    <dgm:cxn modelId="{43E375F2-CDB2-40EC-9FED-2D2B1D5415BD}" srcId="{1CC8897F-EE5D-4429-90E7-9CB0B4A1E8C6}" destId="{83D07C42-4936-4711-AEDE-F48475C173FF}" srcOrd="1" destOrd="0" parTransId="{17D40ED6-2327-49CE-A802-8A42585817CC}" sibTransId="{24714D34-B508-4D2A-A124-EE51FF25CAF0}"/>
    <dgm:cxn modelId="{470FC2FA-34D5-40C0-850D-CDD5D4CD49AA}" srcId="{D4C884FC-6B55-4328-B20E-847EE69A761D}" destId="{0FD948FC-00EA-4C45-88AB-7BF152F4D364}" srcOrd="0" destOrd="0" parTransId="{DB4B4E82-12C7-43A6-9242-677D699AB033}" sibTransId="{9D461608-E238-45F2-B5AF-03793DB3BB23}"/>
    <dgm:cxn modelId="{6B534046-9AE5-410D-ABBF-43E006F51C4D}" type="presOf" srcId="{1CC8897F-EE5D-4429-90E7-9CB0B4A1E8C6}" destId="{419300FA-9C01-49A5-B1D6-2E9D21442FF0}" srcOrd="0" destOrd="0" presId="urn:microsoft.com/office/officeart/2009/3/layout/PhasedProcess"/>
    <dgm:cxn modelId="{9E86773D-D69B-4ED6-8F8E-0443884562EF}" srcId="{1CC8897F-EE5D-4429-90E7-9CB0B4A1E8C6}" destId="{4E4866A7-1F33-488B-A814-60AE9FAC83A4}" srcOrd="0" destOrd="0" parTransId="{6D7179CB-C233-43C1-A05C-D090D4095D97}" sibTransId="{045FFB95-327C-4FA0-ADD7-D89BD17073FA}"/>
    <dgm:cxn modelId="{B96EFBD3-BA2C-4574-8E07-9518A9302782}" type="presOf" srcId="{1B4EC6B6-F50F-44AB-9E4D-38A26B4C915A}" destId="{37E0BAAB-B5E7-4002-8CCD-0397CF5459D2}" srcOrd="0" destOrd="0" presId="urn:microsoft.com/office/officeart/2009/3/layout/PhasedProcess"/>
    <dgm:cxn modelId="{3108EE13-743F-4140-B938-1C0D29C1CBF5}" srcId="{36BCF4E6-AEE6-4853-81F6-3E4CC0191041}" destId="{73D94859-812D-41FB-98DF-A5CAF2ECB5A2}" srcOrd="7" destOrd="0" parTransId="{83CE2815-1160-4382-875D-77D90F816F9C}" sibTransId="{F6F81D4A-2340-4CE3-912F-FC8DC3DBE97E}"/>
    <dgm:cxn modelId="{82C216E0-BF4C-41CF-846C-5421CED831E8}" type="presOf" srcId="{0FD948FC-00EA-4C45-88AB-7BF152F4D364}" destId="{D6558DF1-07D1-489A-80E4-D6ACB8684747}" srcOrd="0" destOrd="0" presId="urn:microsoft.com/office/officeart/2009/3/layout/PhasedProcess"/>
    <dgm:cxn modelId="{D790BEDD-8DE2-46E9-9AC2-1040432BE01E}" srcId="{36BCF4E6-AEE6-4853-81F6-3E4CC0191041}" destId="{801AB4A2-2EF5-40B7-B5B2-37B98FBEFC75}" srcOrd="6" destOrd="0" parTransId="{2BF8E703-14F2-4C45-9CE9-CF0F262F3336}" sibTransId="{A9D5B52F-31C9-478C-8544-D257FBA8C1F1}"/>
    <dgm:cxn modelId="{741810B0-021F-43FF-90F2-C5D7CB187377}" type="presOf" srcId="{83D07C42-4936-4711-AEDE-F48475C173FF}" destId="{5D8EBE6B-21D0-4854-A270-A9E2A72AB0CA}" srcOrd="0" destOrd="0" presId="urn:microsoft.com/office/officeart/2009/3/layout/PhasedProcess"/>
    <dgm:cxn modelId="{CAF945BB-D2A6-4524-8941-B4FF492A1771}" type="presParOf" srcId="{9363C2B2-FBB8-47C7-B3CD-82A0F4E5EB26}" destId="{68DF721B-E603-4CFE-A578-E78AAA8BABA7}" srcOrd="0" destOrd="0" presId="urn:microsoft.com/office/officeart/2009/3/layout/PhasedProcess"/>
    <dgm:cxn modelId="{6E504946-8EA4-40FA-9EB3-86803150400A}" type="presParOf" srcId="{9363C2B2-FBB8-47C7-B3CD-82A0F4E5EB26}" destId="{373B6166-B820-401C-922C-76FB9FC600DB}" srcOrd="1" destOrd="0" presId="urn:microsoft.com/office/officeart/2009/3/layout/PhasedProcess"/>
    <dgm:cxn modelId="{25BD3D35-BFC4-4392-B334-CE2B2BF0E42B}" type="presParOf" srcId="{9363C2B2-FBB8-47C7-B3CD-82A0F4E5EB26}" destId="{419300FA-9C01-49A5-B1D6-2E9D21442FF0}" srcOrd="2" destOrd="0" presId="urn:microsoft.com/office/officeart/2009/3/layout/PhasedProcess"/>
    <dgm:cxn modelId="{C3786D55-54E5-41E5-BB0B-CFC3528AB239}" type="presParOf" srcId="{9363C2B2-FBB8-47C7-B3CD-82A0F4E5EB26}" destId="{4D12DD83-9073-4BCF-8066-3E1035AD5C1F}" srcOrd="3" destOrd="0" presId="urn:microsoft.com/office/officeart/2009/3/layout/PhasedProcess"/>
    <dgm:cxn modelId="{1876E51D-DD18-4B43-AC59-0B753A43E421}" type="presParOf" srcId="{9363C2B2-FBB8-47C7-B3CD-82A0F4E5EB26}" destId="{1D134C7C-8A24-4724-AAA8-E41915D84F1D}" srcOrd="4" destOrd="0" presId="urn:microsoft.com/office/officeart/2009/3/layout/PhasedProcess"/>
    <dgm:cxn modelId="{C79A3BAD-1C35-401F-8376-8818DD384369}" type="presParOf" srcId="{9363C2B2-FBB8-47C7-B3CD-82A0F4E5EB26}" destId="{3333E096-8FAD-4ABC-B8EA-F5F9429262F5}" srcOrd="5" destOrd="0" presId="urn:microsoft.com/office/officeart/2009/3/layout/PhasedProcess"/>
    <dgm:cxn modelId="{4F994990-3F2C-43DC-9F2E-89E33BF4108C}" type="presParOf" srcId="{9363C2B2-FBB8-47C7-B3CD-82A0F4E5EB26}" destId="{16B5CFE4-E7F7-422F-A77F-0474D7090581}" srcOrd="6" destOrd="0" presId="urn:microsoft.com/office/officeart/2009/3/layout/PhasedProcess"/>
    <dgm:cxn modelId="{7DB3D3ED-6F16-4E7A-9F6B-DA381C2E2258}" type="presParOf" srcId="{16B5CFE4-E7F7-422F-A77F-0474D7090581}" destId="{39FEC5B4-26C0-4FFB-8FDB-E842E8D7CB3A}" srcOrd="0" destOrd="0" presId="urn:microsoft.com/office/officeart/2009/3/layout/PhasedProcess"/>
    <dgm:cxn modelId="{7FDF1187-7EA0-4EE3-ABB1-D50ED5C54D6B}" type="presParOf" srcId="{16B5CFE4-E7F7-422F-A77F-0474D7090581}" destId="{CDE353B9-6429-4E47-81E7-7271D05559D7}" srcOrd="1" destOrd="0" presId="urn:microsoft.com/office/officeart/2009/3/layout/PhasedProcess"/>
    <dgm:cxn modelId="{E839605D-529E-43ED-A851-4A8B5B529C54}" type="presParOf" srcId="{16B5CFE4-E7F7-422F-A77F-0474D7090581}" destId="{5D8EBE6B-21D0-4854-A270-A9E2A72AB0CA}" srcOrd="2" destOrd="0" presId="urn:microsoft.com/office/officeart/2009/3/layout/PhasedProcess"/>
    <dgm:cxn modelId="{9CBE5AC7-34B9-4D8A-BA7B-6206B502AA78}" type="presParOf" srcId="{16B5CFE4-E7F7-422F-A77F-0474D7090581}" destId="{789A665A-7B04-4A3F-85D3-8C9F691327A5}" srcOrd="3" destOrd="0" presId="urn:microsoft.com/office/officeart/2009/3/layout/PhasedProcess"/>
    <dgm:cxn modelId="{2576EA46-B487-41D3-BD98-059DFA628C81}" type="presParOf" srcId="{9363C2B2-FBB8-47C7-B3CD-82A0F4E5EB26}" destId="{D0850E1C-04A7-4BEB-BDFE-41263D2EAC09}" srcOrd="7" destOrd="0" presId="urn:microsoft.com/office/officeart/2009/3/layout/PhasedProcess"/>
    <dgm:cxn modelId="{D14FCD92-90EB-4729-BDC2-287837D090EC}" type="presParOf" srcId="{D0850E1C-04A7-4BEB-BDFE-41263D2EAC09}" destId="{D6558DF1-07D1-489A-80E4-D6ACB8684747}" srcOrd="0" destOrd="0" presId="urn:microsoft.com/office/officeart/2009/3/layout/PhasedProcess"/>
    <dgm:cxn modelId="{AE20D7B4-471A-42D2-B9BA-08903BB6A61B}" type="presParOf" srcId="{D0850E1C-04A7-4BEB-BDFE-41263D2EAC09}" destId="{9A667518-6F6E-4AA2-AC5F-D70B997AA50D}" srcOrd="1" destOrd="0" presId="urn:microsoft.com/office/officeart/2009/3/layout/PhasedProcess"/>
    <dgm:cxn modelId="{9AAD1C99-92B7-487A-AE4E-8B7A8CC4935D}" type="presParOf" srcId="{D0850E1C-04A7-4BEB-BDFE-41263D2EAC09}" destId="{4BE2082F-C4F8-4624-9A7A-3C7B0440755F}" srcOrd="2" destOrd="0" presId="urn:microsoft.com/office/officeart/2009/3/layout/PhasedProcess"/>
    <dgm:cxn modelId="{7DBE1766-AF08-43AE-AA7A-C55E024AF561}" type="presParOf" srcId="{D0850E1C-04A7-4BEB-BDFE-41263D2EAC09}" destId="{37E0BAAB-B5E7-4002-8CCD-0397CF5459D2}" srcOrd="3" destOrd="0" presId="urn:microsoft.com/office/officeart/2009/3/layout/PhasedProcess"/>
    <dgm:cxn modelId="{2302DD19-924D-4766-AFA3-33C97F8366BD}" type="presParOf" srcId="{D0850E1C-04A7-4BEB-BDFE-41263D2EAC09}" destId="{617AF718-0022-4F41-8DC7-D59DBCBEA2EB}" srcOrd="4" destOrd="0" presId="urn:microsoft.com/office/officeart/2009/3/layout/PhasedProcess"/>
    <dgm:cxn modelId="{67028D6F-E91B-47CB-A1A1-A983DB868E85}" type="presParOf" srcId="{9363C2B2-FBB8-47C7-B3CD-82A0F4E5EB26}" destId="{C013517D-C14B-4AFA-AAE7-9F75540680CF}" srcOrd="8" destOrd="0" presId="urn:microsoft.com/office/officeart/2009/3/layout/PhasedProcess"/>
    <dgm:cxn modelId="{DA34424D-C91C-489F-8A17-5324176EE1E7}" type="presParOf" srcId="{9363C2B2-FBB8-47C7-B3CD-82A0F4E5EB26}" destId="{A4EE8AE2-7987-49D0-965D-4D3AD63DD2E2}"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D7CEC-1757-4CE9-AE56-4CD88FC6D999}">
      <dsp:nvSpPr>
        <dsp:cNvPr id="0" name=""/>
        <dsp:cNvSpPr/>
      </dsp:nvSpPr>
      <dsp:spPr>
        <a:xfrm rot="5400000">
          <a:off x="-361502" y="362026"/>
          <a:ext cx="2410017" cy="168701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华文中宋" pitchFamily="2" charset="-122"/>
              <a:ea typeface="华文中宋" pitchFamily="2" charset="-122"/>
            </a:rPr>
            <a:t>第一阶段</a:t>
          </a:r>
          <a:endParaRPr lang="zh-CN" altLang="en-US" sz="3200" kern="1200" dirty="0">
            <a:latin typeface="华文中宋" pitchFamily="2" charset="-122"/>
            <a:ea typeface="华文中宋" pitchFamily="2" charset="-122"/>
          </a:endParaRPr>
        </a:p>
      </dsp:txBody>
      <dsp:txXfrm rot="-5400000">
        <a:off x="1" y="844029"/>
        <a:ext cx="1687012" cy="723005"/>
      </dsp:txXfrm>
    </dsp:sp>
    <dsp:sp modelId="{E253B0BD-2FD8-49F9-B44F-B079ED00CE35}">
      <dsp:nvSpPr>
        <dsp:cNvPr id="0" name=""/>
        <dsp:cNvSpPr/>
      </dsp:nvSpPr>
      <dsp:spPr>
        <a:xfrm rot="5400000">
          <a:off x="4020690" y="-2333326"/>
          <a:ext cx="1566511" cy="623386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sz="2000" kern="1200" dirty="0" smtClean="0">
              <a:latin typeface="楷体_GB2312" pitchFamily="49" charset="-122"/>
              <a:ea typeface="楷体_GB2312" pitchFamily="49" charset="-122"/>
            </a:rPr>
            <a:t>自交割月第一个交易日至最后交易日的前一个交易日的滚动交割</a:t>
          </a:r>
          <a:r>
            <a:rPr lang="zh-CN" altLang="en-US" sz="2000" kern="1200" dirty="0" smtClean="0">
              <a:latin typeface="楷体_GB2312" pitchFamily="49" charset="-122"/>
              <a:ea typeface="楷体_GB2312" pitchFamily="49" charset="-122"/>
            </a:rPr>
            <a:t>：</a:t>
          </a:r>
          <a:r>
            <a:rPr lang="zh-CN" altLang="en-US" sz="2000" kern="1200" dirty="0" smtClean="0">
              <a:solidFill>
                <a:schemeClr val="accent6"/>
              </a:solidFill>
              <a:latin typeface="楷体_GB2312" pitchFamily="49" charset="-122"/>
              <a:ea typeface="楷体_GB2312" pitchFamily="49" charset="-122"/>
            </a:rPr>
            <a:t>买方和卖方提出交割申请，按照“申报时间优先”原则选取买方和卖方进入交割</a:t>
          </a:r>
          <a:endParaRPr lang="zh-CN" altLang="en-US" sz="2000" kern="1200" dirty="0">
            <a:solidFill>
              <a:schemeClr val="accent6"/>
            </a:solidFill>
            <a:latin typeface="楷体_GB2312" pitchFamily="49" charset="-122"/>
            <a:ea typeface="楷体_GB2312" pitchFamily="49" charset="-122"/>
          </a:endParaRPr>
        </a:p>
      </dsp:txBody>
      <dsp:txXfrm rot="-5400000">
        <a:off x="1687013" y="76822"/>
        <a:ext cx="6157396" cy="1413569"/>
      </dsp:txXfrm>
    </dsp:sp>
    <dsp:sp modelId="{88766E1D-3B65-45FE-994F-3A60D43F9B9B}">
      <dsp:nvSpPr>
        <dsp:cNvPr id="0" name=""/>
        <dsp:cNvSpPr/>
      </dsp:nvSpPr>
      <dsp:spPr>
        <a:xfrm rot="5400000">
          <a:off x="-361502" y="2487464"/>
          <a:ext cx="2410017" cy="168701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华文中宋" pitchFamily="2" charset="-122"/>
              <a:ea typeface="华文中宋" pitchFamily="2" charset="-122"/>
            </a:rPr>
            <a:t>第二阶段</a:t>
          </a:r>
          <a:endParaRPr lang="zh-CN" altLang="en-US" sz="3200" kern="1200" dirty="0"/>
        </a:p>
      </dsp:txBody>
      <dsp:txXfrm rot="-5400000">
        <a:off x="1" y="2969467"/>
        <a:ext cx="1687012" cy="723005"/>
      </dsp:txXfrm>
    </dsp:sp>
    <dsp:sp modelId="{0390B0ED-CB3A-41DD-BBCF-F1E5CEA9DEBD}">
      <dsp:nvSpPr>
        <dsp:cNvPr id="0" name=""/>
        <dsp:cNvSpPr/>
      </dsp:nvSpPr>
      <dsp:spPr>
        <a:xfrm rot="5400000">
          <a:off x="4020690" y="-230900"/>
          <a:ext cx="1566511" cy="623386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sz="2000" kern="1200" dirty="0" smtClean="0">
              <a:latin typeface="楷体_GB2312" pitchFamily="49" charset="-122"/>
              <a:ea typeface="楷体_GB2312" pitchFamily="49" charset="-122"/>
            </a:rPr>
            <a:t>最后交易日的集中交割</a:t>
          </a:r>
          <a:r>
            <a:rPr lang="zh-CN" altLang="en-US" sz="2000" kern="1200" dirty="0" smtClean="0">
              <a:latin typeface="楷体_GB2312" pitchFamily="49" charset="-122"/>
              <a:ea typeface="楷体_GB2312" pitchFamily="49" charset="-122"/>
            </a:rPr>
            <a:t>：</a:t>
          </a:r>
          <a:r>
            <a:rPr lang="zh-CN" altLang="en-US" sz="2000" kern="1200" dirty="0" smtClean="0">
              <a:solidFill>
                <a:schemeClr val="accent6"/>
              </a:solidFill>
              <a:latin typeface="楷体_GB2312" pitchFamily="49" charset="-122"/>
              <a:ea typeface="楷体_GB2312" pitchFamily="49" charset="-122"/>
            </a:rPr>
            <a:t>最后交易日未平仓合约自动进入交割程序</a:t>
          </a:r>
          <a:endParaRPr lang="zh-CN" altLang="en-US" sz="2000" kern="1200" dirty="0">
            <a:latin typeface="楷体_GB2312" pitchFamily="49" charset="-122"/>
            <a:ea typeface="楷体_GB2312" pitchFamily="49" charset="-122"/>
          </a:endParaRPr>
        </a:p>
      </dsp:txBody>
      <dsp:txXfrm rot="-5400000">
        <a:off x="1687013" y="2179248"/>
        <a:ext cx="6157396" cy="1413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AEC4B-F68B-42E5-B7FD-94E54662E8F8}">
      <dsp:nvSpPr>
        <dsp:cNvPr id="0" name=""/>
        <dsp:cNvSpPr/>
      </dsp:nvSpPr>
      <dsp:spPr>
        <a:xfrm>
          <a:off x="3101" y="1491766"/>
          <a:ext cx="1355881" cy="1080467"/>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华文中宋" pitchFamily="2" charset="-122"/>
              <a:ea typeface="华文中宋" pitchFamily="2" charset="-122"/>
            </a:rPr>
            <a:t>意向申报日</a:t>
          </a:r>
          <a:endParaRPr lang="zh-CN" altLang="en-US" sz="2400" b="1" kern="1200" dirty="0">
            <a:effectLst>
              <a:outerShdw blurRad="38100" dist="38100" dir="2700000" algn="tl">
                <a:srgbClr val="000000">
                  <a:alpha val="43137"/>
                </a:srgbClr>
              </a:outerShdw>
            </a:effectLst>
            <a:latin typeface="华文中宋" pitchFamily="2" charset="-122"/>
            <a:ea typeface="华文中宋" pitchFamily="2" charset="-122"/>
          </a:endParaRPr>
        </a:p>
      </dsp:txBody>
      <dsp:txXfrm>
        <a:off x="34747" y="1523412"/>
        <a:ext cx="1292589" cy="1017175"/>
      </dsp:txXfrm>
    </dsp:sp>
    <dsp:sp modelId="{592A09D8-D392-4F09-9F96-602CB030428F}">
      <dsp:nvSpPr>
        <dsp:cNvPr id="0" name=""/>
        <dsp:cNvSpPr/>
      </dsp:nvSpPr>
      <dsp:spPr>
        <a:xfrm>
          <a:off x="1494570" y="1863870"/>
          <a:ext cx="287446" cy="336258"/>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494570" y="1931122"/>
        <a:ext cx="201212" cy="201754"/>
      </dsp:txXfrm>
    </dsp:sp>
    <dsp:sp modelId="{25EEE1B5-B6E0-47F1-BFDB-4EBC9CC47D80}">
      <dsp:nvSpPr>
        <dsp:cNvPr id="0" name=""/>
        <dsp:cNvSpPr/>
      </dsp:nvSpPr>
      <dsp:spPr>
        <a:xfrm>
          <a:off x="1901334" y="1491766"/>
          <a:ext cx="1355881" cy="1080467"/>
        </a:xfrm>
        <a:prstGeom prst="roundRect">
          <a:avLst>
            <a:gd name="adj" fmla="val 10000"/>
          </a:avLst>
        </a:prstGeom>
        <a:solidFill>
          <a:schemeClr val="accent2">
            <a:shade val="80000"/>
            <a:hueOff val="0"/>
            <a:satOff val="-9340"/>
            <a:lumOff val="105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华文中宋" pitchFamily="2" charset="-122"/>
              <a:ea typeface="华文中宋" pitchFamily="2" charset="-122"/>
            </a:rPr>
            <a:t>交券日</a:t>
          </a:r>
          <a:endParaRPr lang="zh-CN" altLang="en-US" sz="2400" b="1" kern="1200" dirty="0">
            <a:effectLst>
              <a:outerShdw blurRad="38100" dist="38100" dir="2700000" algn="tl">
                <a:srgbClr val="000000">
                  <a:alpha val="43137"/>
                </a:srgbClr>
              </a:outerShdw>
            </a:effectLst>
            <a:latin typeface="华文中宋" pitchFamily="2" charset="-122"/>
            <a:ea typeface="华文中宋" pitchFamily="2" charset="-122"/>
          </a:endParaRPr>
        </a:p>
      </dsp:txBody>
      <dsp:txXfrm>
        <a:off x="1932980" y="1523412"/>
        <a:ext cx="1292589" cy="1017175"/>
      </dsp:txXfrm>
    </dsp:sp>
    <dsp:sp modelId="{5C26E0BB-A40F-45FF-84B7-48F98B972607}">
      <dsp:nvSpPr>
        <dsp:cNvPr id="0" name=""/>
        <dsp:cNvSpPr/>
      </dsp:nvSpPr>
      <dsp:spPr>
        <a:xfrm>
          <a:off x="3392803" y="1863870"/>
          <a:ext cx="287446" cy="336258"/>
        </a:xfrm>
        <a:prstGeom prst="rightArrow">
          <a:avLst>
            <a:gd name="adj1" fmla="val 60000"/>
            <a:gd name="adj2" fmla="val 50000"/>
          </a:avLst>
        </a:prstGeom>
        <a:solidFill>
          <a:schemeClr val="accent2">
            <a:shade val="90000"/>
            <a:hueOff val="0"/>
            <a:satOff val="-13825"/>
            <a:lumOff val="1483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3392803" y="1931122"/>
        <a:ext cx="201212" cy="201754"/>
      </dsp:txXfrm>
    </dsp:sp>
    <dsp:sp modelId="{04C421F6-A67F-4FEF-9323-B539DCD4ECA3}">
      <dsp:nvSpPr>
        <dsp:cNvPr id="0" name=""/>
        <dsp:cNvSpPr/>
      </dsp:nvSpPr>
      <dsp:spPr>
        <a:xfrm>
          <a:off x="3799568" y="1491766"/>
          <a:ext cx="1355881" cy="1080467"/>
        </a:xfrm>
        <a:prstGeom prst="roundRect">
          <a:avLst>
            <a:gd name="adj" fmla="val 10000"/>
          </a:avLst>
        </a:prstGeom>
        <a:solidFill>
          <a:schemeClr val="accent2">
            <a:shade val="80000"/>
            <a:hueOff val="0"/>
            <a:satOff val="-18679"/>
            <a:lumOff val="21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华文中宋" pitchFamily="2" charset="-122"/>
              <a:ea typeface="华文中宋" pitchFamily="2" charset="-122"/>
            </a:rPr>
            <a:t>配对缴款日</a:t>
          </a:r>
          <a:endParaRPr lang="zh-CN" altLang="en-US" sz="2400" b="1" kern="1200" dirty="0">
            <a:effectLst>
              <a:outerShdw blurRad="38100" dist="38100" dir="2700000" algn="tl">
                <a:srgbClr val="000000">
                  <a:alpha val="43137"/>
                </a:srgbClr>
              </a:outerShdw>
            </a:effectLst>
            <a:latin typeface="华文中宋" pitchFamily="2" charset="-122"/>
            <a:ea typeface="华文中宋" pitchFamily="2" charset="-122"/>
          </a:endParaRPr>
        </a:p>
      </dsp:txBody>
      <dsp:txXfrm>
        <a:off x="3831214" y="1523412"/>
        <a:ext cx="1292589" cy="1017175"/>
      </dsp:txXfrm>
    </dsp:sp>
    <dsp:sp modelId="{E3EA1D87-F84A-4C28-8596-B9F7D9FE6389}">
      <dsp:nvSpPr>
        <dsp:cNvPr id="0" name=""/>
        <dsp:cNvSpPr/>
      </dsp:nvSpPr>
      <dsp:spPr>
        <a:xfrm>
          <a:off x="5291037" y="1863870"/>
          <a:ext cx="287446" cy="336258"/>
        </a:xfrm>
        <a:prstGeom prst="rightArrow">
          <a:avLst>
            <a:gd name="adj1" fmla="val 60000"/>
            <a:gd name="adj2" fmla="val 50000"/>
          </a:avLst>
        </a:prstGeom>
        <a:solidFill>
          <a:schemeClr val="accent2">
            <a:shade val="90000"/>
            <a:hueOff val="0"/>
            <a:satOff val="-27650"/>
            <a:lumOff val="296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5291037" y="1931122"/>
        <a:ext cx="201212" cy="201754"/>
      </dsp:txXfrm>
    </dsp:sp>
    <dsp:sp modelId="{E95EBC53-DAE4-4935-A460-FECE84063ECB}">
      <dsp:nvSpPr>
        <dsp:cNvPr id="0" name=""/>
        <dsp:cNvSpPr/>
      </dsp:nvSpPr>
      <dsp:spPr>
        <a:xfrm>
          <a:off x="5697801" y="1491766"/>
          <a:ext cx="1355881" cy="1080467"/>
        </a:xfrm>
        <a:prstGeom prst="roundRect">
          <a:avLst>
            <a:gd name="adj" fmla="val 10000"/>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华文中宋" pitchFamily="2" charset="-122"/>
              <a:ea typeface="华文中宋" pitchFamily="2" charset="-122"/>
            </a:rPr>
            <a:t>收券日</a:t>
          </a:r>
          <a:endParaRPr lang="zh-CN" altLang="en-US" sz="2400" b="1" kern="1200" dirty="0">
            <a:effectLst>
              <a:outerShdw blurRad="38100" dist="38100" dir="2700000" algn="tl">
                <a:srgbClr val="000000">
                  <a:alpha val="43137"/>
                </a:srgbClr>
              </a:outerShdw>
            </a:effectLst>
            <a:latin typeface="华文中宋" pitchFamily="2" charset="-122"/>
            <a:ea typeface="华文中宋" pitchFamily="2" charset="-122"/>
          </a:endParaRPr>
        </a:p>
      </dsp:txBody>
      <dsp:txXfrm>
        <a:off x="5729447" y="1523412"/>
        <a:ext cx="1292589" cy="1017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AEC4B-F68B-42E5-B7FD-94E54662E8F8}">
      <dsp:nvSpPr>
        <dsp:cNvPr id="0" name=""/>
        <dsp:cNvSpPr/>
      </dsp:nvSpPr>
      <dsp:spPr>
        <a:xfrm>
          <a:off x="3101" y="1491766"/>
          <a:ext cx="1355881" cy="1080467"/>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华文中宋" pitchFamily="2" charset="-122"/>
              <a:ea typeface="华文中宋" pitchFamily="2" charset="-122"/>
            </a:rPr>
            <a:t>最后交易日</a:t>
          </a:r>
          <a:endParaRPr lang="zh-CN" altLang="en-US" sz="2400" b="1" kern="1200" dirty="0">
            <a:effectLst>
              <a:outerShdw blurRad="38100" dist="38100" dir="2700000" algn="tl">
                <a:srgbClr val="000000">
                  <a:alpha val="43137"/>
                </a:srgbClr>
              </a:outerShdw>
            </a:effectLst>
            <a:latin typeface="华文中宋" pitchFamily="2" charset="-122"/>
            <a:ea typeface="华文中宋" pitchFamily="2" charset="-122"/>
          </a:endParaRPr>
        </a:p>
      </dsp:txBody>
      <dsp:txXfrm>
        <a:off x="34747" y="1523412"/>
        <a:ext cx="1292589" cy="1017175"/>
      </dsp:txXfrm>
    </dsp:sp>
    <dsp:sp modelId="{592A09D8-D392-4F09-9F96-602CB030428F}">
      <dsp:nvSpPr>
        <dsp:cNvPr id="0" name=""/>
        <dsp:cNvSpPr/>
      </dsp:nvSpPr>
      <dsp:spPr>
        <a:xfrm>
          <a:off x="1494570" y="1863870"/>
          <a:ext cx="287446" cy="336258"/>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494570" y="1931122"/>
        <a:ext cx="201212" cy="201754"/>
      </dsp:txXfrm>
    </dsp:sp>
    <dsp:sp modelId="{25EEE1B5-B6E0-47F1-BFDB-4EBC9CC47D80}">
      <dsp:nvSpPr>
        <dsp:cNvPr id="0" name=""/>
        <dsp:cNvSpPr/>
      </dsp:nvSpPr>
      <dsp:spPr>
        <a:xfrm>
          <a:off x="1901334" y="1491766"/>
          <a:ext cx="1355881" cy="1080467"/>
        </a:xfrm>
        <a:prstGeom prst="roundRect">
          <a:avLst>
            <a:gd name="adj" fmla="val 10000"/>
          </a:avLst>
        </a:prstGeom>
        <a:solidFill>
          <a:schemeClr val="accent2">
            <a:shade val="80000"/>
            <a:hueOff val="0"/>
            <a:satOff val="-9340"/>
            <a:lumOff val="105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华文中宋" pitchFamily="2" charset="-122"/>
              <a:ea typeface="华文中宋" pitchFamily="2" charset="-122"/>
            </a:rPr>
            <a:t>交券日</a:t>
          </a:r>
          <a:endParaRPr lang="zh-CN" altLang="en-US" sz="2400" b="1" kern="1200" dirty="0">
            <a:effectLst>
              <a:outerShdw blurRad="38100" dist="38100" dir="2700000" algn="tl">
                <a:srgbClr val="000000">
                  <a:alpha val="43137"/>
                </a:srgbClr>
              </a:outerShdw>
            </a:effectLst>
            <a:latin typeface="华文中宋" pitchFamily="2" charset="-122"/>
            <a:ea typeface="华文中宋" pitchFamily="2" charset="-122"/>
          </a:endParaRPr>
        </a:p>
      </dsp:txBody>
      <dsp:txXfrm>
        <a:off x="1932980" y="1523412"/>
        <a:ext cx="1292589" cy="1017175"/>
      </dsp:txXfrm>
    </dsp:sp>
    <dsp:sp modelId="{5C26E0BB-A40F-45FF-84B7-48F98B972607}">
      <dsp:nvSpPr>
        <dsp:cNvPr id="0" name=""/>
        <dsp:cNvSpPr/>
      </dsp:nvSpPr>
      <dsp:spPr>
        <a:xfrm>
          <a:off x="3392803" y="1863870"/>
          <a:ext cx="287446" cy="336258"/>
        </a:xfrm>
        <a:prstGeom prst="rightArrow">
          <a:avLst>
            <a:gd name="adj1" fmla="val 60000"/>
            <a:gd name="adj2" fmla="val 50000"/>
          </a:avLst>
        </a:prstGeom>
        <a:solidFill>
          <a:schemeClr val="accent2">
            <a:shade val="90000"/>
            <a:hueOff val="0"/>
            <a:satOff val="-13825"/>
            <a:lumOff val="1483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3392803" y="1931122"/>
        <a:ext cx="201212" cy="201754"/>
      </dsp:txXfrm>
    </dsp:sp>
    <dsp:sp modelId="{04C421F6-A67F-4FEF-9323-B539DCD4ECA3}">
      <dsp:nvSpPr>
        <dsp:cNvPr id="0" name=""/>
        <dsp:cNvSpPr/>
      </dsp:nvSpPr>
      <dsp:spPr>
        <a:xfrm>
          <a:off x="3799568" y="1491766"/>
          <a:ext cx="1355881" cy="1080467"/>
        </a:xfrm>
        <a:prstGeom prst="roundRect">
          <a:avLst>
            <a:gd name="adj" fmla="val 10000"/>
          </a:avLst>
        </a:prstGeom>
        <a:solidFill>
          <a:schemeClr val="accent2">
            <a:shade val="80000"/>
            <a:hueOff val="0"/>
            <a:satOff val="-18679"/>
            <a:lumOff val="21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华文中宋" pitchFamily="2" charset="-122"/>
              <a:ea typeface="华文中宋" pitchFamily="2" charset="-122"/>
            </a:rPr>
            <a:t>配对缴款日</a:t>
          </a:r>
          <a:endParaRPr lang="zh-CN" altLang="en-US" sz="2400" b="1" kern="1200" dirty="0">
            <a:effectLst>
              <a:outerShdw blurRad="38100" dist="38100" dir="2700000" algn="tl">
                <a:srgbClr val="000000">
                  <a:alpha val="43137"/>
                </a:srgbClr>
              </a:outerShdw>
            </a:effectLst>
            <a:latin typeface="华文中宋" pitchFamily="2" charset="-122"/>
            <a:ea typeface="华文中宋" pitchFamily="2" charset="-122"/>
          </a:endParaRPr>
        </a:p>
      </dsp:txBody>
      <dsp:txXfrm>
        <a:off x="3831214" y="1523412"/>
        <a:ext cx="1292589" cy="1017175"/>
      </dsp:txXfrm>
    </dsp:sp>
    <dsp:sp modelId="{E3EA1D87-F84A-4C28-8596-B9F7D9FE6389}">
      <dsp:nvSpPr>
        <dsp:cNvPr id="0" name=""/>
        <dsp:cNvSpPr/>
      </dsp:nvSpPr>
      <dsp:spPr>
        <a:xfrm>
          <a:off x="5291037" y="1863870"/>
          <a:ext cx="287446" cy="336258"/>
        </a:xfrm>
        <a:prstGeom prst="rightArrow">
          <a:avLst>
            <a:gd name="adj1" fmla="val 60000"/>
            <a:gd name="adj2" fmla="val 50000"/>
          </a:avLst>
        </a:prstGeom>
        <a:solidFill>
          <a:schemeClr val="accent2">
            <a:shade val="90000"/>
            <a:hueOff val="0"/>
            <a:satOff val="-27650"/>
            <a:lumOff val="296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5291037" y="1931122"/>
        <a:ext cx="201212" cy="201754"/>
      </dsp:txXfrm>
    </dsp:sp>
    <dsp:sp modelId="{E95EBC53-DAE4-4935-A460-FECE84063ECB}">
      <dsp:nvSpPr>
        <dsp:cNvPr id="0" name=""/>
        <dsp:cNvSpPr/>
      </dsp:nvSpPr>
      <dsp:spPr>
        <a:xfrm>
          <a:off x="5697801" y="1491766"/>
          <a:ext cx="1355881" cy="1080467"/>
        </a:xfrm>
        <a:prstGeom prst="roundRect">
          <a:avLst>
            <a:gd name="adj" fmla="val 10000"/>
          </a:avLst>
        </a:prstGeom>
        <a:solidFill>
          <a:schemeClr val="accent2">
            <a:shade val="80000"/>
            <a:hueOff val="0"/>
            <a:satOff val="-28019"/>
            <a:lumOff val="31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effectLst>
                <a:outerShdw blurRad="38100" dist="38100" dir="2700000" algn="tl">
                  <a:srgbClr val="000000">
                    <a:alpha val="43137"/>
                  </a:srgbClr>
                </a:outerShdw>
              </a:effectLst>
              <a:latin typeface="华文中宋" pitchFamily="2" charset="-122"/>
              <a:ea typeface="华文中宋" pitchFamily="2" charset="-122"/>
            </a:rPr>
            <a:t>收券日</a:t>
          </a:r>
          <a:endParaRPr lang="zh-CN" altLang="en-US" sz="2400" b="1" kern="1200" dirty="0">
            <a:effectLst>
              <a:outerShdw blurRad="38100" dist="38100" dir="2700000" algn="tl">
                <a:srgbClr val="000000">
                  <a:alpha val="43137"/>
                </a:srgbClr>
              </a:outerShdw>
            </a:effectLst>
            <a:latin typeface="华文中宋" pitchFamily="2" charset="-122"/>
            <a:ea typeface="华文中宋" pitchFamily="2" charset="-122"/>
          </a:endParaRPr>
        </a:p>
      </dsp:txBody>
      <dsp:txXfrm>
        <a:off x="5729447" y="1523412"/>
        <a:ext cx="1292589" cy="1017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F721B-E603-4CFE-A578-E78AAA8BABA7}">
      <dsp:nvSpPr>
        <dsp:cNvPr id="0" name=""/>
        <dsp:cNvSpPr/>
      </dsp:nvSpPr>
      <dsp:spPr>
        <a:xfrm rot="5400000">
          <a:off x="343458" y="-117"/>
          <a:ext cx="1531471" cy="1531706"/>
        </a:xfrm>
        <a:prstGeom prst="blockArc">
          <a:avLst>
            <a:gd name="adj1" fmla="val 13500000"/>
            <a:gd name="adj2" fmla="val 18900000"/>
            <a:gd name="adj3" fmla="val 496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73B6166-B820-401C-922C-76FB9FC600DB}">
      <dsp:nvSpPr>
        <dsp:cNvPr id="0" name=""/>
        <dsp:cNvSpPr/>
      </dsp:nvSpPr>
      <dsp:spPr>
        <a:xfrm rot="16200000">
          <a:off x="487572" y="-117"/>
          <a:ext cx="1531471" cy="1531706"/>
        </a:xfrm>
        <a:prstGeom prst="blockArc">
          <a:avLst>
            <a:gd name="adj1" fmla="val 13500000"/>
            <a:gd name="adj2" fmla="val 18900000"/>
            <a:gd name="adj3" fmla="val 496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19300FA-9C01-49A5-B1D6-2E9D21442FF0}">
      <dsp:nvSpPr>
        <dsp:cNvPr id="0" name=""/>
        <dsp:cNvSpPr/>
      </dsp:nvSpPr>
      <dsp:spPr>
        <a:xfrm>
          <a:off x="2204955" y="648501"/>
          <a:ext cx="1162799" cy="306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endParaRPr lang="zh-CN" altLang="en-US" sz="1300" kern="1200" dirty="0"/>
        </a:p>
      </dsp:txBody>
      <dsp:txXfrm>
        <a:off x="2204955" y="648501"/>
        <a:ext cx="1162799" cy="306392"/>
      </dsp:txXfrm>
    </dsp:sp>
    <dsp:sp modelId="{4D12DD83-9073-4BCF-8066-3E1035AD5C1F}">
      <dsp:nvSpPr>
        <dsp:cNvPr id="0" name=""/>
        <dsp:cNvSpPr/>
      </dsp:nvSpPr>
      <dsp:spPr>
        <a:xfrm rot="5400000">
          <a:off x="5672257" y="-4880"/>
          <a:ext cx="1531471" cy="1531706"/>
        </a:xfrm>
        <a:prstGeom prst="blockArc">
          <a:avLst>
            <a:gd name="adj1" fmla="val 13500000"/>
            <a:gd name="adj2" fmla="val 18900000"/>
            <a:gd name="adj3" fmla="val 496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D134C7C-8A24-4724-AAA8-E41915D84F1D}">
      <dsp:nvSpPr>
        <dsp:cNvPr id="0" name=""/>
        <dsp:cNvSpPr/>
      </dsp:nvSpPr>
      <dsp:spPr>
        <a:xfrm rot="16200000">
          <a:off x="5786590" y="-117"/>
          <a:ext cx="1531471" cy="1531706"/>
        </a:xfrm>
        <a:prstGeom prst="blockArc">
          <a:avLst>
            <a:gd name="adj1" fmla="val 13500000"/>
            <a:gd name="adj2" fmla="val 18900000"/>
            <a:gd name="adj3" fmla="val 496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333E096-8FAD-4ABC-B8EA-F5F9429262F5}">
      <dsp:nvSpPr>
        <dsp:cNvPr id="0" name=""/>
        <dsp:cNvSpPr/>
      </dsp:nvSpPr>
      <dsp:spPr>
        <a:xfrm>
          <a:off x="2349061" y="576446"/>
          <a:ext cx="1162799" cy="306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endParaRPr lang="zh-CN" altLang="en-US" sz="1300" kern="1200" dirty="0"/>
        </a:p>
      </dsp:txBody>
      <dsp:txXfrm>
        <a:off x="2349061" y="576446"/>
        <a:ext cx="1162799" cy="306392"/>
      </dsp:txXfrm>
    </dsp:sp>
    <dsp:sp modelId="{39FEC5B4-26C0-4FFB-8FDB-E842E8D7CB3A}">
      <dsp:nvSpPr>
        <dsp:cNvPr id="0" name=""/>
        <dsp:cNvSpPr/>
      </dsp:nvSpPr>
      <dsp:spPr>
        <a:xfrm>
          <a:off x="6396035" y="660909"/>
          <a:ext cx="593007" cy="708153"/>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355600">
            <a:lnSpc>
              <a:spcPct val="90000"/>
            </a:lnSpc>
            <a:spcBef>
              <a:spcPct val="0"/>
            </a:spcBef>
            <a:spcAft>
              <a:spcPct val="35000"/>
            </a:spcAft>
          </a:pPr>
          <a:r>
            <a:rPr lang="zh-CN" altLang="en-US" sz="800" kern="1200" dirty="0" smtClean="0">
              <a:latin typeface="+mn-ea"/>
              <a:ea typeface="+mn-ea"/>
            </a:rPr>
            <a:t> 账户</a:t>
          </a:r>
          <a:r>
            <a:rPr lang="en-US" altLang="zh-CN" sz="800" kern="1200" dirty="0" smtClean="0">
              <a:latin typeface="+mn-ea"/>
              <a:ea typeface="+mn-ea"/>
            </a:rPr>
            <a:t>2</a:t>
          </a:r>
          <a:r>
            <a:rPr lang="zh-CN" altLang="en-US" sz="800" kern="1200" dirty="0" smtClean="0">
              <a:latin typeface="+mn-ea"/>
              <a:ea typeface="+mn-ea"/>
            </a:rPr>
            <a:t>（中国国债</a:t>
          </a:r>
          <a:r>
            <a:rPr lang="zh-CN" altLang="en-US" sz="1000" kern="1200" dirty="0" smtClean="0">
              <a:latin typeface="仿宋_GB2312" pitchFamily="49" charset="-122"/>
              <a:ea typeface="仿宋_GB2312" pitchFamily="49" charset="-122"/>
            </a:rPr>
            <a:t>）</a:t>
          </a:r>
          <a:endParaRPr lang="zh-CN" altLang="en-US" sz="1000" kern="1200" dirty="0">
            <a:latin typeface="仿宋_GB2312" pitchFamily="49" charset="-122"/>
            <a:ea typeface="仿宋_GB2312" pitchFamily="49" charset="-122"/>
          </a:endParaRPr>
        </a:p>
      </dsp:txBody>
      <dsp:txXfrm>
        <a:off x="6478842" y="744416"/>
        <a:ext cx="341914" cy="541140"/>
      </dsp:txXfrm>
    </dsp:sp>
    <dsp:sp modelId="{5D8EBE6B-21D0-4854-A270-A9E2A72AB0CA}">
      <dsp:nvSpPr>
        <dsp:cNvPr id="0" name=""/>
        <dsp:cNvSpPr/>
      </dsp:nvSpPr>
      <dsp:spPr>
        <a:xfrm>
          <a:off x="5949386" y="251266"/>
          <a:ext cx="572742" cy="685460"/>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355600">
            <a:lnSpc>
              <a:spcPct val="90000"/>
            </a:lnSpc>
            <a:spcBef>
              <a:spcPct val="0"/>
            </a:spcBef>
            <a:spcAft>
              <a:spcPct val="35000"/>
            </a:spcAft>
          </a:pPr>
          <a:r>
            <a:rPr lang="zh-CN" altLang="en-US" sz="800" kern="1200" dirty="0" smtClean="0">
              <a:latin typeface="+mn-ea"/>
              <a:ea typeface="+mn-ea"/>
            </a:rPr>
            <a:t>账户</a:t>
          </a:r>
          <a:r>
            <a:rPr lang="en-US" altLang="zh-CN" sz="800" kern="1200" dirty="0" smtClean="0">
              <a:latin typeface="+mn-ea"/>
              <a:ea typeface="+mn-ea"/>
            </a:rPr>
            <a:t>1</a:t>
          </a:r>
          <a:r>
            <a:rPr lang="zh-CN" altLang="en-US" sz="800" kern="1200" dirty="0" smtClean="0">
              <a:latin typeface="+mn-ea"/>
              <a:ea typeface="+mn-ea"/>
            </a:rPr>
            <a:t>（中国国债）</a:t>
          </a:r>
          <a:endParaRPr lang="zh-CN" altLang="en-US" sz="800" kern="1200" dirty="0">
            <a:latin typeface="+mn-ea"/>
            <a:ea typeface="+mn-ea"/>
          </a:endParaRPr>
        </a:p>
      </dsp:txBody>
      <dsp:txXfrm>
        <a:off x="6111921" y="332097"/>
        <a:ext cx="330229" cy="523799"/>
      </dsp:txXfrm>
    </dsp:sp>
    <dsp:sp modelId="{D6558DF1-07D1-489A-80E4-D6ACB8684747}">
      <dsp:nvSpPr>
        <dsp:cNvPr id="0" name=""/>
        <dsp:cNvSpPr/>
      </dsp:nvSpPr>
      <dsp:spPr>
        <a:xfrm>
          <a:off x="716443" y="153663"/>
          <a:ext cx="635676" cy="638949"/>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mn-ea"/>
              <a:ea typeface="+mn-ea"/>
            </a:rPr>
            <a:t>账户</a:t>
          </a:r>
          <a:r>
            <a:rPr lang="en-US" altLang="zh-CN" sz="800" kern="1200" dirty="0" smtClean="0">
              <a:latin typeface="+mn-ea"/>
              <a:ea typeface="+mn-ea"/>
            </a:rPr>
            <a:t>A</a:t>
          </a:r>
          <a:r>
            <a:rPr lang="zh-CN" altLang="en-US" sz="800" kern="1200" dirty="0" smtClean="0">
              <a:latin typeface="+mn-ea"/>
              <a:ea typeface="+mn-ea"/>
            </a:rPr>
            <a:t>（中央国债）</a:t>
          </a:r>
          <a:endParaRPr lang="zh-CN" altLang="en-US" sz="800" kern="1200" dirty="0">
            <a:latin typeface="+mn-ea"/>
            <a:ea typeface="+mn-ea"/>
          </a:endParaRPr>
        </a:p>
      </dsp:txBody>
      <dsp:txXfrm>
        <a:off x="809536" y="247235"/>
        <a:ext cx="449490" cy="451805"/>
      </dsp:txXfrm>
    </dsp:sp>
    <dsp:sp modelId="{9A667518-6F6E-4AA2-AC5F-D70B997AA50D}">
      <dsp:nvSpPr>
        <dsp:cNvPr id="0" name=""/>
        <dsp:cNvSpPr/>
      </dsp:nvSpPr>
      <dsp:spPr>
        <a:xfrm>
          <a:off x="703619" y="792615"/>
          <a:ext cx="251863" cy="251840"/>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sp>
    <dsp:sp modelId="{4BE2082F-C4F8-4624-9A7A-3C7B0440755F}">
      <dsp:nvSpPr>
        <dsp:cNvPr id="0" name=""/>
        <dsp:cNvSpPr/>
      </dsp:nvSpPr>
      <dsp:spPr>
        <a:xfrm>
          <a:off x="1568289" y="504391"/>
          <a:ext cx="146531" cy="146575"/>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sp>
    <dsp:sp modelId="{37E0BAAB-B5E7-4002-8CCD-0397CF5459D2}">
      <dsp:nvSpPr>
        <dsp:cNvPr id="0" name=""/>
        <dsp:cNvSpPr/>
      </dsp:nvSpPr>
      <dsp:spPr>
        <a:xfrm>
          <a:off x="1113883" y="720558"/>
          <a:ext cx="567145" cy="582284"/>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zh-CN" altLang="en-US" sz="800" kern="1200" dirty="0" smtClean="0">
              <a:latin typeface="+mn-ea"/>
              <a:ea typeface="+mn-ea"/>
            </a:rPr>
            <a:t>账户</a:t>
          </a:r>
          <a:r>
            <a:rPr lang="en-US" altLang="zh-CN" sz="800" kern="1200" dirty="0" smtClean="0">
              <a:latin typeface="+mn-ea"/>
              <a:ea typeface="+mn-ea"/>
            </a:rPr>
            <a:t>B</a:t>
          </a:r>
          <a:r>
            <a:rPr lang="zh-CN" altLang="en-US" sz="800" kern="1200" dirty="0" smtClean="0">
              <a:latin typeface="+mn-ea"/>
              <a:ea typeface="+mn-ea"/>
            </a:rPr>
            <a:t>（中央国债）</a:t>
          </a:r>
          <a:endParaRPr lang="zh-CN" altLang="en-US" sz="800" kern="1200" dirty="0">
            <a:latin typeface="+mn-ea"/>
            <a:ea typeface="+mn-ea"/>
          </a:endParaRPr>
        </a:p>
      </dsp:txBody>
      <dsp:txXfrm>
        <a:off x="1196939" y="805832"/>
        <a:ext cx="401033" cy="411736"/>
      </dsp:txXfrm>
    </dsp:sp>
    <dsp:sp modelId="{617AF718-0022-4F41-8DC7-D59DBCBEA2EB}">
      <dsp:nvSpPr>
        <dsp:cNvPr id="0" name=""/>
        <dsp:cNvSpPr/>
      </dsp:nvSpPr>
      <dsp:spPr>
        <a:xfrm>
          <a:off x="888412" y="1184406"/>
          <a:ext cx="146531" cy="146575"/>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sp>
    <dsp:sp modelId="{C013517D-C14B-4AFA-AAE7-9F75540680CF}">
      <dsp:nvSpPr>
        <dsp:cNvPr id="0" name=""/>
        <dsp:cNvSpPr/>
      </dsp:nvSpPr>
      <dsp:spPr>
        <a:xfrm>
          <a:off x="2275097" y="144114"/>
          <a:ext cx="1310761" cy="1257376"/>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n-ea"/>
              <a:ea typeface="+mn-ea"/>
            </a:rPr>
            <a:t>中金所账户</a:t>
          </a:r>
          <a:r>
            <a:rPr lang="en-US" altLang="zh-CN" sz="1400" kern="1200" dirty="0" smtClean="0">
              <a:latin typeface="+mn-ea"/>
              <a:ea typeface="+mn-ea"/>
            </a:rPr>
            <a:t>(</a:t>
          </a:r>
          <a:r>
            <a:rPr lang="zh-CN" altLang="en-US" sz="1400" kern="1200" dirty="0" smtClean="0">
              <a:latin typeface="+mn-ea"/>
              <a:ea typeface="+mn-ea"/>
            </a:rPr>
            <a:t>中央国债</a:t>
          </a:r>
          <a:r>
            <a:rPr lang="en-US" altLang="zh-CN" sz="1400" kern="1200" dirty="0" smtClean="0">
              <a:latin typeface="+mn-ea"/>
              <a:ea typeface="+mn-ea"/>
            </a:rPr>
            <a:t>)</a:t>
          </a:r>
          <a:endParaRPr lang="zh-CN" altLang="en-US" sz="1400" kern="1200" dirty="0">
            <a:latin typeface="+mn-ea"/>
            <a:ea typeface="+mn-ea"/>
          </a:endParaRPr>
        </a:p>
      </dsp:txBody>
      <dsp:txXfrm>
        <a:off x="2467054" y="328252"/>
        <a:ext cx="926847" cy="889100"/>
      </dsp:txXfrm>
    </dsp:sp>
    <dsp:sp modelId="{A4EE8AE2-7987-49D0-965D-4D3AD63DD2E2}">
      <dsp:nvSpPr>
        <dsp:cNvPr id="0" name=""/>
        <dsp:cNvSpPr/>
      </dsp:nvSpPr>
      <dsp:spPr>
        <a:xfrm flipH="1">
          <a:off x="4655735" y="693612"/>
          <a:ext cx="62244" cy="12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endParaRPr lang="zh-CN" altLang="en-US" sz="500" kern="1200" dirty="0"/>
        </a:p>
      </dsp:txBody>
      <dsp:txXfrm>
        <a:off x="4655735" y="693612"/>
        <a:ext cx="62244" cy="12594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1536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1536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1536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0EFDDB23-25E3-4A7C-A234-15C2FA780B14}" type="slidenum">
              <a:rPr lang="en-US" altLang="zh-CN"/>
              <a:pPr>
                <a:defRPr/>
              </a:pPr>
              <a:t>‹#›</a:t>
            </a:fld>
            <a:endParaRPr lang="en-US" altLang="zh-CN"/>
          </a:p>
        </p:txBody>
      </p:sp>
    </p:spTree>
    <p:extLst>
      <p:ext uri="{BB962C8B-B14F-4D97-AF65-F5344CB8AC3E}">
        <p14:creationId xmlns:p14="http://schemas.microsoft.com/office/powerpoint/2010/main" val="3720347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155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55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ea typeface="宋体" pitchFamily="2" charset="-122"/>
              </a:defRPr>
            </a:lvl1pPr>
          </a:lstStyle>
          <a:p>
            <a:pPr>
              <a:defRPr/>
            </a:pPr>
            <a:endParaRPr lang="en-US" altLang="zh-CN"/>
          </a:p>
        </p:txBody>
      </p:sp>
      <p:sp>
        <p:nvSpPr>
          <p:cNvPr id="155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762ED609-A2B8-46B1-8D31-CAE540AAFE3A}" type="slidenum">
              <a:rPr lang="en-US" altLang="zh-CN"/>
              <a:pPr>
                <a:defRPr/>
              </a:pPr>
              <a:t>‹#›</a:t>
            </a:fld>
            <a:endParaRPr lang="en-US" altLang="zh-CN"/>
          </a:p>
        </p:txBody>
      </p:sp>
    </p:spTree>
    <p:extLst>
      <p:ext uri="{BB962C8B-B14F-4D97-AF65-F5344CB8AC3E}">
        <p14:creationId xmlns:p14="http://schemas.microsoft.com/office/powerpoint/2010/main" val="10053872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32BD450-27EB-4B86-AB08-425CB130B054}" type="slidenum">
              <a:rPr lang="en-US" altLang="zh-CN" sz="1200" smtClean="0"/>
              <a:pPr eaLnBrk="1" hangingPunct="1"/>
              <a:t>1</a:t>
            </a:fld>
            <a:endParaRPr lang="en-US" altLang="zh-CN" sz="1200"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FC3A06A-9E57-4DB3-9CB6-F73FB71D2A4A}" type="slidenum">
              <a:rPr lang="en-US" altLang="zh-CN" sz="1200" smtClean="0"/>
              <a:pPr eaLnBrk="1" hangingPunct="1"/>
              <a:t>11</a:t>
            </a:fld>
            <a:endParaRPr lang="en-US" altLang="zh-CN" sz="1200"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06B07F2F-F575-4542-AF91-8C324BA80637}" type="slidenum">
              <a:rPr lang="en-US" altLang="zh-CN" sz="1200" smtClean="0"/>
              <a:pPr eaLnBrk="1" hangingPunct="1"/>
              <a:t>13</a:t>
            </a:fld>
            <a:endParaRPr lang="en-US" altLang="zh-CN" sz="1200"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当买权的执行价格低于当时的期货合约价格时，该期权为实值期权。 </a:t>
            </a:r>
          </a:p>
          <a:p>
            <a:r>
              <a:rPr lang="zh-CN" altLang="en-US" smtClean="0"/>
              <a:t>当卖权的执行价格高于当时的期货合约价格时，该期权为实值期权。 </a:t>
            </a:r>
          </a:p>
          <a:p>
            <a:r>
              <a:rPr lang="zh-CN" altLang="en-US" smtClean="0"/>
              <a:t>实值期权也称为价内期权。</a:t>
            </a:r>
          </a:p>
          <a:p>
            <a:endParaRPr lang="zh-CN" altLang="en-US" smtClean="0"/>
          </a:p>
          <a:p>
            <a:r>
              <a:rPr lang="zh-CN" altLang="en-US" smtClean="0"/>
              <a:t>当买权的执行价格高于当时的期货合约价格时，该期权为虚值期权。</a:t>
            </a:r>
          </a:p>
          <a:p>
            <a:r>
              <a:rPr lang="zh-CN" altLang="en-US" smtClean="0"/>
              <a:t>当卖权的执行价格低于当时的期货合约价格时，该期权为虚值期权。</a:t>
            </a:r>
          </a:p>
          <a:p>
            <a:r>
              <a:rPr lang="zh-CN" altLang="en-US" smtClean="0"/>
              <a:t>虚值期权也称为价外期权。 </a:t>
            </a:r>
          </a:p>
          <a:p>
            <a:endParaRPr lang="zh-CN" altLang="en-US" smtClean="0"/>
          </a:p>
          <a:p>
            <a:pPr>
              <a:lnSpc>
                <a:spcPct val="115000"/>
              </a:lnSpc>
            </a:pPr>
            <a:r>
              <a:rPr lang="zh-CN" altLang="en-US" smtClean="0"/>
              <a:t>当期权的执行价格等于当时的期货合约价格时，该期权为两平期权。</a:t>
            </a:r>
          </a:p>
          <a:p>
            <a:pPr>
              <a:lnSpc>
                <a:spcPct val="115000"/>
              </a:lnSpc>
            </a:pPr>
            <a:r>
              <a:rPr lang="zh-CN" altLang="en-US" smtClean="0"/>
              <a:t>两平期权也称为等价期权。 </a:t>
            </a:r>
          </a:p>
          <a:p>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070781B-4798-448A-95EB-9192F0F192BC}" type="slidenum">
              <a:rPr lang="en-US" altLang="zh-CN" sz="1200" smtClean="0"/>
              <a:pPr eaLnBrk="1" hangingPunct="1"/>
              <a:t>14</a:t>
            </a:fld>
            <a:endParaRPr lang="en-US" altLang="zh-CN" sz="1200"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当买权的执行价格低于当时的期货合约价格时，该期权为实值期权。 </a:t>
            </a:r>
          </a:p>
          <a:p>
            <a:r>
              <a:rPr lang="zh-CN" altLang="en-US" smtClean="0"/>
              <a:t>当卖权的执行价格高于当时的期货合约价格时，该期权为实值期权。 </a:t>
            </a:r>
          </a:p>
          <a:p>
            <a:r>
              <a:rPr lang="zh-CN" altLang="en-US" smtClean="0"/>
              <a:t>实值期权也称为价内期权。</a:t>
            </a:r>
          </a:p>
          <a:p>
            <a:endParaRPr lang="zh-CN" altLang="en-US" smtClean="0"/>
          </a:p>
          <a:p>
            <a:r>
              <a:rPr lang="zh-CN" altLang="en-US" smtClean="0"/>
              <a:t>当买权的执行价格高于当时的期货合约价格时，该期权为虚值期权。</a:t>
            </a:r>
          </a:p>
          <a:p>
            <a:r>
              <a:rPr lang="zh-CN" altLang="en-US" smtClean="0"/>
              <a:t>当卖权的执行价格低于当时的期货合约价格时，该期权为虚值期权。</a:t>
            </a:r>
          </a:p>
          <a:p>
            <a:r>
              <a:rPr lang="zh-CN" altLang="en-US" smtClean="0"/>
              <a:t>虚值期权也称为价外期权。 </a:t>
            </a:r>
          </a:p>
          <a:p>
            <a:endParaRPr lang="zh-CN" altLang="en-US" smtClean="0"/>
          </a:p>
          <a:p>
            <a:pPr>
              <a:lnSpc>
                <a:spcPct val="115000"/>
              </a:lnSpc>
            </a:pPr>
            <a:r>
              <a:rPr lang="zh-CN" altLang="en-US" smtClean="0"/>
              <a:t>当期权的执行价格等于当时的期货合约价格时，该期权为两平期权。</a:t>
            </a:r>
          </a:p>
          <a:p>
            <a:pPr>
              <a:lnSpc>
                <a:spcPct val="115000"/>
              </a:lnSpc>
            </a:pPr>
            <a:r>
              <a:rPr lang="zh-CN" altLang="en-US" smtClean="0"/>
              <a:t>两平期权也称为等价期权。 </a:t>
            </a:r>
          </a:p>
          <a:p>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92099331-EB79-44E2-9132-9A8962C7D1BA}" type="slidenum">
              <a:rPr lang="en-US" altLang="zh-CN" sz="1200" smtClean="0"/>
              <a:pPr eaLnBrk="1" hangingPunct="1"/>
              <a:t>17</a:t>
            </a:fld>
            <a:endParaRPr lang="en-US" altLang="zh-CN" sz="1200"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92099331-EB79-44E2-9132-9A8962C7D1BA}" type="slidenum">
              <a:rPr lang="en-US" altLang="zh-CN" sz="1200" smtClean="0"/>
              <a:pPr eaLnBrk="1" hangingPunct="1"/>
              <a:t>18</a:t>
            </a:fld>
            <a:endParaRPr lang="en-US" altLang="zh-CN" sz="1200"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0860A3A4-6D6B-46F0-BFE1-7DC220714088}" type="slidenum">
              <a:rPr lang="en-US" altLang="zh-CN" sz="1200" smtClean="0"/>
              <a:pPr eaLnBrk="1" hangingPunct="1"/>
              <a:t>19</a:t>
            </a:fld>
            <a:endParaRPr lang="en-US" altLang="zh-CN" sz="1200"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347141FA-2D37-4962-9908-D0D0D8692AFA}" type="slidenum">
              <a:rPr lang="en-US" altLang="zh-CN" sz="1200" smtClean="0"/>
              <a:pPr eaLnBrk="1" hangingPunct="1"/>
              <a:t>20</a:t>
            </a:fld>
            <a:endParaRPr lang="en-US" altLang="zh-CN" sz="1200"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D7839438-AEEF-4B3F-8DB9-43D01D9D9473}" type="slidenum">
              <a:rPr lang="en-US" altLang="zh-CN" sz="1200" smtClean="0"/>
              <a:pPr eaLnBrk="1" hangingPunct="1"/>
              <a:t>32</a:t>
            </a:fld>
            <a:endParaRPr lang="en-US" altLang="zh-CN" sz="1200"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20EE833-D314-4F38-9AE6-84E361BF4D03}" type="slidenum">
              <a:rPr lang="en-US" altLang="zh-CN" sz="1200" smtClean="0"/>
              <a:pPr eaLnBrk="1" hangingPunct="1"/>
              <a:t>40</a:t>
            </a:fld>
            <a:endParaRPr lang="en-US" altLang="zh-CN" sz="1200"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914CD20-4767-4164-87E9-67156F8ACB28}" type="slidenum">
              <a:rPr lang="en-US" altLang="zh-CN" sz="1200" smtClean="0"/>
              <a:pPr eaLnBrk="1" hangingPunct="1"/>
              <a:t>53</a:t>
            </a:fld>
            <a:endParaRPr lang="en-US" altLang="zh-CN" sz="1200"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C942E63-05AC-4A2A-AB55-F221FADC0438}" type="slidenum">
              <a:rPr lang="en-US" altLang="zh-CN" sz="1200" smtClean="0"/>
              <a:pPr eaLnBrk="1" hangingPunct="1"/>
              <a:t>2</a:t>
            </a:fld>
            <a:endParaRPr lang="en-US" altLang="zh-CN" sz="1200"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FE51FA5-F120-4BB6-AD88-9E01358CB2E1}" type="slidenum">
              <a:rPr lang="en-US" altLang="zh-CN" sz="1200" smtClean="0"/>
              <a:pPr eaLnBrk="1" hangingPunct="1"/>
              <a:t>64</a:t>
            </a:fld>
            <a:endParaRPr lang="en-US" altLang="zh-CN" sz="1200"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7B9B51D-B503-4DA0-8133-927E6697A6A6}" type="slidenum">
              <a:rPr lang="en-US" altLang="zh-CN" sz="1200" smtClean="0"/>
              <a:pPr eaLnBrk="1" hangingPunct="1"/>
              <a:t>65</a:t>
            </a:fld>
            <a:endParaRPr lang="en-US" altLang="zh-CN" sz="1200"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fld id="{133E93C4-8E2F-4038-86CE-C77F73939DB6}" type="slidenum">
              <a:rPr lang="en-US" altLang="zh-CN" sz="1200"/>
              <a:pPr algn="r" eaLnBrk="1" hangingPunct="1"/>
              <a:t>66</a:t>
            </a:fld>
            <a:endParaRPr lang="en-US" altLang="zh-CN"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fld id="{B8DFD384-252B-42FE-A6B3-9F44A648B644}" type="slidenum">
              <a:rPr lang="en-US" altLang="zh-CN" sz="1200"/>
              <a:pPr algn="r" eaLnBrk="1" hangingPunct="1"/>
              <a:t>67</a:t>
            </a:fld>
            <a:endParaRPr lang="en-US" altLang="zh-CN"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6E2C223-2AEC-49A9-97D5-64C72B77C787}" type="slidenum">
              <a:rPr lang="en-US" altLang="zh-CN" sz="1200" smtClean="0"/>
              <a:pPr eaLnBrk="1" hangingPunct="1"/>
              <a:t>84</a:t>
            </a:fld>
            <a:endParaRPr lang="en-US" altLang="zh-CN" sz="1200"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C6CFC80-7472-4074-B74C-E7228CB352D4}" type="slidenum">
              <a:rPr lang="en-US" altLang="zh-CN" sz="1200" smtClean="0"/>
              <a:pPr eaLnBrk="1" hangingPunct="1"/>
              <a:t>85</a:t>
            </a:fld>
            <a:endParaRPr lang="en-US" altLang="zh-CN" sz="120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F242EEFE-B90E-4EE1-A849-A7A29709651E}" type="slidenum">
              <a:rPr lang="en-US" altLang="zh-CN" sz="1200" smtClean="0"/>
              <a:pPr eaLnBrk="1" hangingPunct="1"/>
              <a:t>3</a:t>
            </a:fld>
            <a:endParaRPr lang="en-US" altLang="zh-CN" sz="120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8D605DA-B327-4CA8-81FE-4A1E2C78BA2C}" type="slidenum">
              <a:rPr lang="en-US" altLang="zh-CN" sz="1200" smtClean="0"/>
              <a:pPr eaLnBrk="1" hangingPunct="1"/>
              <a:t>86</a:t>
            </a:fld>
            <a:endParaRPr lang="en-US" altLang="zh-CN" sz="1200"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3BC390E-F97C-48D1-B122-9307E07D9E20}" type="slidenum">
              <a:rPr lang="en-US" altLang="zh-CN" sz="1200" smtClean="0"/>
              <a:pPr eaLnBrk="1" hangingPunct="1"/>
              <a:t>88</a:t>
            </a:fld>
            <a:endParaRPr lang="en-US" altLang="zh-CN" sz="1200"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486B862-D0E4-4079-AF55-B1A8EF2E63AD}" type="slidenum">
              <a:rPr lang="en-US" altLang="zh-CN" sz="1200" smtClean="0"/>
              <a:pPr eaLnBrk="1" hangingPunct="1"/>
              <a:t>89</a:t>
            </a:fld>
            <a:endParaRPr lang="en-US" altLang="zh-CN" sz="1200"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784EF42-FDD9-4F77-A868-CC87B72B0573}" type="slidenum">
              <a:rPr lang="en-US" altLang="zh-CN" sz="1200" smtClean="0"/>
              <a:pPr eaLnBrk="1" hangingPunct="1"/>
              <a:t>90</a:t>
            </a:fld>
            <a:endParaRPr lang="en-US" altLang="zh-CN" sz="1200"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414A6A1-09C2-4429-86B1-DD30F8346E86}" type="slidenum">
              <a:rPr lang="en-US" altLang="zh-CN" sz="1200" smtClean="0"/>
              <a:pPr eaLnBrk="1" hangingPunct="1"/>
              <a:t>91</a:t>
            </a:fld>
            <a:endParaRPr lang="en-US" altLang="zh-CN" sz="1200"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B217F03-E71A-4778-B199-0452FDC09008}" type="slidenum">
              <a:rPr lang="en-US" altLang="zh-CN" sz="1200" smtClean="0"/>
              <a:pPr eaLnBrk="1" hangingPunct="1"/>
              <a:t>92</a:t>
            </a:fld>
            <a:endParaRPr lang="en-US" altLang="zh-CN" sz="1200"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F2CF92D-E992-47F3-B173-AA7E401282BD}" type="slidenum">
              <a:rPr lang="en-US" altLang="zh-CN" sz="1200" smtClean="0"/>
              <a:pPr eaLnBrk="1" hangingPunct="1"/>
              <a:t>94</a:t>
            </a:fld>
            <a:endParaRPr lang="en-US" altLang="zh-CN" sz="1200"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0E0FEC20-2345-41CD-97FC-5743DD7A9ADA}" type="slidenum">
              <a:rPr lang="en-US" altLang="zh-CN" sz="1200" smtClean="0"/>
              <a:pPr eaLnBrk="1" hangingPunct="1"/>
              <a:t>95</a:t>
            </a:fld>
            <a:endParaRPr lang="en-US" altLang="zh-CN" sz="1200"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F6681D70-6CE9-4ABC-94E0-BFECF22DCA4C}" type="slidenum">
              <a:rPr lang="en-US" altLang="zh-CN" sz="1200" smtClean="0"/>
              <a:pPr eaLnBrk="1" hangingPunct="1"/>
              <a:t>96</a:t>
            </a:fld>
            <a:endParaRPr lang="en-US" altLang="zh-CN" sz="120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C247E056-9B79-43EC-842D-1DA51770696B}" type="slidenum">
              <a:rPr lang="en-US" altLang="zh-CN" sz="1200" smtClean="0"/>
              <a:pPr eaLnBrk="1" hangingPunct="1"/>
              <a:t>99</a:t>
            </a:fld>
            <a:endParaRPr lang="en-US" altLang="zh-CN" sz="1200"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661BDC5F-742D-43E5-AFDC-C8EE149639D8}" type="slidenum">
              <a:rPr lang="en-US" altLang="zh-CN" sz="1200" smtClean="0"/>
              <a:pPr eaLnBrk="1" hangingPunct="1"/>
              <a:t>4</a:t>
            </a:fld>
            <a:endParaRPr lang="en-US" altLang="zh-CN" sz="1200"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1EBAFE6-9DA7-4407-AA01-A8227796BB9D}" type="slidenum">
              <a:rPr lang="en-US" altLang="zh-CN" sz="1200" smtClean="0"/>
              <a:pPr eaLnBrk="1" hangingPunct="1"/>
              <a:t>5</a:t>
            </a:fld>
            <a:endParaRPr lang="en-US" altLang="zh-CN" sz="1200"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1D396092-684C-4DFF-9035-EFEDEB2140D2}" type="slidenum">
              <a:rPr lang="en-US" altLang="zh-CN" sz="1200" smtClean="0"/>
              <a:pPr eaLnBrk="1" hangingPunct="1"/>
              <a:t>6</a:t>
            </a:fld>
            <a:endParaRPr lang="en-US" altLang="zh-CN" sz="1200"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81620FC4-E7C5-49F4-8235-2B0A3D5CF23D}" type="slidenum">
              <a:rPr lang="en-US" altLang="zh-CN" sz="1200" smtClean="0"/>
              <a:pPr eaLnBrk="1" hangingPunct="1"/>
              <a:t>7</a:t>
            </a:fld>
            <a:endParaRPr lang="en-US" altLang="zh-CN" sz="1200"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AC2A1D68-71DC-4135-AD3F-6DE60E7C92C4}" type="slidenum">
              <a:rPr lang="en-US" altLang="zh-CN" sz="1200" smtClean="0"/>
              <a:pPr eaLnBrk="1" hangingPunct="1"/>
              <a:t>8</a:t>
            </a:fld>
            <a:endParaRPr lang="en-US" altLang="zh-CN" sz="1200"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fld id="{46BCD129-3D0E-4860-A5DE-7FE2F95E9324}" type="slidenum">
              <a:rPr lang="en-US" altLang="zh-CN" sz="1200" smtClean="0"/>
              <a:pPr eaLnBrk="1" hangingPunct="1"/>
              <a:t>9</a:t>
            </a:fld>
            <a:endParaRPr lang="en-US" altLang="zh-CN" sz="1200"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5"/>
          <p:cNvSpPr txBox="1">
            <a:spLocks noChangeArrowheads="1"/>
          </p:cNvSpPr>
          <p:nvPr userDrawn="1"/>
        </p:nvSpPr>
        <p:spPr bwMode="auto">
          <a:xfrm>
            <a:off x="73025" y="6597650"/>
            <a:ext cx="36353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pitchFamily="34" charset="0"/>
                <a:ea typeface="宋体" pitchFamily="2" charset="-122"/>
              </a:defRPr>
            </a:lvl9pPr>
          </a:lstStyle>
          <a:p>
            <a:pPr algn="l" eaLnBrk="1" hangingPunct="1">
              <a:defRPr/>
            </a:pPr>
            <a:r>
              <a:rPr lang="zh-CN" altLang="en-US" sz="900" smtClean="0">
                <a:solidFill>
                  <a:srgbClr val="0F218B"/>
                </a:solidFill>
                <a:ea typeface="黑体" pitchFamily="49" charset="-122"/>
              </a:rPr>
              <a:t>中国金融期货交易所</a:t>
            </a:r>
            <a:r>
              <a:rPr lang="en-US" altLang="zh-CN" sz="900" b="1" smtClean="0">
                <a:solidFill>
                  <a:srgbClr val="0F218B"/>
                </a:solidFill>
              </a:rPr>
              <a:t>China Financial Futures Exchange </a:t>
            </a:r>
          </a:p>
        </p:txBody>
      </p:sp>
      <p:pic>
        <p:nvPicPr>
          <p:cNvPr id="5" name="Picture 9" descr="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08175" y="1916113"/>
            <a:ext cx="5327650"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02" name="Rectangle 2"/>
          <p:cNvSpPr>
            <a:spLocks noGrp="1" noChangeArrowheads="1"/>
          </p:cNvSpPr>
          <p:nvPr>
            <p:ph type="subTitle" idx="1"/>
          </p:nvPr>
        </p:nvSpPr>
        <p:spPr>
          <a:xfrm>
            <a:off x="2987675" y="3886200"/>
            <a:ext cx="5472113" cy="550863"/>
          </a:xfrm>
        </p:spPr>
        <p:txBody>
          <a:bodyPr/>
          <a:lstStyle>
            <a:lvl1pPr marL="0" indent="0">
              <a:buFont typeface="Wingdings" pitchFamily="2" charset="2"/>
              <a:buNone/>
              <a:defRPr sz="2400">
                <a:solidFill>
                  <a:srgbClr val="0F218B"/>
                </a:solidFill>
              </a:defRPr>
            </a:lvl1pPr>
          </a:lstStyle>
          <a:p>
            <a:r>
              <a:rPr lang="zh-CN" altLang="en-US"/>
              <a:t>单击此处编辑母版副标题样式</a:t>
            </a:r>
          </a:p>
        </p:txBody>
      </p:sp>
      <p:sp>
        <p:nvSpPr>
          <p:cNvPr id="563203" name="Rectangle 3"/>
          <p:cNvSpPr>
            <a:spLocks noGrp="1" noChangeArrowheads="1"/>
          </p:cNvSpPr>
          <p:nvPr>
            <p:ph type="ctrTitle"/>
          </p:nvPr>
        </p:nvSpPr>
        <p:spPr>
          <a:xfrm>
            <a:off x="2987675" y="3068638"/>
            <a:ext cx="5470525" cy="531812"/>
          </a:xfrm>
        </p:spPr>
        <p:txBody>
          <a:bodyPr/>
          <a:lstStyle>
            <a:lvl1pPr>
              <a:defRPr/>
            </a:lvl1pPr>
          </a:lstStyle>
          <a:p>
            <a:r>
              <a:rPr lang="zh-CN" altLang="en-US"/>
              <a:t>单击此处编辑母版标题样式</a:t>
            </a:r>
          </a:p>
        </p:txBody>
      </p:sp>
    </p:spTree>
    <p:extLst>
      <p:ext uri="{BB962C8B-B14F-4D97-AF65-F5344CB8AC3E}">
        <p14:creationId xmlns:p14="http://schemas.microsoft.com/office/powerpoint/2010/main" val="106652018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0"/>
          <p:cNvSpPr>
            <a:spLocks noGrp="1" noChangeArrowheads="1"/>
          </p:cNvSpPr>
          <p:nvPr>
            <p:ph type="sldNum" sz="quarter" idx="10"/>
          </p:nvPr>
        </p:nvSpPr>
        <p:spPr>
          <a:ln/>
        </p:spPr>
        <p:txBody>
          <a:bodyPr/>
          <a:lstStyle>
            <a:lvl1pPr>
              <a:defRPr/>
            </a:lvl1pPr>
          </a:lstStyle>
          <a:p>
            <a:pPr>
              <a:defRPr/>
            </a:pPr>
            <a:r>
              <a:rPr lang="en-US" altLang="zh-CN"/>
              <a:t>- </a:t>
            </a:r>
            <a:fld id="{5F55B259-3B2B-4184-B0B5-8A615C3CF2D1}" type="slidenum">
              <a:rPr lang="en-US" altLang="zh-CN"/>
              <a:pPr>
                <a:defRPr/>
              </a:pPr>
              <a:t>‹#›</a:t>
            </a:fld>
            <a:r>
              <a:rPr lang="en-US" altLang="zh-CN"/>
              <a:t> -</a:t>
            </a:r>
          </a:p>
        </p:txBody>
      </p:sp>
    </p:spTree>
    <p:extLst>
      <p:ext uri="{BB962C8B-B14F-4D97-AF65-F5344CB8AC3E}">
        <p14:creationId xmlns:p14="http://schemas.microsoft.com/office/powerpoint/2010/main" val="324961545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188913"/>
            <a:ext cx="2057400" cy="6048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188913"/>
            <a:ext cx="6019800" cy="60483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0"/>
          <p:cNvSpPr>
            <a:spLocks noGrp="1" noChangeArrowheads="1"/>
          </p:cNvSpPr>
          <p:nvPr>
            <p:ph type="sldNum" sz="quarter" idx="10"/>
          </p:nvPr>
        </p:nvSpPr>
        <p:spPr>
          <a:ln/>
        </p:spPr>
        <p:txBody>
          <a:bodyPr/>
          <a:lstStyle>
            <a:lvl1pPr>
              <a:defRPr/>
            </a:lvl1pPr>
          </a:lstStyle>
          <a:p>
            <a:pPr>
              <a:defRPr/>
            </a:pPr>
            <a:r>
              <a:rPr lang="en-US" altLang="zh-CN"/>
              <a:t>- </a:t>
            </a:r>
            <a:fld id="{C7A255DF-7C7B-4826-BCA0-C4DF544AB763}" type="slidenum">
              <a:rPr lang="en-US" altLang="zh-CN"/>
              <a:pPr>
                <a:defRPr/>
              </a:pPr>
              <a:t>‹#›</a:t>
            </a:fld>
            <a:r>
              <a:rPr lang="en-US" altLang="zh-CN"/>
              <a:t> -</a:t>
            </a:r>
          </a:p>
        </p:txBody>
      </p:sp>
    </p:spTree>
    <p:extLst>
      <p:ext uri="{BB962C8B-B14F-4D97-AF65-F5344CB8AC3E}">
        <p14:creationId xmlns:p14="http://schemas.microsoft.com/office/powerpoint/2010/main" val="288640988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6337300" cy="6477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196975"/>
            <a:ext cx="8229600" cy="5040313"/>
          </a:xfrm>
        </p:spPr>
        <p:txBody>
          <a:bodyPr/>
          <a:lstStyle/>
          <a:p>
            <a:pPr lvl="0"/>
            <a:endParaRPr lang="zh-CN" altLang="en-US" noProof="0" smtClean="0"/>
          </a:p>
        </p:txBody>
      </p:sp>
      <p:sp>
        <p:nvSpPr>
          <p:cNvPr id="4" name="Rectangle 70"/>
          <p:cNvSpPr>
            <a:spLocks noGrp="1" noChangeArrowheads="1"/>
          </p:cNvSpPr>
          <p:nvPr>
            <p:ph type="sldNum" sz="quarter" idx="10"/>
          </p:nvPr>
        </p:nvSpPr>
        <p:spPr>
          <a:ln/>
        </p:spPr>
        <p:txBody>
          <a:bodyPr/>
          <a:lstStyle>
            <a:lvl1pPr>
              <a:defRPr/>
            </a:lvl1pPr>
          </a:lstStyle>
          <a:p>
            <a:pPr>
              <a:defRPr/>
            </a:pPr>
            <a:r>
              <a:rPr lang="en-US" altLang="zh-CN"/>
              <a:t>- </a:t>
            </a:r>
            <a:fld id="{0A3BBF76-39F8-4835-BC21-71261AA278DD}" type="slidenum">
              <a:rPr lang="en-US" altLang="zh-CN"/>
              <a:pPr>
                <a:defRPr/>
              </a:pPr>
              <a:t>‹#›</a:t>
            </a:fld>
            <a:r>
              <a:rPr lang="en-US" altLang="zh-CN"/>
              <a:t> -</a:t>
            </a:r>
          </a:p>
        </p:txBody>
      </p:sp>
    </p:spTree>
    <p:extLst>
      <p:ext uri="{BB962C8B-B14F-4D97-AF65-F5344CB8AC3E}">
        <p14:creationId xmlns:p14="http://schemas.microsoft.com/office/powerpoint/2010/main" val="392761626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188913"/>
            <a:ext cx="6337300" cy="6477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196975"/>
            <a:ext cx="4038600" cy="5040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196975"/>
            <a:ext cx="4038600" cy="5040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0"/>
          <p:cNvSpPr>
            <a:spLocks noGrp="1" noChangeArrowheads="1"/>
          </p:cNvSpPr>
          <p:nvPr>
            <p:ph type="sldNum" sz="quarter" idx="10"/>
          </p:nvPr>
        </p:nvSpPr>
        <p:spPr>
          <a:ln/>
        </p:spPr>
        <p:txBody>
          <a:bodyPr/>
          <a:lstStyle>
            <a:lvl1pPr>
              <a:defRPr/>
            </a:lvl1pPr>
          </a:lstStyle>
          <a:p>
            <a:pPr>
              <a:defRPr/>
            </a:pPr>
            <a:r>
              <a:rPr lang="en-US" altLang="zh-CN"/>
              <a:t>- </a:t>
            </a:r>
            <a:fld id="{2AC8F701-27C5-4D3B-BB39-D212F2B0F1D8}" type="slidenum">
              <a:rPr lang="en-US" altLang="zh-CN"/>
              <a:pPr>
                <a:defRPr/>
              </a:pPr>
              <a:t>‹#›</a:t>
            </a:fld>
            <a:r>
              <a:rPr lang="en-US" altLang="zh-CN"/>
              <a:t> -</a:t>
            </a:r>
          </a:p>
        </p:txBody>
      </p:sp>
    </p:spTree>
    <p:extLst>
      <p:ext uri="{BB962C8B-B14F-4D97-AF65-F5344CB8AC3E}">
        <p14:creationId xmlns:p14="http://schemas.microsoft.com/office/powerpoint/2010/main" val="38970269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0"/>
          <p:cNvSpPr>
            <a:spLocks noGrp="1" noChangeArrowheads="1"/>
          </p:cNvSpPr>
          <p:nvPr>
            <p:ph type="sldNum" sz="quarter" idx="10"/>
          </p:nvPr>
        </p:nvSpPr>
        <p:spPr>
          <a:ln/>
        </p:spPr>
        <p:txBody>
          <a:bodyPr/>
          <a:lstStyle>
            <a:lvl1pPr>
              <a:defRPr/>
            </a:lvl1pPr>
          </a:lstStyle>
          <a:p>
            <a:pPr>
              <a:defRPr/>
            </a:pPr>
            <a:r>
              <a:rPr lang="en-US" altLang="zh-CN"/>
              <a:t>- </a:t>
            </a:r>
            <a:fld id="{FD2B5A81-7FE2-488D-B55D-E024C1A3F1E9}" type="slidenum">
              <a:rPr lang="en-US" altLang="zh-CN"/>
              <a:pPr>
                <a:defRPr/>
              </a:pPr>
              <a:t>‹#›</a:t>
            </a:fld>
            <a:r>
              <a:rPr lang="en-US" altLang="zh-CN"/>
              <a:t> -</a:t>
            </a:r>
          </a:p>
        </p:txBody>
      </p:sp>
    </p:spTree>
    <p:extLst>
      <p:ext uri="{BB962C8B-B14F-4D97-AF65-F5344CB8AC3E}">
        <p14:creationId xmlns:p14="http://schemas.microsoft.com/office/powerpoint/2010/main" val="51616578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0"/>
          <p:cNvSpPr>
            <a:spLocks noGrp="1" noChangeArrowheads="1"/>
          </p:cNvSpPr>
          <p:nvPr>
            <p:ph type="sldNum" sz="quarter" idx="10"/>
          </p:nvPr>
        </p:nvSpPr>
        <p:spPr>
          <a:ln/>
        </p:spPr>
        <p:txBody>
          <a:bodyPr/>
          <a:lstStyle>
            <a:lvl1pPr>
              <a:defRPr/>
            </a:lvl1pPr>
          </a:lstStyle>
          <a:p>
            <a:pPr>
              <a:defRPr/>
            </a:pPr>
            <a:r>
              <a:rPr lang="en-US" altLang="zh-CN"/>
              <a:t>- </a:t>
            </a:r>
            <a:fld id="{EB39342E-E267-48A9-8F3C-F869FF0396FC}" type="slidenum">
              <a:rPr lang="en-US" altLang="zh-CN"/>
              <a:pPr>
                <a:defRPr/>
              </a:pPr>
              <a:t>‹#›</a:t>
            </a:fld>
            <a:r>
              <a:rPr lang="en-US" altLang="zh-CN"/>
              <a:t> -</a:t>
            </a:r>
          </a:p>
        </p:txBody>
      </p:sp>
    </p:spTree>
    <p:extLst>
      <p:ext uri="{BB962C8B-B14F-4D97-AF65-F5344CB8AC3E}">
        <p14:creationId xmlns:p14="http://schemas.microsoft.com/office/powerpoint/2010/main" val="345942287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196975"/>
            <a:ext cx="40386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196975"/>
            <a:ext cx="4038600" cy="5040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0"/>
          <p:cNvSpPr>
            <a:spLocks noGrp="1" noChangeArrowheads="1"/>
          </p:cNvSpPr>
          <p:nvPr>
            <p:ph type="sldNum" sz="quarter" idx="10"/>
          </p:nvPr>
        </p:nvSpPr>
        <p:spPr>
          <a:ln/>
        </p:spPr>
        <p:txBody>
          <a:bodyPr/>
          <a:lstStyle>
            <a:lvl1pPr>
              <a:defRPr/>
            </a:lvl1pPr>
          </a:lstStyle>
          <a:p>
            <a:pPr>
              <a:defRPr/>
            </a:pPr>
            <a:r>
              <a:rPr lang="en-US" altLang="zh-CN"/>
              <a:t>- </a:t>
            </a:r>
            <a:fld id="{3A402BA3-2E2A-4B08-9984-99DB25790DA5}" type="slidenum">
              <a:rPr lang="en-US" altLang="zh-CN"/>
              <a:pPr>
                <a:defRPr/>
              </a:pPr>
              <a:t>‹#›</a:t>
            </a:fld>
            <a:r>
              <a:rPr lang="en-US" altLang="zh-CN"/>
              <a:t> -</a:t>
            </a:r>
          </a:p>
        </p:txBody>
      </p:sp>
    </p:spTree>
    <p:extLst>
      <p:ext uri="{BB962C8B-B14F-4D97-AF65-F5344CB8AC3E}">
        <p14:creationId xmlns:p14="http://schemas.microsoft.com/office/powerpoint/2010/main" val="161690043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0"/>
          <p:cNvSpPr>
            <a:spLocks noGrp="1" noChangeArrowheads="1"/>
          </p:cNvSpPr>
          <p:nvPr>
            <p:ph type="sldNum" sz="quarter" idx="10"/>
          </p:nvPr>
        </p:nvSpPr>
        <p:spPr>
          <a:ln/>
        </p:spPr>
        <p:txBody>
          <a:bodyPr/>
          <a:lstStyle>
            <a:lvl1pPr>
              <a:defRPr/>
            </a:lvl1pPr>
          </a:lstStyle>
          <a:p>
            <a:pPr>
              <a:defRPr/>
            </a:pPr>
            <a:r>
              <a:rPr lang="en-US" altLang="zh-CN"/>
              <a:t>- </a:t>
            </a:r>
            <a:fld id="{EE13AE90-481A-4544-9633-B03CF84E4EDA}" type="slidenum">
              <a:rPr lang="en-US" altLang="zh-CN"/>
              <a:pPr>
                <a:defRPr/>
              </a:pPr>
              <a:t>‹#›</a:t>
            </a:fld>
            <a:r>
              <a:rPr lang="en-US" altLang="zh-CN"/>
              <a:t> -</a:t>
            </a:r>
          </a:p>
        </p:txBody>
      </p:sp>
    </p:spTree>
    <p:extLst>
      <p:ext uri="{BB962C8B-B14F-4D97-AF65-F5344CB8AC3E}">
        <p14:creationId xmlns:p14="http://schemas.microsoft.com/office/powerpoint/2010/main" val="15701804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0"/>
          <p:cNvSpPr>
            <a:spLocks noGrp="1" noChangeArrowheads="1"/>
          </p:cNvSpPr>
          <p:nvPr>
            <p:ph type="sldNum" sz="quarter" idx="10"/>
          </p:nvPr>
        </p:nvSpPr>
        <p:spPr>
          <a:ln/>
        </p:spPr>
        <p:txBody>
          <a:bodyPr/>
          <a:lstStyle>
            <a:lvl1pPr>
              <a:defRPr/>
            </a:lvl1pPr>
          </a:lstStyle>
          <a:p>
            <a:pPr>
              <a:defRPr/>
            </a:pPr>
            <a:r>
              <a:rPr lang="en-US" altLang="zh-CN"/>
              <a:t>- </a:t>
            </a:r>
            <a:fld id="{FEE9537E-5D1B-443F-9249-1F3CC19F66D2}" type="slidenum">
              <a:rPr lang="en-US" altLang="zh-CN"/>
              <a:pPr>
                <a:defRPr/>
              </a:pPr>
              <a:t>‹#›</a:t>
            </a:fld>
            <a:r>
              <a:rPr lang="en-US" altLang="zh-CN"/>
              <a:t> -</a:t>
            </a:r>
          </a:p>
        </p:txBody>
      </p:sp>
    </p:spTree>
    <p:extLst>
      <p:ext uri="{BB962C8B-B14F-4D97-AF65-F5344CB8AC3E}">
        <p14:creationId xmlns:p14="http://schemas.microsoft.com/office/powerpoint/2010/main" val="426343769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0"/>
          <p:cNvSpPr>
            <a:spLocks noGrp="1" noChangeArrowheads="1"/>
          </p:cNvSpPr>
          <p:nvPr>
            <p:ph type="sldNum" sz="quarter" idx="10"/>
          </p:nvPr>
        </p:nvSpPr>
        <p:spPr>
          <a:ln/>
        </p:spPr>
        <p:txBody>
          <a:bodyPr/>
          <a:lstStyle>
            <a:lvl1pPr>
              <a:defRPr/>
            </a:lvl1pPr>
          </a:lstStyle>
          <a:p>
            <a:pPr>
              <a:defRPr/>
            </a:pPr>
            <a:r>
              <a:rPr lang="en-US" altLang="zh-CN"/>
              <a:t>- </a:t>
            </a:r>
            <a:fld id="{AEC94BA4-0469-4EF6-91C0-9DC54592C7D4}" type="slidenum">
              <a:rPr lang="en-US" altLang="zh-CN"/>
              <a:pPr>
                <a:defRPr/>
              </a:pPr>
              <a:t>‹#›</a:t>
            </a:fld>
            <a:r>
              <a:rPr lang="en-US" altLang="zh-CN"/>
              <a:t> -</a:t>
            </a:r>
          </a:p>
        </p:txBody>
      </p:sp>
    </p:spTree>
    <p:extLst>
      <p:ext uri="{BB962C8B-B14F-4D97-AF65-F5344CB8AC3E}">
        <p14:creationId xmlns:p14="http://schemas.microsoft.com/office/powerpoint/2010/main" val="302807554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0"/>
          <p:cNvSpPr>
            <a:spLocks noGrp="1" noChangeArrowheads="1"/>
          </p:cNvSpPr>
          <p:nvPr>
            <p:ph type="sldNum" sz="quarter" idx="10"/>
          </p:nvPr>
        </p:nvSpPr>
        <p:spPr>
          <a:ln/>
        </p:spPr>
        <p:txBody>
          <a:bodyPr/>
          <a:lstStyle>
            <a:lvl1pPr>
              <a:defRPr/>
            </a:lvl1pPr>
          </a:lstStyle>
          <a:p>
            <a:pPr>
              <a:defRPr/>
            </a:pPr>
            <a:r>
              <a:rPr lang="en-US" altLang="zh-CN"/>
              <a:t>- </a:t>
            </a:r>
            <a:fld id="{40F869E2-5610-4664-8014-915C6EAB15F1}" type="slidenum">
              <a:rPr lang="en-US" altLang="zh-CN"/>
              <a:pPr>
                <a:defRPr/>
              </a:pPr>
              <a:t>‹#›</a:t>
            </a:fld>
            <a:r>
              <a:rPr lang="en-US" altLang="zh-CN"/>
              <a:t> -</a:t>
            </a:r>
          </a:p>
        </p:txBody>
      </p:sp>
    </p:spTree>
    <p:extLst>
      <p:ext uri="{BB962C8B-B14F-4D97-AF65-F5344CB8AC3E}">
        <p14:creationId xmlns:p14="http://schemas.microsoft.com/office/powerpoint/2010/main" val="387245583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0"/>
          <p:cNvSpPr>
            <a:spLocks noGrp="1" noChangeArrowheads="1"/>
          </p:cNvSpPr>
          <p:nvPr>
            <p:ph type="sldNum" sz="quarter" idx="10"/>
          </p:nvPr>
        </p:nvSpPr>
        <p:spPr>
          <a:ln/>
        </p:spPr>
        <p:txBody>
          <a:bodyPr/>
          <a:lstStyle>
            <a:lvl1pPr>
              <a:defRPr/>
            </a:lvl1pPr>
          </a:lstStyle>
          <a:p>
            <a:pPr>
              <a:defRPr/>
            </a:pPr>
            <a:r>
              <a:rPr lang="en-US" altLang="zh-CN"/>
              <a:t>- </a:t>
            </a:r>
            <a:fld id="{4B10D6D6-82EC-43FF-A4F9-D736E8F19514}" type="slidenum">
              <a:rPr lang="en-US" altLang="zh-CN"/>
              <a:pPr>
                <a:defRPr/>
              </a:pPr>
              <a:t>‹#›</a:t>
            </a:fld>
            <a:r>
              <a:rPr lang="en-US" altLang="zh-CN"/>
              <a:t> -</a:t>
            </a:r>
          </a:p>
        </p:txBody>
      </p:sp>
    </p:spTree>
    <p:extLst>
      <p:ext uri="{BB962C8B-B14F-4D97-AF65-F5344CB8AC3E}">
        <p14:creationId xmlns:p14="http://schemas.microsoft.com/office/powerpoint/2010/main" val="215948747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7"/>
          <p:cNvSpPr>
            <a:spLocks noChangeArrowheads="1"/>
          </p:cNvSpPr>
          <p:nvPr userDrawn="1"/>
        </p:nvSpPr>
        <p:spPr bwMode="auto">
          <a:xfrm>
            <a:off x="0" y="6453188"/>
            <a:ext cx="9144000" cy="69850"/>
          </a:xfrm>
          <a:prstGeom prst="rect">
            <a:avLst/>
          </a:prstGeom>
          <a:solidFill>
            <a:srgbClr val="66B8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sz="1800"/>
          </a:p>
        </p:txBody>
      </p:sp>
      <p:sp>
        <p:nvSpPr>
          <p:cNvPr id="1027" name="Rectangle 68"/>
          <p:cNvSpPr>
            <a:spLocks noChangeArrowheads="1"/>
          </p:cNvSpPr>
          <p:nvPr userDrawn="1"/>
        </p:nvSpPr>
        <p:spPr bwMode="auto">
          <a:xfrm>
            <a:off x="0" y="908050"/>
            <a:ext cx="9144000" cy="69850"/>
          </a:xfrm>
          <a:prstGeom prst="rect">
            <a:avLst/>
          </a:prstGeom>
          <a:solidFill>
            <a:srgbClr val="66B8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sz="1800"/>
          </a:p>
        </p:txBody>
      </p:sp>
      <p:sp>
        <p:nvSpPr>
          <p:cNvPr id="1028" name="Rectangle 69"/>
          <p:cNvSpPr>
            <a:spLocks noChangeArrowheads="1"/>
          </p:cNvSpPr>
          <p:nvPr userDrawn="1"/>
        </p:nvSpPr>
        <p:spPr bwMode="auto">
          <a:xfrm>
            <a:off x="0" y="6524625"/>
            <a:ext cx="9144000" cy="333375"/>
          </a:xfrm>
          <a:prstGeom prst="rect">
            <a:avLst/>
          </a:prstGeom>
          <a:solidFill>
            <a:srgbClr val="0F21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94" name="Rectangle 70"/>
          <p:cNvSpPr>
            <a:spLocks noGrp="1" noChangeArrowheads="1"/>
          </p:cNvSpPr>
          <p:nvPr>
            <p:ph type="sldNum" sz="quarter" idx="4"/>
          </p:nvPr>
        </p:nvSpPr>
        <p:spPr bwMode="auto">
          <a:xfrm>
            <a:off x="7342188" y="6237288"/>
            <a:ext cx="1801812" cy="3317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solidFill>
                  <a:srgbClr val="969696"/>
                </a:solidFill>
                <a:latin typeface="Arial" charset="0"/>
                <a:ea typeface="宋体" pitchFamily="2" charset="-122"/>
              </a:defRPr>
            </a:lvl1pPr>
          </a:lstStyle>
          <a:p>
            <a:pPr>
              <a:defRPr/>
            </a:pPr>
            <a:r>
              <a:rPr lang="en-US" altLang="zh-CN"/>
              <a:t>- </a:t>
            </a:r>
            <a:fld id="{F5271127-71CA-4010-A58E-A4463EB3D96A}" type="slidenum">
              <a:rPr lang="en-US" altLang="zh-CN"/>
              <a:pPr>
                <a:defRPr/>
              </a:pPr>
              <a:t>‹#›</a:t>
            </a:fld>
            <a:r>
              <a:rPr lang="en-US" altLang="zh-CN"/>
              <a:t> -</a:t>
            </a:r>
          </a:p>
        </p:txBody>
      </p:sp>
      <p:sp>
        <p:nvSpPr>
          <p:cNvPr id="1030" name="Text Box 71"/>
          <p:cNvSpPr txBox="1">
            <a:spLocks noChangeArrowheads="1"/>
          </p:cNvSpPr>
          <p:nvPr userDrawn="1"/>
        </p:nvSpPr>
        <p:spPr bwMode="auto">
          <a:xfrm>
            <a:off x="73025" y="6597650"/>
            <a:ext cx="907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itchFamily="34" charset="0"/>
                <a:ea typeface="宋体" pitchFamily="2" charset="-122"/>
              </a:defRPr>
            </a:lvl1pPr>
            <a:lvl2pPr marL="742950" indent="-285750" eaLnBrk="0" hangingPunct="0">
              <a:defRPr sz="3200">
                <a:solidFill>
                  <a:schemeClr val="tx1"/>
                </a:solidFill>
                <a:latin typeface="Arial" pitchFamily="34" charset="0"/>
                <a:ea typeface="宋体" pitchFamily="2" charset="-122"/>
              </a:defRPr>
            </a:lvl2pPr>
            <a:lvl3pPr marL="1143000" indent="-228600" eaLnBrk="0" hangingPunct="0">
              <a:defRPr sz="3200">
                <a:solidFill>
                  <a:schemeClr val="tx1"/>
                </a:solidFill>
                <a:latin typeface="Arial" pitchFamily="34" charset="0"/>
                <a:ea typeface="宋体" pitchFamily="2" charset="-122"/>
              </a:defRPr>
            </a:lvl3pPr>
            <a:lvl4pPr marL="1600200" indent="-228600" eaLnBrk="0" hangingPunct="0">
              <a:defRPr sz="3200">
                <a:solidFill>
                  <a:schemeClr val="tx1"/>
                </a:solidFill>
                <a:latin typeface="Arial" pitchFamily="34" charset="0"/>
                <a:ea typeface="宋体" pitchFamily="2" charset="-122"/>
              </a:defRPr>
            </a:lvl4pPr>
            <a:lvl5pPr marL="2057400" indent="-228600" eaLnBrk="0" hangingPunct="0">
              <a:defRPr sz="32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pitchFamily="34" charset="0"/>
                <a:ea typeface="宋体" pitchFamily="2" charset="-122"/>
              </a:defRPr>
            </a:lvl9pPr>
          </a:lstStyle>
          <a:p>
            <a:pPr eaLnBrk="1" hangingPunct="1">
              <a:defRPr/>
            </a:pPr>
            <a:r>
              <a:rPr lang="zh-CN" altLang="en-US" sz="1000" smtClean="0">
                <a:solidFill>
                  <a:srgbClr val="969696"/>
                </a:solidFill>
                <a:ea typeface="黑体" pitchFamily="49" charset="-122"/>
              </a:rPr>
              <a:t>中国金融期货交易所   </a:t>
            </a:r>
            <a:r>
              <a:rPr lang="en-US" altLang="zh-CN" sz="1000" smtClean="0">
                <a:solidFill>
                  <a:srgbClr val="969696"/>
                </a:solidFill>
              </a:rPr>
              <a:t>China Financial Futures Exchange</a:t>
            </a:r>
            <a:r>
              <a:rPr lang="en-US" altLang="zh-CN" sz="1000" b="1" smtClean="0">
                <a:solidFill>
                  <a:srgbClr val="969696"/>
                </a:solidFill>
              </a:rPr>
              <a:t> </a:t>
            </a:r>
          </a:p>
        </p:txBody>
      </p:sp>
      <p:sp>
        <p:nvSpPr>
          <p:cNvPr id="1031" name="Rectangle 72"/>
          <p:cNvSpPr>
            <a:spLocks noGrp="1" noChangeArrowheads="1"/>
          </p:cNvSpPr>
          <p:nvPr>
            <p:ph type="body" idx="1"/>
          </p:nvPr>
        </p:nvSpPr>
        <p:spPr bwMode="auto">
          <a:xfrm>
            <a:off x="468313" y="1196975"/>
            <a:ext cx="82296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2" name="Rectangle 73"/>
          <p:cNvSpPr>
            <a:spLocks noGrp="1" noChangeArrowheads="1"/>
          </p:cNvSpPr>
          <p:nvPr>
            <p:ph type="title"/>
          </p:nvPr>
        </p:nvSpPr>
        <p:spPr bwMode="auto">
          <a:xfrm>
            <a:off x="468313" y="188913"/>
            <a:ext cx="6337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CFFEX</a:t>
            </a:r>
            <a:r>
              <a:rPr lang="zh-CN" altLang="en-US" smtClean="0"/>
              <a:t>标准演示模板</a:t>
            </a:r>
          </a:p>
        </p:txBody>
      </p:sp>
      <p:pic>
        <p:nvPicPr>
          <p:cNvPr id="1033" name="Picture 74" descr="logogif"/>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156325" y="260350"/>
            <a:ext cx="29876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6"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ransition/>
  <p:timing>
    <p:tnLst>
      <p:par>
        <p:cTn id="1" dur="indefinite" restart="never" nodeType="tmRoot"/>
      </p:par>
    </p:tnLst>
  </p:timing>
  <p:hf hdr="0" ftr="0" dt="0"/>
  <p:txStyles>
    <p:titleStyle>
      <a:lvl1pPr algn="l" rtl="0" eaLnBrk="0" fontAlgn="base" hangingPunct="0">
        <a:spcBef>
          <a:spcPct val="0"/>
        </a:spcBef>
        <a:spcAft>
          <a:spcPct val="0"/>
        </a:spcAft>
        <a:buClr>
          <a:srgbClr val="0F218B"/>
        </a:buClr>
        <a:buFont typeface="Wingdings" pitchFamily="2" charset="2"/>
        <a:defRPr sz="2800" b="1">
          <a:solidFill>
            <a:schemeClr val="accent2"/>
          </a:solidFill>
          <a:latin typeface="+mj-lt"/>
          <a:ea typeface="+mj-ea"/>
          <a:cs typeface="+mj-cs"/>
        </a:defRPr>
      </a:lvl1pPr>
      <a:lvl2pPr algn="l" rtl="0" eaLnBrk="0" fontAlgn="base" hangingPunct="0">
        <a:spcBef>
          <a:spcPct val="0"/>
        </a:spcBef>
        <a:spcAft>
          <a:spcPct val="0"/>
        </a:spcAft>
        <a:buClr>
          <a:srgbClr val="0F218B"/>
        </a:buClr>
        <a:buFont typeface="Wingdings" pitchFamily="2" charset="2"/>
        <a:defRPr sz="2800" b="1">
          <a:solidFill>
            <a:schemeClr val="accent2"/>
          </a:solidFill>
          <a:latin typeface="Arial" charset="0"/>
          <a:ea typeface="黑体" pitchFamily="2" charset="-122"/>
        </a:defRPr>
      </a:lvl2pPr>
      <a:lvl3pPr algn="l" rtl="0" eaLnBrk="0" fontAlgn="base" hangingPunct="0">
        <a:spcBef>
          <a:spcPct val="0"/>
        </a:spcBef>
        <a:spcAft>
          <a:spcPct val="0"/>
        </a:spcAft>
        <a:buClr>
          <a:srgbClr val="0F218B"/>
        </a:buClr>
        <a:buFont typeface="Wingdings" pitchFamily="2" charset="2"/>
        <a:defRPr sz="2800" b="1">
          <a:solidFill>
            <a:schemeClr val="accent2"/>
          </a:solidFill>
          <a:latin typeface="Arial" charset="0"/>
          <a:ea typeface="黑体" pitchFamily="2" charset="-122"/>
        </a:defRPr>
      </a:lvl3pPr>
      <a:lvl4pPr algn="l" rtl="0" eaLnBrk="0" fontAlgn="base" hangingPunct="0">
        <a:spcBef>
          <a:spcPct val="0"/>
        </a:spcBef>
        <a:spcAft>
          <a:spcPct val="0"/>
        </a:spcAft>
        <a:buClr>
          <a:srgbClr val="0F218B"/>
        </a:buClr>
        <a:buFont typeface="Wingdings" pitchFamily="2" charset="2"/>
        <a:defRPr sz="2800" b="1">
          <a:solidFill>
            <a:schemeClr val="accent2"/>
          </a:solidFill>
          <a:latin typeface="Arial" charset="0"/>
          <a:ea typeface="黑体" pitchFamily="2" charset="-122"/>
        </a:defRPr>
      </a:lvl4pPr>
      <a:lvl5pPr algn="l" rtl="0" eaLnBrk="0" fontAlgn="base" hangingPunct="0">
        <a:spcBef>
          <a:spcPct val="0"/>
        </a:spcBef>
        <a:spcAft>
          <a:spcPct val="0"/>
        </a:spcAft>
        <a:buClr>
          <a:srgbClr val="0F218B"/>
        </a:buClr>
        <a:buFont typeface="Wingdings" pitchFamily="2" charset="2"/>
        <a:defRPr sz="2800" b="1">
          <a:solidFill>
            <a:schemeClr val="accent2"/>
          </a:solidFill>
          <a:latin typeface="Arial" charset="0"/>
          <a:ea typeface="黑体" pitchFamily="2" charset="-122"/>
        </a:defRPr>
      </a:lvl5pPr>
      <a:lvl6pPr marL="457200" algn="l" rtl="0" fontAlgn="base">
        <a:spcBef>
          <a:spcPct val="0"/>
        </a:spcBef>
        <a:spcAft>
          <a:spcPct val="0"/>
        </a:spcAft>
        <a:buClr>
          <a:srgbClr val="0F218B"/>
        </a:buClr>
        <a:buFont typeface="Wingdings" pitchFamily="2" charset="2"/>
        <a:defRPr sz="2800" b="1">
          <a:solidFill>
            <a:schemeClr val="accent2"/>
          </a:solidFill>
          <a:latin typeface="Arial" charset="0"/>
          <a:ea typeface="黑体" pitchFamily="2" charset="-122"/>
        </a:defRPr>
      </a:lvl6pPr>
      <a:lvl7pPr marL="914400" algn="l" rtl="0" fontAlgn="base">
        <a:spcBef>
          <a:spcPct val="0"/>
        </a:spcBef>
        <a:spcAft>
          <a:spcPct val="0"/>
        </a:spcAft>
        <a:buClr>
          <a:srgbClr val="0F218B"/>
        </a:buClr>
        <a:buFont typeface="Wingdings" pitchFamily="2" charset="2"/>
        <a:defRPr sz="2800" b="1">
          <a:solidFill>
            <a:schemeClr val="accent2"/>
          </a:solidFill>
          <a:latin typeface="Arial" charset="0"/>
          <a:ea typeface="黑体" pitchFamily="2" charset="-122"/>
        </a:defRPr>
      </a:lvl7pPr>
      <a:lvl8pPr marL="1371600" algn="l" rtl="0" fontAlgn="base">
        <a:spcBef>
          <a:spcPct val="0"/>
        </a:spcBef>
        <a:spcAft>
          <a:spcPct val="0"/>
        </a:spcAft>
        <a:buClr>
          <a:srgbClr val="0F218B"/>
        </a:buClr>
        <a:buFont typeface="Wingdings" pitchFamily="2" charset="2"/>
        <a:defRPr sz="2800" b="1">
          <a:solidFill>
            <a:schemeClr val="accent2"/>
          </a:solidFill>
          <a:latin typeface="Arial" charset="0"/>
          <a:ea typeface="黑体" pitchFamily="2" charset="-122"/>
        </a:defRPr>
      </a:lvl8pPr>
      <a:lvl9pPr marL="1828800" algn="l" rtl="0" fontAlgn="base">
        <a:spcBef>
          <a:spcPct val="0"/>
        </a:spcBef>
        <a:spcAft>
          <a:spcPct val="0"/>
        </a:spcAft>
        <a:buClr>
          <a:srgbClr val="0F218B"/>
        </a:buClr>
        <a:buFont typeface="Wingdings" pitchFamily="2" charset="2"/>
        <a:defRPr sz="2800" b="1">
          <a:solidFill>
            <a:schemeClr val="accent2"/>
          </a:solidFill>
          <a:latin typeface="Arial" charset="0"/>
          <a:ea typeface="黑体" pitchFamily="2" charset="-122"/>
        </a:defRPr>
      </a:lvl9pPr>
    </p:titleStyle>
    <p:bodyStyle>
      <a:lvl1pPr marL="342900" indent="-342900" algn="l" rtl="0" eaLnBrk="0" fontAlgn="base" hangingPunct="0">
        <a:spcBef>
          <a:spcPct val="20000"/>
        </a:spcBef>
        <a:spcAft>
          <a:spcPct val="0"/>
        </a:spcAft>
        <a:buClr>
          <a:srgbClr val="66B821"/>
        </a:buClr>
        <a:buFont typeface="Wingdings" pitchFamily="2" charset="2"/>
        <a:buChar char="n"/>
        <a:defRPr sz="2200">
          <a:solidFill>
            <a:schemeClr val="tx1"/>
          </a:solidFill>
          <a:latin typeface="+mn-lt"/>
          <a:ea typeface="+mn-ea"/>
          <a:cs typeface="+mn-cs"/>
        </a:defRPr>
      </a:lvl1pPr>
      <a:lvl2pPr marL="742950" indent="-285750" algn="l" rtl="0" eaLnBrk="0" fontAlgn="base" hangingPunct="0">
        <a:spcBef>
          <a:spcPct val="20000"/>
        </a:spcBef>
        <a:spcAft>
          <a:spcPct val="0"/>
        </a:spcAft>
        <a:buClr>
          <a:srgbClr val="66B821"/>
        </a:buClr>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rgbClr val="66B821"/>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66B821"/>
        </a:buClr>
        <a:buChar char="•"/>
        <a:defRPr sz="1600">
          <a:solidFill>
            <a:schemeClr val="tx1"/>
          </a:solidFill>
          <a:latin typeface="+mn-lt"/>
          <a:ea typeface="+mn-ea"/>
        </a:defRPr>
      </a:lvl4pPr>
      <a:lvl5pPr marL="2057400" indent="-228600" algn="l" rtl="0" eaLnBrk="0" fontAlgn="base" hangingPunct="0">
        <a:spcBef>
          <a:spcPct val="20000"/>
        </a:spcBef>
        <a:spcAft>
          <a:spcPct val="0"/>
        </a:spcAft>
        <a:buClr>
          <a:srgbClr val="66B821"/>
        </a:buClr>
        <a:buChar char="•"/>
        <a:defRPr sz="1400">
          <a:solidFill>
            <a:schemeClr val="tx1"/>
          </a:solidFill>
          <a:latin typeface="+mn-lt"/>
          <a:ea typeface="+mn-ea"/>
        </a:defRPr>
      </a:lvl5pPr>
      <a:lvl6pPr marL="2514600" indent="-228600" algn="l" rtl="0" fontAlgn="base">
        <a:spcBef>
          <a:spcPct val="20000"/>
        </a:spcBef>
        <a:spcAft>
          <a:spcPct val="0"/>
        </a:spcAft>
        <a:buClr>
          <a:srgbClr val="66B821"/>
        </a:buClr>
        <a:buChar char="•"/>
        <a:defRPr sz="1400">
          <a:solidFill>
            <a:schemeClr val="tx1"/>
          </a:solidFill>
          <a:latin typeface="+mn-lt"/>
          <a:ea typeface="+mn-ea"/>
        </a:defRPr>
      </a:lvl6pPr>
      <a:lvl7pPr marL="2971800" indent="-228600" algn="l" rtl="0" fontAlgn="base">
        <a:spcBef>
          <a:spcPct val="20000"/>
        </a:spcBef>
        <a:spcAft>
          <a:spcPct val="0"/>
        </a:spcAft>
        <a:buClr>
          <a:srgbClr val="66B821"/>
        </a:buClr>
        <a:buChar char="•"/>
        <a:defRPr sz="1400">
          <a:solidFill>
            <a:schemeClr val="tx1"/>
          </a:solidFill>
          <a:latin typeface="+mn-lt"/>
          <a:ea typeface="+mn-ea"/>
        </a:defRPr>
      </a:lvl7pPr>
      <a:lvl8pPr marL="3429000" indent="-228600" algn="l" rtl="0" fontAlgn="base">
        <a:spcBef>
          <a:spcPct val="20000"/>
        </a:spcBef>
        <a:spcAft>
          <a:spcPct val="0"/>
        </a:spcAft>
        <a:buClr>
          <a:srgbClr val="66B821"/>
        </a:buClr>
        <a:buChar char="•"/>
        <a:defRPr sz="1400">
          <a:solidFill>
            <a:schemeClr val="tx1"/>
          </a:solidFill>
          <a:latin typeface="+mn-lt"/>
          <a:ea typeface="+mn-ea"/>
        </a:defRPr>
      </a:lvl8pPr>
      <a:lvl9pPr marL="3886200" indent="-228600" algn="l" rtl="0" fontAlgn="base">
        <a:spcBef>
          <a:spcPct val="20000"/>
        </a:spcBef>
        <a:spcAft>
          <a:spcPct val="0"/>
        </a:spcAft>
        <a:buClr>
          <a:srgbClr val="66B821"/>
        </a:buClr>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5.emf"/></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7.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39.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40.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1.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3.emf"/></Relationships>
</file>

<file path=ppt/slides/_rels/slide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7.emf"/><Relationship Id="rId4" Type="http://schemas.openxmlformats.org/officeDocument/2006/relationships/oleObject" Target="../embeddings/oleObject10.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8.emf"/><Relationship Id="rId4" Type="http://schemas.openxmlformats.org/officeDocument/2006/relationships/oleObject" Target="../embeddings/oleObject11.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0"/>
          <p:cNvSpPr>
            <a:spLocks noGrp="1" noChangeArrowheads="1"/>
          </p:cNvSpPr>
          <p:nvPr>
            <p:ph type="ctrTitle"/>
          </p:nvPr>
        </p:nvSpPr>
        <p:spPr>
          <a:xfrm>
            <a:off x="2124075" y="2924175"/>
            <a:ext cx="5327650" cy="1117600"/>
          </a:xfrm>
          <a:noFill/>
        </p:spPr>
        <p:txBody>
          <a:bodyPr/>
          <a:lstStyle/>
          <a:p>
            <a:pPr eaLnBrk="1" hangingPunct="1"/>
            <a:r>
              <a:rPr lang="zh-CN" altLang="en-US" b="0" smtClean="0">
                <a:solidFill>
                  <a:schemeClr val="tx1"/>
                </a:solidFill>
              </a:rPr>
              <a:t>        业务培训</a:t>
            </a:r>
            <a:r>
              <a:rPr lang="en-US" altLang="zh-CN" b="0" smtClean="0">
                <a:solidFill>
                  <a:schemeClr val="tx1"/>
                </a:solidFill>
              </a:rPr>
              <a:t>-</a:t>
            </a:r>
            <a:r>
              <a:rPr lang="zh-CN" altLang="en-US" b="0" smtClean="0">
                <a:solidFill>
                  <a:schemeClr val="tx1"/>
                </a:solidFill>
              </a:rPr>
              <a:t>概念与原理</a:t>
            </a:r>
          </a:p>
        </p:txBody>
      </p:sp>
      <p:sp>
        <p:nvSpPr>
          <p:cNvPr id="3075" name="Rectangle 31"/>
          <p:cNvSpPr>
            <a:spLocks noGrp="1" noChangeArrowheads="1"/>
          </p:cNvSpPr>
          <p:nvPr>
            <p:ph type="subTitle" idx="1"/>
          </p:nvPr>
        </p:nvSpPr>
        <p:spPr>
          <a:xfrm>
            <a:off x="6981825" y="5157788"/>
            <a:ext cx="1838325" cy="360362"/>
          </a:xfrm>
          <a:noFill/>
        </p:spPr>
        <p:txBody>
          <a:bodyPr/>
          <a:lstStyle/>
          <a:p>
            <a:pPr eaLnBrk="1" hangingPunct="1"/>
            <a:r>
              <a:rPr lang="zh-CN" altLang="en-US" sz="2000" dirty="0" smtClean="0"/>
              <a:t>测试中心</a:t>
            </a:r>
            <a:endParaRPr lang="zh-CN" altLang="en-US" sz="20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EF6F8671-A7F0-470F-B112-47A633E595A8}" type="slidenum">
              <a:rPr lang="en-US" altLang="zh-CN" sz="1000" smtClean="0">
                <a:solidFill>
                  <a:srgbClr val="969696"/>
                </a:solidFill>
              </a:rPr>
              <a:pPr eaLnBrk="1" hangingPunct="1"/>
              <a:t>10</a:t>
            </a:fld>
            <a:r>
              <a:rPr lang="en-US" altLang="zh-CN" sz="1000" smtClean="0">
                <a:solidFill>
                  <a:srgbClr val="969696"/>
                </a:solidFill>
              </a:rPr>
              <a:t> -</a:t>
            </a:r>
          </a:p>
        </p:txBody>
      </p:sp>
      <p:sp>
        <p:nvSpPr>
          <p:cNvPr id="12291" name="Rectangle 2"/>
          <p:cNvSpPr>
            <a:spLocks noGrp="1" noChangeArrowheads="1"/>
          </p:cNvSpPr>
          <p:nvPr>
            <p:ph type="title"/>
          </p:nvPr>
        </p:nvSpPr>
        <p:spPr/>
        <p:txBody>
          <a:bodyPr/>
          <a:lstStyle/>
          <a:p>
            <a:r>
              <a:rPr lang="zh-CN" altLang="en-US" smtClean="0"/>
              <a:t>期货合约交易行为</a:t>
            </a:r>
          </a:p>
        </p:txBody>
      </p:sp>
      <p:sp>
        <p:nvSpPr>
          <p:cNvPr id="12292" name="Rectangle 3"/>
          <p:cNvSpPr>
            <a:spLocks noGrp="1" noChangeArrowheads="1"/>
          </p:cNvSpPr>
          <p:nvPr>
            <p:ph type="body" sz="half" idx="1"/>
          </p:nvPr>
        </p:nvSpPr>
        <p:spPr>
          <a:xfrm>
            <a:off x="539750" y="1484313"/>
            <a:ext cx="8280400" cy="4465637"/>
          </a:xfrm>
        </p:spPr>
        <p:txBody>
          <a:bodyPr/>
          <a:lstStyle/>
          <a:p>
            <a:r>
              <a:rPr lang="zh-CN" altLang="en-US" sz="2400" b="1" smtClean="0"/>
              <a:t>开仓</a:t>
            </a:r>
          </a:p>
          <a:p>
            <a:pPr lvl="1"/>
            <a:r>
              <a:rPr lang="zh-CN" altLang="en-US" sz="2000" smtClean="0"/>
              <a:t>是指交易者新买入或新卖出一定数量的期货合约 ，在期货市场上，买入或卖出一份期货合约相当于签署了一份远期交割合同。 </a:t>
            </a:r>
          </a:p>
          <a:p>
            <a:r>
              <a:rPr lang="zh-CN" altLang="en-US" sz="2400" b="1" smtClean="0"/>
              <a:t>持仓 </a:t>
            </a:r>
          </a:p>
          <a:p>
            <a:pPr lvl="1"/>
            <a:r>
              <a:rPr lang="zh-CN" altLang="en-US" sz="2000" smtClean="0"/>
              <a:t>也叫未平仓头寸，是指开仓之后尚没有平仓的合约。持仓是交易者持有期货合约的过程。买入期货合约后所持有的头寸叫多头头寸，简称多头；卖出期货合约后所持有的头寸叫空头头寸，简称空头 </a:t>
            </a:r>
            <a:endParaRPr lang="zh-CN" altLang="en-US" b="1" smtClean="0"/>
          </a:p>
          <a:p>
            <a:r>
              <a:rPr lang="zh-CN" altLang="en-US" sz="2000" b="1" smtClean="0"/>
              <a:t>平仓</a:t>
            </a:r>
            <a:r>
              <a:rPr lang="zh-CN" altLang="en-US" sz="2000" smtClean="0"/>
              <a:t> </a:t>
            </a:r>
          </a:p>
          <a:p>
            <a:pPr lvl="1"/>
            <a:r>
              <a:rPr lang="zh-CN" altLang="en-US" sz="2000" smtClean="0"/>
              <a:t>就是交易者通过笔数相等、方向相反的期货交易来对冲原来持有的期货合约的过程。交易者开仓之后还可以选择另外一种方式了结期货合约：保留至交割日并进行实物交割。 </a:t>
            </a:r>
          </a:p>
          <a:p>
            <a:pPr>
              <a:buFontTx/>
              <a:buNone/>
            </a:pPr>
            <a:endParaRPr lang="en-US" altLang="zh-CN" sz="200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AC640BA8-B1B1-475A-8F58-EE8301E992D5}" type="slidenum">
              <a:rPr lang="en-US" altLang="zh-CN" sz="1000" smtClean="0">
                <a:solidFill>
                  <a:srgbClr val="969696"/>
                </a:solidFill>
              </a:rPr>
              <a:pPr eaLnBrk="1" hangingPunct="1"/>
              <a:t>11</a:t>
            </a:fld>
            <a:r>
              <a:rPr lang="en-US" altLang="zh-CN" sz="1000" smtClean="0">
                <a:solidFill>
                  <a:srgbClr val="969696"/>
                </a:solidFill>
              </a:rPr>
              <a:t> -</a:t>
            </a:r>
          </a:p>
        </p:txBody>
      </p:sp>
      <p:sp>
        <p:nvSpPr>
          <p:cNvPr id="13315" name="Rectangle 2"/>
          <p:cNvSpPr>
            <a:spLocks noGrp="1" noChangeArrowheads="1"/>
          </p:cNvSpPr>
          <p:nvPr>
            <p:ph type="title"/>
          </p:nvPr>
        </p:nvSpPr>
        <p:spPr/>
        <p:txBody>
          <a:bodyPr/>
          <a:lstStyle/>
          <a:p>
            <a:pPr eaLnBrk="1" hangingPunct="1"/>
            <a:r>
              <a:rPr lang="zh-CN" altLang="en-US" smtClean="0"/>
              <a:t>交易行为与持仓</a:t>
            </a:r>
          </a:p>
        </p:txBody>
      </p:sp>
      <p:graphicFrame>
        <p:nvGraphicFramePr>
          <p:cNvPr id="869409" name="Group 33"/>
          <p:cNvGraphicFramePr>
            <a:graphicFrameLocks noGrp="1"/>
          </p:cNvGraphicFramePr>
          <p:nvPr>
            <p:ph idx="1"/>
          </p:nvPr>
        </p:nvGraphicFramePr>
        <p:xfrm>
          <a:off x="468313" y="1173163"/>
          <a:ext cx="8229600" cy="3613151"/>
        </p:xfrm>
        <a:graphic>
          <a:graphicData uri="http://schemas.openxmlformats.org/drawingml/2006/table">
            <a:tbl>
              <a:tblPr/>
              <a:tblGrid>
                <a:gridCol w="2743200"/>
                <a:gridCol w="2743200"/>
                <a:gridCol w="2743200"/>
              </a:tblGrid>
              <a:tr h="396310">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多方</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空方</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总持仓</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r>
              <a:tr h="835172">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买入</a:t>
                      </a:r>
                      <a:r>
                        <a:rPr kumimoji="0" lang="en-US" altLang="zh-CN" sz="2000" b="0" i="0" u="none" strike="noStrike" cap="none" normalizeH="0" baseline="0" dirty="0" smtClean="0">
                          <a:ln>
                            <a:noFill/>
                          </a:ln>
                          <a:solidFill>
                            <a:schemeClr val="tx1"/>
                          </a:solidFill>
                          <a:effectLst/>
                          <a:latin typeface="Arial" charset="0"/>
                          <a:ea typeface="黑体" pitchFamily="2" charset="-122"/>
                        </a:rPr>
                        <a:t>1</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黑体" pitchFamily="2" charset="-122"/>
                        </a:rPr>
                        <a:t>[</a:t>
                      </a:r>
                      <a:r>
                        <a:rPr kumimoji="0" lang="zh-CN" altLang="en-US" sz="2000" b="0" i="0" u="none" strike="noStrike" cap="none" normalizeH="0" baseline="0" dirty="0" smtClean="0">
                          <a:ln>
                            <a:noFill/>
                          </a:ln>
                          <a:solidFill>
                            <a:schemeClr val="tx1"/>
                          </a:solidFill>
                          <a:effectLst/>
                          <a:latin typeface="Arial" charset="0"/>
                          <a:ea typeface="黑体" pitchFamily="2" charset="-122"/>
                        </a:rPr>
                        <a:t>买开</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卖出</a:t>
                      </a:r>
                      <a:r>
                        <a:rPr kumimoji="0" lang="en-US" altLang="zh-CN" sz="2000" b="0" i="0" u="none" strike="noStrike" cap="none" normalizeH="0" baseline="0" smtClean="0">
                          <a:ln>
                            <a:noFill/>
                          </a:ln>
                          <a:solidFill>
                            <a:schemeClr val="tx1"/>
                          </a:solidFill>
                          <a:effectLst/>
                          <a:latin typeface="Arial" charset="0"/>
                          <a:ea typeface="黑体" pitchFamily="2" charset="-122"/>
                        </a:rPr>
                        <a:t>1</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a:t>
                      </a:r>
                      <a:r>
                        <a:rPr kumimoji="0" lang="zh-CN" altLang="en-US" sz="2000" b="0" i="0" u="none" strike="noStrike" cap="none" normalizeH="0" baseline="0" smtClean="0">
                          <a:ln>
                            <a:noFill/>
                          </a:ln>
                          <a:solidFill>
                            <a:schemeClr val="tx1"/>
                          </a:solidFill>
                          <a:effectLst/>
                          <a:latin typeface="Arial" charset="0"/>
                          <a:ea typeface="黑体" pitchFamily="2" charset="-122"/>
                        </a:rPr>
                        <a:t>卖开</a:t>
                      </a:r>
                      <a:r>
                        <a:rPr kumimoji="0" lang="en-US" altLang="zh-CN" sz="2000" b="0" i="0" u="none" strike="noStrike" cap="none" normalizeH="0" baseline="0" smtClean="0">
                          <a:ln>
                            <a:noFill/>
                          </a:ln>
                          <a:solidFill>
                            <a:schemeClr val="tx1"/>
                          </a:solidFill>
                          <a:effectLst/>
                          <a:latin typeface="Arial" charset="0"/>
                          <a:ea typeface="黑体" pitchFamily="2" charset="-122"/>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7401">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卖出</a:t>
                      </a:r>
                      <a:r>
                        <a:rPr kumimoji="0" lang="en-US" altLang="zh-CN" sz="2000" b="0" i="0" u="none" strike="noStrike" cap="none" normalizeH="0" baseline="0" smtClean="0">
                          <a:ln>
                            <a:noFill/>
                          </a:ln>
                          <a:solidFill>
                            <a:schemeClr val="tx1"/>
                          </a:solidFill>
                          <a:effectLst/>
                          <a:latin typeface="Arial" charset="0"/>
                          <a:ea typeface="黑体" pitchFamily="2" charset="-122"/>
                        </a:rPr>
                        <a:t>1</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a:t>
                      </a:r>
                      <a:r>
                        <a:rPr kumimoji="0" lang="zh-CN" altLang="en-US" sz="2000" b="0" i="0" u="none" strike="noStrike" cap="none" normalizeH="0" baseline="0" smtClean="0">
                          <a:ln>
                            <a:noFill/>
                          </a:ln>
                          <a:solidFill>
                            <a:schemeClr val="tx1"/>
                          </a:solidFill>
                          <a:effectLst/>
                          <a:latin typeface="Arial" charset="0"/>
                          <a:ea typeface="黑体" pitchFamily="2" charset="-122"/>
                        </a:rPr>
                        <a:t>卖平</a:t>
                      </a:r>
                      <a:r>
                        <a:rPr kumimoji="0" lang="en-US" altLang="zh-CN" sz="2000" b="0" i="0" u="none" strike="noStrike" cap="none" normalizeH="0" baseline="0" smtClean="0">
                          <a:ln>
                            <a:noFill/>
                          </a:ln>
                          <a:solidFill>
                            <a:schemeClr val="tx1"/>
                          </a:solidFill>
                          <a:effectLst/>
                          <a:latin typeface="Arial" charset="0"/>
                          <a:ea typeface="黑体" pitchFamily="2" charset="-122"/>
                        </a:rPr>
                        <a:t>]</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买入</a:t>
                      </a:r>
                      <a:r>
                        <a:rPr kumimoji="0" lang="en-US" altLang="zh-CN" sz="2000" b="0" i="0" u="none" strike="noStrike" cap="none" normalizeH="0" baseline="0" smtClean="0">
                          <a:ln>
                            <a:noFill/>
                          </a:ln>
                          <a:solidFill>
                            <a:schemeClr val="tx1"/>
                          </a:solidFill>
                          <a:effectLst/>
                          <a:latin typeface="Arial" charset="0"/>
                          <a:ea typeface="黑体" pitchFamily="2" charset="-122"/>
                        </a:rPr>
                        <a:t>1</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a:t>
                      </a:r>
                      <a:r>
                        <a:rPr kumimoji="0" lang="zh-CN" altLang="en-US" sz="2000" b="0" i="0" u="none" strike="noStrike" cap="none" normalizeH="0" baseline="0" smtClean="0">
                          <a:ln>
                            <a:noFill/>
                          </a:ln>
                          <a:solidFill>
                            <a:schemeClr val="tx1"/>
                          </a:solidFill>
                          <a:effectLst/>
                          <a:latin typeface="Arial" charset="0"/>
                          <a:ea typeface="黑体" pitchFamily="2" charset="-122"/>
                        </a:rPr>
                        <a:t>买平</a:t>
                      </a:r>
                      <a:r>
                        <a:rPr kumimoji="0" lang="en-US" altLang="zh-CN" sz="2000" b="0" i="0" u="none" strike="noStrike" cap="none" normalizeH="0" baseline="0" smtClean="0">
                          <a:ln>
                            <a:noFill/>
                          </a:ln>
                          <a:solidFill>
                            <a:schemeClr val="tx1"/>
                          </a:solidFill>
                          <a:effectLst/>
                          <a:latin typeface="Arial" charset="0"/>
                          <a:ea typeface="黑体" pitchFamily="2" charset="-122"/>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134">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买入</a:t>
                      </a:r>
                      <a:r>
                        <a:rPr kumimoji="0" lang="en-US" altLang="zh-CN" sz="2000" b="0" i="0" u="none" strike="noStrike" cap="none" normalizeH="0" baseline="0" smtClean="0">
                          <a:ln>
                            <a:noFill/>
                          </a:ln>
                          <a:solidFill>
                            <a:schemeClr val="tx1"/>
                          </a:solidFill>
                          <a:effectLst/>
                          <a:latin typeface="Arial" charset="0"/>
                          <a:ea typeface="黑体" pitchFamily="2" charset="-122"/>
                        </a:rPr>
                        <a:t>1[</a:t>
                      </a:r>
                      <a:r>
                        <a:rPr kumimoji="0" lang="zh-CN" altLang="en-US" sz="2000" b="0" i="0" u="none" strike="noStrike" cap="none" normalizeH="0" baseline="0" smtClean="0">
                          <a:ln>
                            <a:noFill/>
                          </a:ln>
                          <a:solidFill>
                            <a:schemeClr val="tx1"/>
                          </a:solidFill>
                          <a:effectLst/>
                          <a:latin typeface="Arial" charset="0"/>
                          <a:ea typeface="黑体" pitchFamily="2" charset="-122"/>
                        </a:rPr>
                        <a:t>买开</a:t>
                      </a:r>
                      <a:r>
                        <a:rPr kumimoji="0" lang="en-US" altLang="zh-CN" sz="2000" b="0" i="0" u="none" strike="noStrike" cap="none" normalizeH="0" baseline="0" smtClean="0">
                          <a:ln>
                            <a:noFill/>
                          </a:ln>
                          <a:solidFill>
                            <a:schemeClr val="tx1"/>
                          </a:solidFill>
                          <a:effectLst/>
                          <a:latin typeface="Arial" charset="0"/>
                          <a:ea typeface="黑体" pitchFamily="2" charset="-122"/>
                        </a:rPr>
                        <a:t>]</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卖出</a:t>
                      </a:r>
                      <a:r>
                        <a:rPr kumimoji="0" lang="en-US" altLang="zh-CN" sz="2000" b="0" i="0" u="none" strike="noStrike" cap="none" normalizeH="0" baseline="0" smtClean="0">
                          <a:ln>
                            <a:noFill/>
                          </a:ln>
                          <a:solidFill>
                            <a:schemeClr val="tx1"/>
                          </a:solidFill>
                          <a:effectLst/>
                          <a:latin typeface="Arial" charset="0"/>
                          <a:ea typeface="黑体" pitchFamily="2" charset="-122"/>
                        </a:rPr>
                        <a:t>1[</a:t>
                      </a:r>
                      <a:r>
                        <a:rPr kumimoji="0" lang="zh-CN" altLang="en-US" sz="2000" b="0" i="0" u="none" strike="noStrike" cap="none" normalizeH="0" baseline="0" smtClean="0">
                          <a:ln>
                            <a:noFill/>
                          </a:ln>
                          <a:solidFill>
                            <a:schemeClr val="tx1"/>
                          </a:solidFill>
                          <a:effectLst/>
                          <a:latin typeface="Arial" charset="0"/>
                          <a:ea typeface="黑体" pitchFamily="2" charset="-122"/>
                        </a:rPr>
                        <a:t>卖平</a:t>
                      </a:r>
                      <a:r>
                        <a:rPr kumimoji="0" lang="en-US" altLang="zh-CN" sz="2000" b="0" i="0" u="none" strike="noStrike" cap="none" normalizeH="0" baseline="0" smtClean="0">
                          <a:ln>
                            <a:noFill/>
                          </a:ln>
                          <a:solidFill>
                            <a:schemeClr val="tx1"/>
                          </a:solidFill>
                          <a:effectLst/>
                          <a:latin typeface="Arial" charset="0"/>
                          <a:ea typeface="黑体" pitchFamily="2" charset="-122"/>
                        </a:rPr>
                        <a:t>]</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endParaRPr kumimoji="0" lang="zh-CN" altLang="zh-CN" sz="2000" b="0" i="0" u="none" strike="noStrike" cap="none" normalizeH="0" baseline="0" smtClean="0">
                        <a:ln>
                          <a:noFill/>
                        </a:ln>
                        <a:solidFill>
                          <a:schemeClr val="tx1"/>
                        </a:solidFill>
                        <a:effectLst/>
                        <a:latin typeface="Arial" charset="0"/>
                        <a:ea typeface="黑体" pitchFamily="2" charset="-122"/>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134">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endParaRPr kumimoji="0" lang="zh-CN" altLang="zh-CN" sz="2000" b="0" i="0" u="none" strike="noStrike" cap="none" normalizeH="0" baseline="0" smtClean="0">
                        <a:ln>
                          <a:noFill/>
                        </a:ln>
                        <a:solidFill>
                          <a:schemeClr val="tx1"/>
                        </a:solidFill>
                        <a:effectLst/>
                        <a:latin typeface="Arial" charset="0"/>
                        <a:ea typeface="黑体" pitchFamily="2" charset="-122"/>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卖出</a:t>
                      </a:r>
                      <a:r>
                        <a:rPr kumimoji="0" lang="en-US" altLang="zh-CN" sz="2000" b="0" i="0" u="none" strike="noStrike" cap="none" normalizeH="0" baseline="0" smtClean="0">
                          <a:ln>
                            <a:noFill/>
                          </a:ln>
                          <a:solidFill>
                            <a:schemeClr val="tx1"/>
                          </a:solidFill>
                          <a:effectLst/>
                          <a:latin typeface="Arial" charset="0"/>
                          <a:ea typeface="黑体" pitchFamily="2" charset="-122"/>
                        </a:rPr>
                        <a:t>1[</a:t>
                      </a:r>
                      <a:r>
                        <a:rPr kumimoji="0" lang="zh-CN" altLang="en-US" sz="2000" b="0" i="0" u="none" strike="noStrike" cap="none" normalizeH="0" baseline="0" smtClean="0">
                          <a:ln>
                            <a:noFill/>
                          </a:ln>
                          <a:solidFill>
                            <a:schemeClr val="tx1"/>
                          </a:solidFill>
                          <a:effectLst/>
                          <a:latin typeface="Arial" charset="0"/>
                          <a:ea typeface="黑体" pitchFamily="2" charset="-122"/>
                        </a:rPr>
                        <a:t>卖开</a:t>
                      </a:r>
                      <a:r>
                        <a:rPr kumimoji="0" lang="en-US" altLang="zh-CN" sz="2000" b="0" i="0" u="none" strike="noStrike" cap="none" normalizeH="0" baseline="0" smtClean="0">
                          <a:ln>
                            <a:noFill/>
                          </a:ln>
                          <a:solidFill>
                            <a:schemeClr val="tx1"/>
                          </a:solidFill>
                          <a:effectLst/>
                          <a:latin typeface="Arial" charset="0"/>
                          <a:ea typeface="黑体" pitchFamily="2" charset="-122"/>
                        </a:rPr>
                        <a:t>]</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买入</a:t>
                      </a:r>
                      <a:r>
                        <a:rPr kumimoji="0" lang="en-US" altLang="zh-CN" sz="2000" b="0" i="0" u="none" strike="noStrike" cap="none" normalizeH="0" baseline="0" smtClean="0">
                          <a:ln>
                            <a:noFill/>
                          </a:ln>
                          <a:solidFill>
                            <a:schemeClr val="tx1"/>
                          </a:solidFill>
                          <a:effectLst/>
                          <a:latin typeface="Arial" charset="0"/>
                          <a:ea typeface="黑体" pitchFamily="2" charset="-122"/>
                        </a:rPr>
                        <a:t>1[</a:t>
                      </a:r>
                      <a:r>
                        <a:rPr kumimoji="0" lang="zh-CN" altLang="en-US" sz="2000" b="0" i="0" u="none" strike="noStrike" cap="none" normalizeH="0" baseline="0" smtClean="0">
                          <a:ln>
                            <a:noFill/>
                          </a:ln>
                          <a:solidFill>
                            <a:schemeClr val="tx1"/>
                          </a:solidFill>
                          <a:effectLst/>
                          <a:latin typeface="Arial" charset="0"/>
                          <a:ea typeface="黑体" pitchFamily="2" charset="-122"/>
                        </a:rPr>
                        <a:t>买平</a:t>
                      </a:r>
                      <a:r>
                        <a:rPr kumimoji="0" lang="en-US" altLang="zh-CN" sz="2000" b="0" i="0" u="none" strike="noStrike" cap="none" normalizeH="0" baseline="0" smtClean="0">
                          <a:ln>
                            <a:noFill/>
                          </a:ln>
                          <a:solidFill>
                            <a:schemeClr val="tx1"/>
                          </a:solidFill>
                          <a:effectLst/>
                          <a:latin typeface="Arial" charset="0"/>
                          <a:ea typeface="黑体" pitchFamily="2" charset="-122"/>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黑体" pitchFamily="2" charset="-122"/>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342" name="TextBox 29"/>
          <p:cNvSpPr txBox="1">
            <a:spLocks noChangeArrowheads="1"/>
          </p:cNvSpPr>
          <p:nvPr/>
        </p:nvSpPr>
        <p:spPr bwMode="auto">
          <a:xfrm>
            <a:off x="428625" y="5000625"/>
            <a:ext cx="8215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l" eaLnBrk="1" hangingPunct="1"/>
            <a:r>
              <a:rPr lang="zh-CN" altLang="en-US"/>
              <a:t>市场上任意合约的总买持仓</a:t>
            </a:r>
            <a:r>
              <a:rPr lang="en-US" altLang="zh-CN"/>
              <a:t>=</a:t>
            </a:r>
            <a:r>
              <a:rPr lang="zh-CN" altLang="en-US"/>
              <a:t>总卖持仓</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sz="2800" b="1" dirty="0" smtClean="0"/>
              <a:t>综合</a:t>
            </a:r>
            <a:r>
              <a:rPr lang="zh-CN" altLang="zh-CN" sz="2800" b="1" dirty="0"/>
              <a:t>持</a:t>
            </a:r>
            <a:r>
              <a:rPr lang="zh-CN" altLang="zh-CN" sz="2800" b="1" dirty="0" smtClean="0"/>
              <a:t>仓</a:t>
            </a:r>
            <a:endParaRPr lang="zh-CN" altLang="zh-CN" sz="2800" dirty="0"/>
          </a:p>
          <a:p>
            <a:pPr marL="0" indent="0">
              <a:buNone/>
            </a:pPr>
            <a:r>
              <a:rPr lang="en-US" altLang="zh-CN" sz="2800" dirty="0" smtClean="0"/>
              <a:t>     </a:t>
            </a:r>
            <a:r>
              <a:rPr lang="zh-CN" altLang="zh-CN" sz="2800" dirty="0" smtClean="0"/>
              <a:t>多头</a:t>
            </a:r>
            <a:r>
              <a:rPr lang="zh-CN" altLang="zh-CN" sz="2800" dirty="0"/>
              <a:t>持仓量＝上一交易日多头持仓量</a:t>
            </a:r>
            <a:r>
              <a:rPr lang="en-US" altLang="zh-CN" sz="2800" dirty="0"/>
              <a:t>+</a:t>
            </a:r>
            <a:r>
              <a:rPr lang="zh-CN" altLang="zh-CN" sz="2800" dirty="0"/>
              <a:t>当日买入开仓量－当日卖出平仓量。</a:t>
            </a:r>
          </a:p>
          <a:p>
            <a:pPr marL="0" indent="0">
              <a:buNone/>
            </a:pPr>
            <a:r>
              <a:rPr lang="en-US" altLang="zh-CN" sz="2800" dirty="0" smtClean="0"/>
              <a:t>     </a:t>
            </a:r>
            <a:r>
              <a:rPr lang="zh-CN" altLang="zh-CN" sz="2800" dirty="0" smtClean="0"/>
              <a:t>空头</a:t>
            </a:r>
            <a:r>
              <a:rPr lang="zh-CN" altLang="zh-CN" sz="2800" dirty="0"/>
              <a:t>持仓量</a:t>
            </a:r>
            <a:r>
              <a:rPr lang="en-US" altLang="zh-CN" sz="2800" dirty="0"/>
              <a:t> = </a:t>
            </a:r>
            <a:r>
              <a:rPr lang="zh-CN" altLang="zh-CN" sz="2800" dirty="0"/>
              <a:t>上一交易日空头持仓量</a:t>
            </a:r>
            <a:r>
              <a:rPr lang="en-US" altLang="zh-CN" sz="2800" dirty="0"/>
              <a:t>+</a:t>
            </a:r>
            <a:r>
              <a:rPr lang="zh-CN" altLang="zh-CN" sz="2800" dirty="0"/>
              <a:t>当日卖出开仓量－当日买入平仓量。</a:t>
            </a:r>
          </a:p>
          <a:p>
            <a:r>
              <a:rPr lang="zh-CN" altLang="zh-CN" sz="2800" b="1" dirty="0" smtClean="0"/>
              <a:t>净</a:t>
            </a:r>
            <a:r>
              <a:rPr lang="zh-CN" altLang="zh-CN" sz="2800" b="1" dirty="0"/>
              <a:t>持</a:t>
            </a:r>
            <a:r>
              <a:rPr lang="zh-CN" altLang="zh-CN" sz="2800" b="1" dirty="0" smtClean="0"/>
              <a:t>仓</a:t>
            </a:r>
            <a:endParaRPr lang="zh-CN" altLang="zh-CN" sz="2800" dirty="0"/>
          </a:p>
          <a:p>
            <a:pPr marL="0" indent="0">
              <a:buNone/>
            </a:pPr>
            <a:r>
              <a:rPr lang="en-US" altLang="zh-CN" sz="2800" dirty="0" smtClean="0"/>
              <a:t>    </a:t>
            </a:r>
            <a:r>
              <a:rPr lang="zh-CN" altLang="zh-CN" sz="2800" dirty="0" smtClean="0"/>
              <a:t>净</a:t>
            </a:r>
            <a:r>
              <a:rPr lang="zh-CN" altLang="zh-CN" sz="2800" dirty="0"/>
              <a:t>持仓量</a:t>
            </a:r>
            <a:r>
              <a:rPr lang="en-US" altLang="zh-CN" sz="2800" dirty="0"/>
              <a:t> = </a:t>
            </a:r>
            <a:r>
              <a:rPr lang="zh-CN" altLang="zh-CN" sz="2800" dirty="0"/>
              <a:t>上一交易日多头持仓量－上一交易日空头持仓量</a:t>
            </a:r>
            <a:r>
              <a:rPr lang="en-US" altLang="zh-CN" sz="2800" dirty="0"/>
              <a:t>+</a:t>
            </a:r>
            <a:r>
              <a:rPr lang="zh-CN" altLang="zh-CN" sz="2800" dirty="0"/>
              <a:t>当日买入量－当日卖出量</a:t>
            </a:r>
            <a:endParaRPr lang="zh-CN" altLang="en-US" sz="2800"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12</a:t>
            </a:fld>
            <a:r>
              <a:rPr lang="en-US" altLang="zh-CN" smtClean="0"/>
              <a:t> -</a:t>
            </a:r>
            <a:endParaRPr lang="en-US" altLang="zh-CN"/>
          </a:p>
        </p:txBody>
      </p:sp>
    </p:spTree>
    <p:extLst>
      <p:ext uri="{BB962C8B-B14F-4D97-AF65-F5344CB8AC3E}">
        <p14:creationId xmlns:p14="http://schemas.microsoft.com/office/powerpoint/2010/main" val="163546645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1726883B-5F94-46BB-AF61-89EE1910D8C7}" type="slidenum">
              <a:rPr lang="en-US" altLang="zh-CN" sz="1000" smtClean="0">
                <a:solidFill>
                  <a:srgbClr val="969696"/>
                </a:solidFill>
              </a:rPr>
              <a:pPr eaLnBrk="1" hangingPunct="1"/>
              <a:t>13</a:t>
            </a:fld>
            <a:r>
              <a:rPr lang="en-US" altLang="zh-CN" sz="1000" smtClean="0">
                <a:solidFill>
                  <a:srgbClr val="969696"/>
                </a:solidFill>
              </a:rPr>
              <a:t> -</a:t>
            </a:r>
          </a:p>
        </p:txBody>
      </p:sp>
      <p:sp>
        <p:nvSpPr>
          <p:cNvPr id="14339" name="Rectangle 2"/>
          <p:cNvSpPr>
            <a:spLocks noGrp="1" noChangeArrowheads="1"/>
          </p:cNvSpPr>
          <p:nvPr>
            <p:ph type="title"/>
          </p:nvPr>
        </p:nvSpPr>
        <p:spPr/>
        <p:txBody>
          <a:bodyPr/>
          <a:lstStyle/>
          <a:p>
            <a:r>
              <a:rPr lang="zh-CN" altLang="en-US" smtClean="0"/>
              <a:t>期货交易术语</a:t>
            </a:r>
          </a:p>
        </p:txBody>
      </p:sp>
      <p:sp>
        <p:nvSpPr>
          <p:cNvPr id="16388" name="Rectangle 3"/>
          <p:cNvSpPr>
            <a:spLocks noGrp="1" noChangeArrowheads="1"/>
          </p:cNvSpPr>
          <p:nvPr>
            <p:ph type="body" idx="1"/>
          </p:nvPr>
        </p:nvSpPr>
        <p:spPr>
          <a:xfrm>
            <a:off x="755650" y="1268413"/>
            <a:ext cx="7920038" cy="4752975"/>
          </a:xfrm>
        </p:spPr>
        <p:txBody>
          <a:bodyPr/>
          <a:lstStyle/>
          <a:p>
            <a:pPr>
              <a:lnSpc>
                <a:spcPct val="90000"/>
              </a:lnSpc>
              <a:defRPr/>
            </a:pPr>
            <a:r>
              <a:rPr lang="zh-CN" altLang="en-US" b="1" dirty="0" smtClean="0"/>
              <a:t>头寸</a:t>
            </a:r>
            <a:r>
              <a:rPr lang="en-US" altLang="zh-CN" b="1" dirty="0" smtClean="0"/>
              <a:t>(</a:t>
            </a:r>
            <a:r>
              <a:rPr lang="zh-CN" altLang="en-US" b="1" dirty="0" smtClean="0"/>
              <a:t>交易部位</a:t>
            </a:r>
            <a:r>
              <a:rPr lang="en-US" altLang="zh-CN" b="1" dirty="0" smtClean="0"/>
              <a:t>):</a:t>
            </a:r>
            <a:r>
              <a:rPr lang="en-US" altLang="zh-CN" dirty="0" smtClean="0"/>
              <a:t> </a:t>
            </a:r>
            <a:r>
              <a:rPr lang="zh-CN" altLang="en-US" dirty="0" smtClean="0"/>
              <a:t>一种市场约定。期货合约买方处于多头</a:t>
            </a:r>
            <a:r>
              <a:rPr lang="en-US" altLang="zh-CN" dirty="0" smtClean="0"/>
              <a:t>(</a:t>
            </a:r>
            <a:r>
              <a:rPr lang="zh-CN" altLang="en-US" dirty="0" smtClean="0"/>
              <a:t>买空</a:t>
            </a:r>
            <a:r>
              <a:rPr lang="en-US" altLang="zh-CN" dirty="0" smtClean="0"/>
              <a:t>)</a:t>
            </a:r>
            <a:r>
              <a:rPr lang="zh-CN" altLang="en-US" dirty="0" smtClean="0"/>
              <a:t>部位，期货合约卖方处于空头</a:t>
            </a:r>
            <a:r>
              <a:rPr lang="en-US" altLang="zh-CN" dirty="0" smtClean="0"/>
              <a:t>(</a:t>
            </a:r>
            <a:r>
              <a:rPr lang="zh-CN" altLang="en-US" dirty="0" smtClean="0"/>
              <a:t>卖空</a:t>
            </a:r>
            <a:r>
              <a:rPr lang="en-US" altLang="zh-CN" dirty="0" smtClean="0"/>
              <a:t>)</a:t>
            </a:r>
            <a:r>
              <a:rPr lang="zh-CN" altLang="en-US" dirty="0" smtClean="0"/>
              <a:t>部位 </a:t>
            </a:r>
          </a:p>
          <a:p>
            <a:pPr lvl="1">
              <a:lnSpc>
                <a:spcPct val="90000"/>
              </a:lnSpc>
              <a:defRPr/>
            </a:pPr>
            <a:endParaRPr lang="zh-CN" altLang="en-US" dirty="0" smtClean="0"/>
          </a:p>
          <a:p>
            <a:pPr>
              <a:lnSpc>
                <a:spcPct val="90000"/>
              </a:lnSpc>
              <a:defRPr/>
            </a:pPr>
            <a:r>
              <a:rPr lang="zh-CN" altLang="en-US" dirty="0" smtClean="0"/>
              <a:t>投机：</a:t>
            </a:r>
          </a:p>
          <a:p>
            <a:pPr lvl="1">
              <a:lnSpc>
                <a:spcPct val="90000"/>
              </a:lnSpc>
              <a:defRPr/>
            </a:pPr>
            <a:r>
              <a:rPr lang="zh-CN" altLang="en-US" dirty="0" smtClean="0"/>
              <a:t>指在期货市场上以获取价差收益为目的的期货交易行为，其交易目的一般只是平仓了结期货交易，而不进行实物交割。</a:t>
            </a:r>
          </a:p>
          <a:p>
            <a:pPr>
              <a:lnSpc>
                <a:spcPct val="90000"/>
              </a:lnSpc>
              <a:defRPr/>
            </a:pPr>
            <a:r>
              <a:rPr lang="zh-CN" altLang="en-US" dirty="0" smtClean="0"/>
              <a:t>套保</a:t>
            </a:r>
          </a:p>
          <a:p>
            <a:pPr lvl="1">
              <a:lnSpc>
                <a:spcPct val="90000"/>
              </a:lnSpc>
              <a:defRPr/>
            </a:pPr>
            <a:r>
              <a:rPr lang="zh-CN" altLang="en-US" dirty="0" smtClean="0"/>
              <a:t>指把期货市场当作转移价格风险的场所，利用期货合约作为将来在现货市场上买卖商品的临时替代物，对其现在买进准备以后售出商品或对将来需要买进商品的价格进行保险的交易活动。</a:t>
            </a:r>
          </a:p>
          <a:p>
            <a:pPr>
              <a:lnSpc>
                <a:spcPct val="90000"/>
              </a:lnSpc>
              <a:defRPr/>
            </a:pPr>
            <a:r>
              <a:rPr lang="zh-CN" altLang="en-US" dirty="0" smtClean="0"/>
              <a:t>套利</a:t>
            </a:r>
            <a:endParaRPr lang="en-US" altLang="zh-CN" dirty="0" smtClean="0"/>
          </a:p>
          <a:p>
            <a:pPr lvl="1">
              <a:lnSpc>
                <a:spcPct val="90000"/>
              </a:lnSpc>
              <a:defRPr/>
            </a:pPr>
            <a:r>
              <a:rPr lang="zh-CN" altLang="en-US" dirty="0" smtClean="0"/>
              <a:t>指在买入或卖出某种合约的同时，卖出或买入相关的另一种合约，利用相关市场合约之间的价差变化进行交易方向相反的交易，以期望价差发生变化而获利的交易行为。</a:t>
            </a:r>
            <a:endParaRPr lang="zh-CN" altLang="en-US" dirty="0"/>
          </a:p>
          <a:p>
            <a:pPr marL="0" indent="0">
              <a:lnSpc>
                <a:spcPct val="90000"/>
              </a:lnSpc>
              <a:buFont typeface="Wingdings" pitchFamily="2" charset="2"/>
              <a:buNone/>
              <a:defRPr/>
            </a:pPr>
            <a:endParaRPr lang="en-US" altLang="zh-CN"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CF9DAF49-FD07-4F94-985B-D3BD87CED79A}" type="slidenum">
              <a:rPr lang="en-US" altLang="zh-CN" sz="1000" smtClean="0">
                <a:solidFill>
                  <a:srgbClr val="969696"/>
                </a:solidFill>
              </a:rPr>
              <a:pPr eaLnBrk="1" hangingPunct="1"/>
              <a:t>14</a:t>
            </a:fld>
            <a:r>
              <a:rPr lang="en-US" altLang="zh-CN" sz="1000" smtClean="0">
                <a:solidFill>
                  <a:srgbClr val="969696"/>
                </a:solidFill>
              </a:rPr>
              <a:t> -</a:t>
            </a:r>
          </a:p>
        </p:txBody>
      </p:sp>
      <p:sp>
        <p:nvSpPr>
          <p:cNvPr id="15363" name="Rectangle 2"/>
          <p:cNvSpPr>
            <a:spLocks noGrp="1" noChangeArrowheads="1"/>
          </p:cNvSpPr>
          <p:nvPr>
            <p:ph type="title"/>
          </p:nvPr>
        </p:nvSpPr>
        <p:spPr/>
        <p:txBody>
          <a:bodyPr/>
          <a:lstStyle/>
          <a:p>
            <a:r>
              <a:rPr lang="zh-CN" altLang="en-US" smtClean="0"/>
              <a:t>期货交易术语</a:t>
            </a:r>
          </a:p>
        </p:txBody>
      </p:sp>
      <p:sp>
        <p:nvSpPr>
          <p:cNvPr id="15364" name="Rectangle 3"/>
          <p:cNvSpPr>
            <a:spLocks noGrp="1" noChangeArrowheads="1"/>
          </p:cNvSpPr>
          <p:nvPr>
            <p:ph type="body" idx="1"/>
          </p:nvPr>
        </p:nvSpPr>
        <p:spPr>
          <a:xfrm>
            <a:off x="755650" y="1557338"/>
            <a:ext cx="7920038" cy="4464050"/>
          </a:xfrm>
        </p:spPr>
        <p:txBody>
          <a:bodyPr/>
          <a:lstStyle/>
          <a:p>
            <a:r>
              <a:rPr lang="zh-CN" altLang="en-US" smtClean="0"/>
              <a:t>交易撮合</a:t>
            </a:r>
          </a:p>
          <a:p>
            <a:pPr lvl="1"/>
            <a:r>
              <a:rPr lang="zh-CN" altLang="en-US" smtClean="0"/>
              <a:t>是指计算机系统按照交易规则，为了达成成交、对进入交易系统的订单进行匹配的过程。分为集合竞价撮合、连续交易撮合和强行平仓撮合</a:t>
            </a:r>
          </a:p>
          <a:p>
            <a:r>
              <a:rPr lang="en-US" altLang="zh-CN" smtClean="0"/>
              <a:t>T+0</a:t>
            </a:r>
            <a:r>
              <a:rPr lang="zh-CN" altLang="en-US" smtClean="0"/>
              <a:t>结算：</a:t>
            </a:r>
          </a:p>
          <a:p>
            <a:pPr lvl="1"/>
            <a:r>
              <a:rPr lang="zh-CN" altLang="en-US" smtClean="0"/>
              <a:t>交易中实时计算资金，持仓，平仓盈亏，持仓限额</a:t>
            </a:r>
          </a:p>
          <a:p>
            <a:r>
              <a:rPr lang="zh-CN" altLang="en-US" smtClean="0"/>
              <a:t>交割</a:t>
            </a:r>
          </a:p>
          <a:p>
            <a:pPr lvl="1"/>
            <a:r>
              <a:rPr lang="zh-CN" altLang="en-US" smtClean="0"/>
              <a:t>指期货合约的买卖双方于合约到期时，根据交易所制订的规则和程序，通过期货合约标的物的所有权转移，将到期未平仓合约进行了结的行为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88913"/>
            <a:ext cx="6698109" cy="647700"/>
          </a:xfrm>
        </p:spPr>
        <p:txBody>
          <a:bodyPr/>
          <a:lstStyle/>
          <a:p>
            <a:r>
              <a:rPr lang="zh-CN" altLang="en-US" dirty="0"/>
              <a:t>期货费用</a:t>
            </a:r>
          </a:p>
        </p:txBody>
      </p:sp>
      <p:sp>
        <p:nvSpPr>
          <p:cNvPr id="3" name="内容占位符 2"/>
          <p:cNvSpPr>
            <a:spLocks noGrp="1"/>
          </p:cNvSpPr>
          <p:nvPr>
            <p:ph idx="1"/>
          </p:nvPr>
        </p:nvSpPr>
        <p:spPr>
          <a:xfrm>
            <a:off x="0" y="980728"/>
            <a:ext cx="9144000" cy="5400599"/>
          </a:xfrm>
        </p:spPr>
        <p:txBody>
          <a:bodyPr/>
          <a:lstStyle/>
          <a:p>
            <a:r>
              <a:rPr lang="zh-CN" altLang="en-US" sz="2400" dirty="0" smtClean="0"/>
              <a:t>交易保证金：上日结算价*成交量*合约乘数*保证金率</a:t>
            </a:r>
            <a:endParaRPr lang="en-US" altLang="zh-CN" sz="2400" dirty="0" smtClean="0"/>
          </a:p>
          <a:p>
            <a:r>
              <a:rPr lang="zh-CN" altLang="en-US" sz="2400" dirty="0"/>
              <a:t>冻结</a:t>
            </a:r>
            <a:r>
              <a:rPr lang="zh-CN" altLang="en-US" sz="2400" dirty="0" smtClean="0"/>
              <a:t>保证金：</a:t>
            </a:r>
            <a:r>
              <a:rPr lang="zh-CN" altLang="en-US" sz="2400" dirty="0"/>
              <a:t>上日结算价</a:t>
            </a:r>
            <a:r>
              <a:rPr lang="zh-CN" altLang="en-US" sz="2400" dirty="0" smtClean="0"/>
              <a:t>*未成交量</a:t>
            </a:r>
            <a:r>
              <a:rPr lang="zh-CN" altLang="en-US" sz="2400" dirty="0"/>
              <a:t>*合约乘数*保证金</a:t>
            </a:r>
            <a:r>
              <a:rPr lang="zh-CN" altLang="en-US" sz="2400" dirty="0" smtClean="0"/>
              <a:t>率</a:t>
            </a:r>
            <a:endParaRPr lang="en-US" altLang="zh-CN" sz="2400" dirty="0" smtClean="0"/>
          </a:p>
          <a:p>
            <a:r>
              <a:rPr lang="zh-CN" altLang="en-US" sz="2400" dirty="0"/>
              <a:t>结算</a:t>
            </a:r>
            <a:r>
              <a:rPr lang="zh-CN" altLang="en-US" sz="2400" dirty="0" smtClean="0"/>
              <a:t>保证金：当日结算价*持仓量*</a:t>
            </a:r>
            <a:r>
              <a:rPr lang="zh-CN" altLang="en-US" sz="2400" dirty="0"/>
              <a:t>合约乘数*保证金</a:t>
            </a:r>
            <a:r>
              <a:rPr lang="zh-CN" altLang="en-US" sz="2400" dirty="0" smtClean="0"/>
              <a:t>率</a:t>
            </a:r>
            <a:endParaRPr lang="en-US" altLang="zh-CN" sz="2400" dirty="0" smtClean="0"/>
          </a:p>
          <a:p>
            <a:r>
              <a:rPr lang="zh-CN" altLang="en-US" sz="2400" dirty="0"/>
              <a:t>交易</a:t>
            </a:r>
            <a:r>
              <a:rPr lang="zh-CN" altLang="en-US" sz="2400" dirty="0" smtClean="0"/>
              <a:t>手续费：（</a:t>
            </a:r>
            <a:r>
              <a:rPr lang="zh-CN" altLang="zh-CN" sz="2400" dirty="0" smtClean="0"/>
              <a:t>当日</a:t>
            </a:r>
            <a:r>
              <a:rPr lang="zh-CN" altLang="zh-CN" sz="2400" dirty="0"/>
              <a:t>买入成交量</a:t>
            </a:r>
            <a:r>
              <a:rPr lang="en-US" altLang="zh-CN" sz="2400" dirty="0"/>
              <a:t> + </a:t>
            </a:r>
            <a:r>
              <a:rPr lang="zh-CN" altLang="zh-CN" sz="2400" dirty="0"/>
              <a:t>当日卖出成交量）</a:t>
            </a:r>
            <a:r>
              <a:rPr lang="en-US" altLang="zh-CN" sz="2400" dirty="0"/>
              <a:t>x </a:t>
            </a:r>
            <a:r>
              <a:rPr lang="zh-CN" altLang="zh-CN" sz="2400" dirty="0"/>
              <a:t>交易手续费单价</a:t>
            </a:r>
            <a:r>
              <a:rPr lang="en-US" altLang="zh-CN" sz="2400" dirty="0"/>
              <a:t> +</a:t>
            </a:r>
            <a:r>
              <a:rPr lang="zh-CN" altLang="zh-CN" sz="2400" dirty="0"/>
              <a:t>（当日买入成交金额</a:t>
            </a:r>
            <a:r>
              <a:rPr lang="en-US" altLang="zh-CN" sz="2400" dirty="0"/>
              <a:t> + </a:t>
            </a:r>
            <a:r>
              <a:rPr lang="zh-CN" altLang="zh-CN" sz="2400" dirty="0"/>
              <a:t>当日卖出成交金额）</a:t>
            </a:r>
            <a:r>
              <a:rPr lang="en-US" altLang="zh-CN" sz="2400" dirty="0"/>
              <a:t>x </a:t>
            </a:r>
            <a:r>
              <a:rPr lang="zh-CN" altLang="zh-CN" sz="2400" dirty="0"/>
              <a:t>交易手续费率</a:t>
            </a:r>
            <a:endParaRPr lang="en-US" altLang="zh-CN" sz="2400" dirty="0" smtClean="0"/>
          </a:p>
          <a:p>
            <a:r>
              <a:rPr lang="zh-CN" altLang="en-US" sz="2400" dirty="0"/>
              <a:t>结算</a:t>
            </a:r>
            <a:r>
              <a:rPr lang="zh-CN" altLang="en-US" sz="2400" dirty="0" smtClean="0"/>
              <a:t>手续费：</a:t>
            </a:r>
            <a:r>
              <a:rPr lang="zh-CN" altLang="zh-CN" sz="2400" dirty="0" smtClean="0"/>
              <a:t>（当日买入</a:t>
            </a:r>
            <a:r>
              <a:rPr lang="zh-CN" altLang="zh-CN" sz="2400" dirty="0"/>
              <a:t>成交金额</a:t>
            </a:r>
            <a:r>
              <a:rPr lang="en-US" altLang="zh-CN" sz="2400" dirty="0"/>
              <a:t>+</a:t>
            </a:r>
            <a:r>
              <a:rPr lang="zh-CN" altLang="zh-CN" sz="2400" dirty="0" smtClean="0"/>
              <a:t>当日卖</a:t>
            </a:r>
            <a:r>
              <a:rPr lang="zh-CN" altLang="zh-CN" sz="2400" dirty="0"/>
              <a:t>出成交金额</a:t>
            </a:r>
            <a:r>
              <a:rPr lang="zh-CN" altLang="zh-CN" sz="2400" dirty="0" smtClean="0"/>
              <a:t>）</a:t>
            </a:r>
            <a:r>
              <a:rPr lang="zh-CN" altLang="en-US" sz="2400" dirty="0" smtClean="0"/>
              <a:t>*</a:t>
            </a:r>
            <a:r>
              <a:rPr lang="zh-CN" altLang="zh-CN" sz="2400" dirty="0" smtClean="0"/>
              <a:t>结算</a:t>
            </a:r>
            <a:r>
              <a:rPr lang="zh-CN" altLang="zh-CN" sz="2400" dirty="0"/>
              <a:t>手续费率</a:t>
            </a:r>
            <a:r>
              <a:rPr lang="en-US" altLang="zh-CN" sz="2400" dirty="0"/>
              <a:t>+</a:t>
            </a:r>
            <a:r>
              <a:rPr lang="zh-CN" altLang="zh-CN" sz="2400" dirty="0"/>
              <a:t>（</a:t>
            </a:r>
            <a:r>
              <a:rPr lang="zh-CN" altLang="zh-CN" sz="2400" dirty="0" smtClean="0"/>
              <a:t>当日买入</a:t>
            </a:r>
            <a:r>
              <a:rPr lang="zh-CN" altLang="zh-CN" sz="2400" dirty="0"/>
              <a:t>成交量</a:t>
            </a:r>
            <a:r>
              <a:rPr lang="en-US" altLang="zh-CN" sz="2400" dirty="0"/>
              <a:t>+</a:t>
            </a:r>
            <a:r>
              <a:rPr lang="zh-CN" altLang="zh-CN" sz="2400" dirty="0" smtClean="0"/>
              <a:t>当日卖</a:t>
            </a:r>
            <a:r>
              <a:rPr lang="zh-CN" altLang="zh-CN" sz="2400" dirty="0"/>
              <a:t>出成交量</a:t>
            </a:r>
            <a:r>
              <a:rPr lang="zh-CN" altLang="zh-CN" sz="2400" dirty="0" smtClean="0"/>
              <a:t>）</a:t>
            </a:r>
            <a:r>
              <a:rPr lang="zh-CN" altLang="en-US" sz="2400" dirty="0" smtClean="0"/>
              <a:t>*</a:t>
            </a:r>
            <a:r>
              <a:rPr lang="zh-CN" altLang="zh-CN" sz="2400" dirty="0" smtClean="0"/>
              <a:t>结算</a:t>
            </a:r>
            <a:r>
              <a:rPr lang="zh-CN" altLang="zh-CN" sz="2400" dirty="0"/>
              <a:t>手续费单价</a:t>
            </a:r>
            <a:endParaRPr lang="en-US" altLang="zh-CN" sz="2400" dirty="0" smtClean="0"/>
          </a:p>
          <a:p>
            <a:r>
              <a:rPr lang="zh-CN" altLang="en-US" sz="2400" dirty="0"/>
              <a:t>交割</a:t>
            </a:r>
            <a:r>
              <a:rPr lang="zh-CN" altLang="en-US" sz="2400" dirty="0" smtClean="0"/>
              <a:t>手续费：</a:t>
            </a:r>
            <a:r>
              <a:rPr lang="en-US" altLang="zh-CN" sz="2400" dirty="0"/>
              <a:t> (</a:t>
            </a:r>
            <a:r>
              <a:rPr lang="zh-CN" altLang="en-US" sz="2400" dirty="0"/>
              <a:t>买入交割量</a:t>
            </a:r>
            <a:r>
              <a:rPr lang="en-US" altLang="zh-CN" sz="2400" dirty="0"/>
              <a:t>+</a:t>
            </a:r>
            <a:r>
              <a:rPr lang="zh-CN" altLang="en-US" sz="2400" dirty="0"/>
              <a:t>卖出交割量</a:t>
            </a:r>
            <a:r>
              <a:rPr lang="en-US" altLang="zh-CN" sz="2400" dirty="0"/>
              <a:t>)</a:t>
            </a:r>
            <a:r>
              <a:rPr lang="zh-CN" altLang="en-US" sz="2400" dirty="0"/>
              <a:t> </a:t>
            </a:r>
            <a:r>
              <a:rPr lang="zh-CN" altLang="en-US" sz="2400" dirty="0" smtClean="0"/>
              <a:t>*</a:t>
            </a:r>
            <a:r>
              <a:rPr lang="en-US" altLang="zh-CN" sz="2400" dirty="0" smtClean="0"/>
              <a:t> </a:t>
            </a:r>
            <a:r>
              <a:rPr lang="zh-CN" altLang="en-US" sz="2400" dirty="0" smtClean="0"/>
              <a:t>交割</a:t>
            </a:r>
            <a:r>
              <a:rPr lang="zh-CN" altLang="zh-CN" sz="2400" dirty="0" smtClean="0"/>
              <a:t>手续费</a:t>
            </a:r>
            <a:r>
              <a:rPr lang="zh-CN" altLang="zh-CN" sz="2400" dirty="0"/>
              <a:t>单价</a:t>
            </a:r>
            <a:r>
              <a:rPr lang="en-US" altLang="zh-CN" sz="2400" dirty="0"/>
              <a:t> +</a:t>
            </a:r>
            <a:r>
              <a:rPr lang="zh-CN" altLang="zh-CN" sz="2400" dirty="0"/>
              <a:t>（当日</a:t>
            </a:r>
            <a:r>
              <a:rPr lang="zh-CN" altLang="zh-CN" sz="2400" dirty="0" smtClean="0"/>
              <a:t>买入</a:t>
            </a:r>
            <a:r>
              <a:rPr lang="zh-CN" altLang="en-US" sz="2400" dirty="0"/>
              <a:t>交割</a:t>
            </a:r>
            <a:r>
              <a:rPr lang="zh-CN" altLang="zh-CN" sz="2400" dirty="0" smtClean="0"/>
              <a:t>金额</a:t>
            </a:r>
            <a:r>
              <a:rPr lang="en-US" altLang="zh-CN" sz="2400" dirty="0" smtClean="0"/>
              <a:t> </a:t>
            </a:r>
            <a:r>
              <a:rPr lang="en-US" altLang="zh-CN" sz="2400" dirty="0"/>
              <a:t>+ </a:t>
            </a:r>
            <a:r>
              <a:rPr lang="zh-CN" altLang="zh-CN" sz="2400" dirty="0"/>
              <a:t>当日卖</a:t>
            </a:r>
            <a:r>
              <a:rPr lang="zh-CN" altLang="zh-CN" sz="2400" dirty="0" smtClean="0"/>
              <a:t>出</a:t>
            </a:r>
            <a:r>
              <a:rPr lang="zh-CN" altLang="en-US" sz="2400" dirty="0" smtClean="0"/>
              <a:t>交割</a:t>
            </a:r>
            <a:r>
              <a:rPr lang="zh-CN" altLang="zh-CN" sz="2400" dirty="0" smtClean="0"/>
              <a:t>金额）</a:t>
            </a:r>
            <a:r>
              <a:rPr lang="zh-CN" altLang="en-US" sz="2400" dirty="0" smtClean="0"/>
              <a:t>*</a:t>
            </a:r>
            <a:r>
              <a:rPr lang="en-US" altLang="zh-CN" sz="2400" dirty="0" smtClean="0"/>
              <a:t> </a:t>
            </a:r>
            <a:r>
              <a:rPr lang="zh-CN" altLang="en-US" sz="2400" dirty="0" smtClean="0"/>
              <a:t>交割</a:t>
            </a:r>
            <a:r>
              <a:rPr lang="zh-CN" altLang="zh-CN" sz="2400" dirty="0" smtClean="0"/>
              <a:t>手续费率</a:t>
            </a:r>
            <a:endParaRPr lang="en-US" altLang="zh-CN" sz="2400" dirty="0" smtClean="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15</a:t>
            </a:fld>
            <a:r>
              <a:rPr lang="en-US" altLang="zh-CN" smtClean="0"/>
              <a:t> -</a:t>
            </a:r>
            <a:endParaRPr lang="en-US" altLang="zh-CN"/>
          </a:p>
        </p:txBody>
      </p:sp>
    </p:spTree>
    <p:extLst>
      <p:ext uri="{BB962C8B-B14F-4D97-AF65-F5344CB8AC3E}">
        <p14:creationId xmlns:p14="http://schemas.microsoft.com/office/powerpoint/2010/main" val="11941028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913"/>
            <a:ext cx="6554093" cy="647700"/>
          </a:xfrm>
        </p:spPr>
        <p:txBody>
          <a:bodyPr/>
          <a:lstStyle/>
          <a:p>
            <a:r>
              <a:rPr lang="zh-CN" altLang="en-US" dirty="0" smtClean="0"/>
              <a:t>期货费用</a:t>
            </a:r>
            <a:endParaRPr lang="zh-CN" altLang="en-US" dirty="0"/>
          </a:p>
        </p:txBody>
      </p:sp>
      <p:sp>
        <p:nvSpPr>
          <p:cNvPr id="3" name="内容占位符 2"/>
          <p:cNvSpPr>
            <a:spLocks noGrp="1"/>
          </p:cNvSpPr>
          <p:nvPr>
            <p:ph idx="1"/>
          </p:nvPr>
        </p:nvSpPr>
        <p:spPr/>
        <p:txBody>
          <a:bodyPr/>
          <a:lstStyle/>
          <a:p>
            <a:r>
              <a:rPr lang="zh-CN" altLang="en-US" sz="2400" dirty="0"/>
              <a:t>盈亏：</a:t>
            </a:r>
            <a:endParaRPr lang="en-US" altLang="zh-CN" sz="2400" dirty="0"/>
          </a:p>
          <a:p>
            <a:pPr marL="0" indent="0">
              <a:buNone/>
            </a:pPr>
            <a:r>
              <a:rPr lang="en-US" altLang="zh-CN" sz="2400" dirty="0"/>
              <a:t>      </a:t>
            </a:r>
            <a:r>
              <a:rPr lang="zh-CN" altLang="zh-CN" sz="2400" dirty="0"/>
              <a:t>当日交易盈亏＝</a:t>
            </a:r>
            <a:r>
              <a:rPr lang="en-US" altLang="zh-CN" sz="2400" dirty="0"/>
              <a:t>∑[(</a:t>
            </a:r>
            <a:r>
              <a:rPr lang="zh-CN" altLang="zh-CN" sz="2400" dirty="0"/>
              <a:t>当日结算价×买入成交量</a:t>
            </a:r>
            <a:r>
              <a:rPr lang="en-US" altLang="zh-CN" sz="2400" dirty="0"/>
              <a:t>–</a:t>
            </a:r>
            <a:r>
              <a:rPr lang="zh-CN" altLang="zh-CN" sz="2400" dirty="0"/>
              <a:t>买入成交金额</a:t>
            </a:r>
            <a:r>
              <a:rPr lang="en-US" altLang="zh-CN" sz="2400" dirty="0"/>
              <a:t>)]</a:t>
            </a:r>
            <a:r>
              <a:rPr lang="zh-CN" altLang="zh-CN" sz="2400" dirty="0"/>
              <a:t>－</a:t>
            </a:r>
            <a:r>
              <a:rPr lang="en-US" altLang="zh-CN" sz="2400" dirty="0"/>
              <a:t>∑[(</a:t>
            </a:r>
            <a:r>
              <a:rPr lang="zh-CN" altLang="zh-CN" sz="2400" dirty="0"/>
              <a:t>当日结算价×卖出</a:t>
            </a:r>
            <a:r>
              <a:rPr lang="en-US" altLang="zh-CN" sz="2400" dirty="0"/>
              <a:t>   </a:t>
            </a:r>
            <a:r>
              <a:rPr lang="zh-CN" altLang="zh-CN" sz="2400" dirty="0"/>
              <a:t>成交量</a:t>
            </a:r>
            <a:r>
              <a:rPr lang="en-US" altLang="zh-CN" sz="2400" dirty="0"/>
              <a:t>–</a:t>
            </a:r>
            <a:r>
              <a:rPr lang="zh-CN" altLang="zh-CN" sz="2400" dirty="0"/>
              <a:t>卖出成交金额</a:t>
            </a:r>
            <a:r>
              <a:rPr lang="en-US" altLang="zh-CN" sz="2400" dirty="0"/>
              <a:t>)]</a:t>
            </a:r>
            <a:endParaRPr lang="zh-CN" altLang="zh-CN" sz="2400" dirty="0"/>
          </a:p>
          <a:p>
            <a:pPr marL="0" indent="0">
              <a:buNone/>
            </a:pPr>
            <a:r>
              <a:rPr lang="en-US" altLang="zh-CN" sz="2400" dirty="0"/>
              <a:t>       </a:t>
            </a:r>
            <a:r>
              <a:rPr lang="zh-CN" altLang="zh-CN" sz="2400" dirty="0"/>
              <a:t>当日盈亏＝（上一交易日空头持仓量－上一交易日多头持仓量</a:t>
            </a:r>
            <a:r>
              <a:rPr lang="en-US" altLang="zh-CN" sz="2400" dirty="0"/>
              <a:t>)</a:t>
            </a:r>
            <a:r>
              <a:rPr lang="zh-CN" altLang="zh-CN" sz="2400" dirty="0"/>
              <a:t>×（上一交易日结算价－当日结算价）</a:t>
            </a:r>
            <a:r>
              <a:rPr lang="en-US" altLang="zh-CN" sz="2400" dirty="0"/>
              <a:t>+</a:t>
            </a:r>
            <a:r>
              <a:rPr lang="zh-CN" altLang="zh-CN" sz="2400" dirty="0"/>
              <a:t>当日交易盈亏</a:t>
            </a:r>
          </a:p>
          <a:p>
            <a:r>
              <a:rPr lang="zh-CN" altLang="en-US" sz="2400" dirty="0"/>
              <a:t>应收交易手续费：品种手续费</a:t>
            </a:r>
            <a:endParaRPr lang="en-US" altLang="zh-CN" sz="2400" dirty="0"/>
          </a:p>
          <a:p>
            <a:r>
              <a:rPr lang="zh-CN" altLang="en-US" sz="2400" dirty="0"/>
              <a:t>实收手续费：</a:t>
            </a:r>
            <a:r>
              <a:rPr lang="zh-CN" altLang="zh-CN" sz="2400" dirty="0"/>
              <a:t>应收交易手续费―合约减免额―平今仓减免额－额度减免额</a:t>
            </a:r>
            <a:endParaRPr lang="en-US" altLang="zh-CN" sz="2400" dirty="0"/>
          </a:p>
          <a:p>
            <a:r>
              <a:rPr lang="zh-CN" altLang="en-US" sz="2400" dirty="0"/>
              <a:t>平仓减免、合约减免、做市商减免、额度减免</a:t>
            </a:r>
            <a:endParaRPr lang="en-US" altLang="zh-CN" sz="2400" dirty="0"/>
          </a:p>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16</a:t>
            </a:fld>
            <a:r>
              <a:rPr lang="en-US" altLang="zh-CN" smtClean="0"/>
              <a:t> -</a:t>
            </a:r>
            <a:endParaRPr lang="en-US" altLang="zh-CN"/>
          </a:p>
        </p:txBody>
      </p:sp>
    </p:spTree>
    <p:extLst>
      <p:ext uri="{BB962C8B-B14F-4D97-AF65-F5344CB8AC3E}">
        <p14:creationId xmlns:p14="http://schemas.microsoft.com/office/powerpoint/2010/main" val="387294272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489829AA-FAB1-4AF3-9106-6D83FF8FB291}" type="slidenum">
              <a:rPr lang="en-US" altLang="zh-CN" sz="1000" smtClean="0">
                <a:solidFill>
                  <a:srgbClr val="969696"/>
                </a:solidFill>
              </a:rPr>
              <a:pPr eaLnBrk="1" hangingPunct="1"/>
              <a:t>17</a:t>
            </a:fld>
            <a:r>
              <a:rPr lang="en-US" altLang="zh-CN" sz="1000" smtClean="0">
                <a:solidFill>
                  <a:srgbClr val="969696"/>
                </a:solidFill>
              </a:rPr>
              <a:t> -</a:t>
            </a:r>
          </a:p>
        </p:txBody>
      </p:sp>
      <p:sp>
        <p:nvSpPr>
          <p:cNvPr id="16387" name="Rectangle 2"/>
          <p:cNvSpPr>
            <a:spLocks noGrp="1" noChangeArrowheads="1"/>
          </p:cNvSpPr>
          <p:nvPr>
            <p:ph type="title"/>
          </p:nvPr>
        </p:nvSpPr>
        <p:spPr/>
        <p:txBody>
          <a:bodyPr/>
          <a:lstStyle/>
          <a:p>
            <a:pPr eaLnBrk="1" hangingPunct="1"/>
            <a:r>
              <a:rPr lang="zh-CN" altLang="en-US" smtClean="0"/>
              <a:t>沪深</a:t>
            </a:r>
            <a:r>
              <a:rPr lang="en-US" altLang="zh-CN" smtClean="0"/>
              <a:t>300</a:t>
            </a:r>
            <a:r>
              <a:rPr lang="zh-CN" altLang="en-US" smtClean="0"/>
              <a:t>股指期货</a:t>
            </a:r>
            <a:r>
              <a:rPr lang="en-US" altLang="zh-CN" smtClean="0"/>
              <a:t>-</a:t>
            </a:r>
            <a:r>
              <a:rPr lang="zh-CN" altLang="en-US" smtClean="0"/>
              <a:t>合约</a:t>
            </a:r>
          </a:p>
        </p:txBody>
      </p:sp>
      <p:pic>
        <p:nvPicPr>
          <p:cNvPr id="16388" name="Picture 5" descr="http://www.cffex.com.cn/wps/wcm/connect/07cb6700454c2a46973cbf68eb6b94ae/12.gif?MOD=AJPERES&amp;CACHEID=07cb6700454c2a46973cbf68eb6b94a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071563"/>
            <a:ext cx="7313438"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489829AA-FAB1-4AF3-9106-6D83FF8FB291}" type="slidenum">
              <a:rPr lang="en-US" altLang="zh-CN" sz="1000" smtClean="0">
                <a:solidFill>
                  <a:srgbClr val="969696"/>
                </a:solidFill>
              </a:rPr>
              <a:pPr eaLnBrk="1" hangingPunct="1"/>
              <a:t>18</a:t>
            </a:fld>
            <a:r>
              <a:rPr lang="en-US" altLang="zh-CN" sz="1000" smtClean="0">
                <a:solidFill>
                  <a:srgbClr val="969696"/>
                </a:solidFill>
              </a:rPr>
              <a:t> -</a:t>
            </a:r>
          </a:p>
        </p:txBody>
      </p:sp>
      <p:sp>
        <p:nvSpPr>
          <p:cNvPr id="16387" name="Rectangle 2"/>
          <p:cNvSpPr>
            <a:spLocks noGrp="1" noChangeArrowheads="1"/>
          </p:cNvSpPr>
          <p:nvPr>
            <p:ph type="title"/>
          </p:nvPr>
        </p:nvSpPr>
        <p:spPr/>
        <p:txBody>
          <a:bodyPr/>
          <a:lstStyle/>
          <a:p>
            <a:pPr eaLnBrk="1" hangingPunct="1"/>
            <a:r>
              <a:rPr lang="zh-CN" altLang="en-US" dirty="0"/>
              <a:t>上</a:t>
            </a:r>
            <a:r>
              <a:rPr lang="zh-CN" altLang="en-US" dirty="0" smtClean="0"/>
              <a:t>证</a:t>
            </a:r>
            <a:r>
              <a:rPr lang="en-US" altLang="zh-CN" dirty="0" smtClean="0"/>
              <a:t>50</a:t>
            </a:r>
            <a:r>
              <a:rPr lang="zh-CN" altLang="en-US" dirty="0" smtClean="0"/>
              <a:t>股指</a:t>
            </a:r>
            <a:r>
              <a:rPr lang="zh-CN" altLang="en-US" dirty="0" smtClean="0"/>
              <a:t>期货</a:t>
            </a:r>
            <a:r>
              <a:rPr lang="en-US" altLang="zh-CN" dirty="0" smtClean="0"/>
              <a:t>-</a:t>
            </a:r>
            <a:r>
              <a:rPr lang="zh-CN" altLang="en-US" dirty="0" smtClean="0"/>
              <a:t>合约</a:t>
            </a:r>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71574"/>
            <a:ext cx="8964488" cy="506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02699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dirty="0"/>
              <a:t>中</a:t>
            </a:r>
            <a:r>
              <a:rPr lang="zh-CN" altLang="en-US" dirty="0" smtClean="0"/>
              <a:t>证</a:t>
            </a:r>
            <a:r>
              <a:rPr lang="en-US" altLang="zh-CN" dirty="0" smtClean="0"/>
              <a:t>500</a:t>
            </a:r>
            <a:r>
              <a:rPr lang="zh-CN" altLang="en-US" dirty="0" smtClean="0"/>
              <a:t>股指</a:t>
            </a:r>
            <a:r>
              <a:rPr lang="zh-CN" altLang="en-US" dirty="0" smtClean="0"/>
              <a:t>期货</a:t>
            </a:r>
            <a:r>
              <a:rPr lang="en-US" altLang="zh-CN" dirty="0" smtClean="0"/>
              <a:t>-</a:t>
            </a:r>
            <a:r>
              <a:rPr lang="zh-CN" altLang="en-US" dirty="0" smtClean="0"/>
              <a:t>标的指数</a:t>
            </a:r>
          </a:p>
        </p:txBody>
      </p:sp>
      <p:sp>
        <p:nvSpPr>
          <p:cNvPr id="174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81676133-2351-4584-BE19-7AF6E57E65A2}" type="slidenum">
              <a:rPr lang="en-US" altLang="zh-CN" sz="1000" smtClean="0">
                <a:solidFill>
                  <a:srgbClr val="969696"/>
                </a:solidFill>
              </a:rPr>
              <a:pPr eaLnBrk="1" hangingPunct="1"/>
              <a:t>19</a:t>
            </a:fld>
            <a:r>
              <a:rPr lang="en-US" altLang="zh-CN" sz="1000" smtClean="0">
                <a:solidFill>
                  <a:srgbClr val="969696"/>
                </a:solidFill>
              </a:rPr>
              <a:t> -</a:t>
            </a: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219200"/>
            <a:ext cx="8352928" cy="465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5C3171D0-55E5-497F-9574-2850B7DA36F2}" type="slidenum">
              <a:rPr lang="en-US" altLang="zh-CN" sz="1000" smtClean="0">
                <a:solidFill>
                  <a:srgbClr val="969696"/>
                </a:solidFill>
              </a:rPr>
              <a:pPr eaLnBrk="1" hangingPunct="1"/>
              <a:t>2</a:t>
            </a:fld>
            <a:r>
              <a:rPr lang="en-US" altLang="zh-CN" sz="1000" smtClean="0">
                <a:solidFill>
                  <a:srgbClr val="969696"/>
                </a:solidFill>
              </a:rPr>
              <a:t> -</a:t>
            </a:r>
          </a:p>
        </p:txBody>
      </p:sp>
      <p:sp>
        <p:nvSpPr>
          <p:cNvPr id="4099" name="Rectangle 2"/>
          <p:cNvSpPr>
            <a:spLocks noGrp="1" noChangeArrowheads="1"/>
          </p:cNvSpPr>
          <p:nvPr>
            <p:ph type="title"/>
          </p:nvPr>
        </p:nvSpPr>
        <p:spPr/>
        <p:txBody>
          <a:bodyPr/>
          <a:lstStyle/>
          <a:p>
            <a:pPr eaLnBrk="1" hangingPunct="1"/>
            <a:r>
              <a:rPr lang="zh-CN" altLang="en-US" dirty="0" smtClean="0"/>
              <a:t>内容提要</a:t>
            </a:r>
          </a:p>
        </p:txBody>
      </p:sp>
      <p:sp>
        <p:nvSpPr>
          <p:cNvPr id="4100" name="Rectangle 3"/>
          <p:cNvSpPr>
            <a:spLocks noGrp="1" noChangeArrowheads="1"/>
          </p:cNvSpPr>
          <p:nvPr>
            <p:ph type="body" idx="1"/>
          </p:nvPr>
        </p:nvSpPr>
        <p:spPr/>
        <p:txBody>
          <a:bodyPr/>
          <a:lstStyle/>
          <a:p>
            <a:pPr eaLnBrk="1" hangingPunct="1"/>
            <a:r>
              <a:rPr lang="zh-CN" altLang="en-US" sz="3200" dirty="0" smtClean="0"/>
              <a:t>衍生品</a:t>
            </a:r>
          </a:p>
          <a:p>
            <a:pPr eaLnBrk="1" hangingPunct="1"/>
            <a:r>
              <a:rPr lang="zh-CN" altLang="en-US" sz="3200" dirty="0" smtClean="0"/>
              <a:t>期货</a:t>
            </a:r>
          </a:p>
          <a:p>
            <a:pPr eaLnBrk="1" hangingPunct="1"/>
            <a:r>
              <a:rPr lang="zh-CN" altLang="en-US" sz="3200" dirty="0" smtClean="0"/>
              <a:t>期权</a:t>
            </a:r>
          </a:p>
          <a:p>
            <a:pPr eaLnBrk="1" hangingPunct="1"/>
            <a:r>
              <a:rPr lang="zh-CN" altLang="en-US" sz="3200" dirty="0" smtClean="0"/>
              <a:t>场内交易和结算</a:t>
            </a:r>
          </a:p>
          <a:p>
            <a:pPr eaLnBrk="1" hangingPunct="1"/>
            <a:r>
              <a:rPr lang="zh-CN" altLang="en-US" sz="3200" dirty="0" smtClean="0"/>
              <a:t>关键</a:t>
            </a:r>
            <a:r>
              <a:rPr lang="zh-CN" altLang="en-US" sz="3200" dirty="0" smtClean="0"/>
              <a:t>业务对象</a:t>
            </a:r>
          </a:p>
          <a:p>
            <a:pPr eaLnBrk="1" hangingPunct="1"/>
            <a:r>
              <a:rPr lang="zh-CN" altLang="en-US" sz="3200" dirty="0" smtClean="0"/>
              <a:t>关键</a:t>
            </a:r>
            <a:r>
              <a:rPr lang="zh-CN" altLang="en-US" sz="3200" dirty="0" smtClean="0"/>
              <a:t>业务流程</a:t>
            </a:r>
            <a:endParaRPr lang="en-US" altLang="zh-CN" sz="3200" dirty="0" smtClean="0"/>
          </a:p>
          <a:p>
            <a:pPr eaLnBrk="1" hangingPunct="1"/>
            <a:r>
              <a:rPr lang="zh-CN" altLang="en-US" sz="3200" dirty="0" smtClean="0"/>
              <a:t>风险</a:t>
            </a:r>
            <a:r>
              <a:rPr lang="zh-CN" altLang="en-US" sz="3200" dirty="0" smtClean="0"/>
              <a:t>控制体系</a:t>
            </a:r>
          </a:p>
          <a:p>
            <a:pPr eaLnBrk="1" hangingPunct="1"/>
            <a:endParaRPr lang="zh-CN" altLang="en-US" dirty="0" smtClean="0"/>
          </a:p>
        </p:txBody>
      </p:sp>
      <p:sp>
        <p:nvSpPr>
          <p:cNvPr id="4101" name="矩形 4"/>
          <p:cNvSpPr>
            <a:spLocks noChangeArrowheads="1"/>
          </p:cNvSpPr>
          <p:nvPr/>
        </p:nvSpPr>
        <p:spPr bwMode="auto">
          <a:xfrm>
            <a:off x="857250" y="1214438"/>
            <a:ext cx="2286000" cy="428625"/>
          </a:xfrm>
          <a:prstGeom prst="rect">
            <a:avLst/>
          </a:prstGeom>
          <a:solidFill>
            <a:schemeClr val="accent1">
              <a:alpha val="43921"/>
            </a:schemeClr>
          </a:solidFill>
          <a:ln>
            <a:noFill/>
          </a:ln>
          <a:extLst>
            <a:ext uri="{91240B29-F687-4F45-9708-019B960494DF}">
              <a14:hiddenLine xmlns:a14="http://schemas.microsoft.com/office/drawing/2010/main" w="38100" algn="ctr">
                <a:solidFill>
                  <a:srgbClr val="000000"/>
                </a:solidFill>
                <a:round/>
                <a:headEnd/>
                <a:tailEnd/>
              </a14:hiddenLine>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2D87CA1E-7954-4EC3-9ADE-AD41B0833008}" type="slidenum">
              <a:rPr lang="en-US" altLang="zh-CN" sz="1000" smtClean="0">
                <a:solidFill>
                  <a:srgbClr val="969696"/>
                </a:solidFill>
              </a:rPr>
              <a:pPr eaLnBrk="1" hangingPunct="1"/>
              <a:t>20</a:t>
            </a:fld>
            <a:r>
              <a:rPr lang="en-US" altLang="zh-CN" sz="1000" smtClean="0">
                <a:solidFill>
                  <a:srgbClr val="969696"/>
                </a:solidFill>
              </a:rPr>
              <a:t> -</a:t>
            </a:r>
          </a:p>
        </p:txBody>
      </p:sp>
      <p:sp>
        <p:nvSpPr>
          <p:cNvPr id="18435" name="Rectangle 2"/>
          <p:cNvSpPr>
            <a:spLocks noGrp="1" noChangeArrowheads="1"/>
          </p:cNvSpPr>
          <p:nvPr>
            <p:ph type="title"/>
          </p:nvPr>
        </p:nvSpPr>
        <p:spPr/>
        <p:txBody>
          <a:bodyPr/>
          <a:lstStyle/>
          <a:p>
            <a:pPr eaLnBrk="1" hangingPunct="1"/>
            <a:r>
              <a:rPr lang="en-US" altLang="zh-CN" smtClean="0"/>
              <a:t>5</a:t>
            </a:r>
            <a:r>
              <a:rPr lang="zh-CN" altLang="en-US" smtClean="0"/>
              <a:t>年期国债期货合约</a:t>
            </a:r>
          </a:p>
        </p:txBody>
      </p:sp>
      <p:graphicFrame>
        <p:nvGraphicFramePr>
          <p:cNvPr id="5" name="表格 4"/>
          <p:cNvGraphicFramePr>
            <a:graphicFrameLocks noGrp="1"/>
          </p:cNvGraphicFramePr>
          <p:nvPr/>
        </p:nvGraphicFramePr>
        <p:xfrm>
          <a:off x="468313" y="1125538"/>
          <a:ext cx="7921625" cy="5121272"/>
        </p:xfrm>
        <a:graphic>
          <a:graphicData uri="http://schemas.openxmlformats.org/drawingml/2006/table">
            <a:tbl>
              <a:tblPr/>
              <a:tblGrid>
                <a:gridCol w="2232458"/>
                <a:gridCol w="5689167"/>
              </a:tblGrid>
              <a:tr h="365805">
                <a:tc>
                  <a:txBody>
                    <a:bodyPr/>
                    <a:lstStyle/>
                    <a:p>
                      <a:pPr marL="571500" indent="266700" algn="just">
                        <a:lnSpc>
                          <a:spcPct val="150000"/>
                        </a:lnSpc>
                        <a:spcBef>
                          <a:spcPts val="200"/>
                        </a:spcBef>
                        <a:spcAft>
                          <a:spcPts val="200"/>
                        </a:spcAft>
                      </a:pPr>
                      <a:r>
                        <a:rPr lang="zh-CN" sz="1600" kern="100" dirty="0">
                          <a:latin typeface="Times New Roman"/>
                          <a:ea typeface="楷体_GB2312"/>
                        </a:rPr>
                        <a:t>中文简称</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indent="266700" algn="just">
                        <a:lnSpc>
                          <a:spcPct val="150000"/>
                        </a:lnSpc>
                        <a:spcBef>
                          <a:spcPts val="200"/>
                        </a:spcBef>
                        <a:spcAft>
                          <a:spcPts val="200"/>
                        </a:spcAft>
                      </a:pPr>
                      <a:r>
                        <a:rPr lang="en-US" sz="1600" kern="100" dirty="0">
                          <a:latin typeface="楷体_GB2312"/>
                          <a:ea typeface="楷体_GB2312"/>
                        </a:rPr>
                        <a:t>5</a:t>
                      </a:r>
                      <a:r>
                        <a:rPr lang="zh-CN" sz="1600" kern="100" dirty="0">
                          <a:latin typeface="Times New Roman"/>
                          <a:ea typeface="楷体_GB2312"/>
                        </a:rPr>
                        <a:t>年期国债期货</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sz="1600" kern="100" dirty="0">
                          <a:latin typeface="Times New Roman"/>
                          <a:ea typeface="楷体_GB2312"/>
                        </a:rPr>
                        <a:t>交易代码</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indent="266700" algn="just">
                        <a:lnSpc>
                          <a:spcPct val="150000"/>
                        </a:lnSpc>
                        <a:spcBef>
                          <a:spcPts val="200"/>
                        </a:spcBef>
                        <a:spcAft>
                          <a:spcPts val="200"/>
                        </a:spcAft>
                      </a:pPr>
                      <a:r>
                        <a:rPr lang="en-US" sz="1600" kern="100">
                          <a:latin typeface="楷体_GB2312"/>
                          <a:ea typeface="楷体_GB2312"/>
                        </a:rPr>
                        <a:t>TF</a:t>
                      </a:r>
                      <a:endParaRPr lang="zh-CN" sz="1600" kern="100">
                        <a:latin typeface="Times New Roman"/>
                        <a:ea typeface="楷体_GB2312"/>
                      </a:endParaRP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sz="1600" kern="100" dirty="0">
                          <a:latin typeface="Times New Roman"/>
                          <a:ea typeface="楷体_GB2312"/>
                        </a:rPr>
                        <a:t>交易标的</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sz="1600" kern="100" dirty="0">
                          <a:latin typeface="Times New Roman"/>
                          <a:ea typeface="楷体_GB2312"/>
                        </a:rPr>
                        <a:t>面额为</a:t>
                      </a:r>
                      <a:r>
                        <a:rPr lang="en-US" sz="1600" kern="100" dirty="0">
                          <a:latin typeface="Times New Roman"/>
                          <a:ea typeface="楷体_GB2312"/>
                        </a:rPr>
                        <a:t>100</a:t>
                      </a:r>
                      <a:r>
                        <a:rPr lang="zh-CN" sz="1600" kern="100" dirty="0">
                          <a:latin typeface="Times New Roman"/>
                          <a:ea typeface="楷体_GB2312"/>
                        </a:rPr>
                        <a:t>万元人民币，票面利率</a:t>
                      </a:r>
                      <a:r>
                        <a:rPr lang="zh-CN" sz="1600" kern="100" dirty="0" smtClean="0">
                          <a:latin typeface="Times New Roman"/>
                          <a:ea typeface="楷体_GB2312"/>
                        </a:rPr>
                        <a:t>为</a:t>
                      </a:r>
                      <a:r>
                        <a:rPr lang="en-US" altLang="zh-CN" sz="1600" kern="100" dirty="0" smtClean="0">
                          <a:solidFill>
                            <a:srgbClr val="FF0000"/>
                          </a:solidFill>
                          <a:latin typeface="Times New Roman"/>
                          <a:ea typeface="楷体_GB2312"/>
                        </a:rPr>
                        <a:t>3</a:t>
                      </a:r>
                      <a:r>
                        <a:rPr lang="en-US" sz="1600" kern="100" dirty="0" smtClean="0">
                          <a:solidFill>
                            <a:srgbClr val="FF0000"/>
                          </a:solidFill>
                          <a:latin typeface="Times New Roman"/>
                          <a:ea typeface="楷体_GB2312"/>
                        </a:rPr>
                        <a:t>%</a:t>
                      </a:r>
                      <a:r>
                        <a:rPr lang="zh-CN" sz="1600" kern="100" dirty="0" smtClean="0">
                          <a:latin typeface="Times New Roman"/>
                          <a:ea typeface="楷体_GB2312"/>
                        </a:rPr>
                        <a:t>的</a:t>
                      </a:r>
                      <a:r>
                        <a:rPr lang="zh-CN" altLang="en-US" sz="1600" kern="100" dirty="0" smtClean="0">
                          <a:latin typeface="Times New Roman"/>
                          <a:ea typeface="楷体_GB2312"/>
                        </a:rPr>
                        <a:t>名义中</a:t>
                      </a:r>
                      <a:r>
                        <a:rPr lang="zh-CN" sz="1600" kern="100" dirty="0" smtClean="0">
                          <a:latin typeface="Times New Roman"/>
                          <a:ea typeface="楷体_GB2312"/>
                        </a:rPr>
                        <a:t>期</a:t>
                      </a:r>
                      <a:r>
                        <a:rPr lang="zh-CN" sz="1600" kern="100" dirty="0">
                          <a:latin typeface="Times New Roman"/>
                          <a:ea typeface="楷体_GB2312"/>
                        </a:rPr>
                        <a:t>国债</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sz="1600" kern="100">
                          <a:latin typeface="Times New Roman"/>
                          <a:ea typeface="楷体_GB2312"/>
                        </a:rPr>
                        <a:t>可交割债券</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altLang="en-US" sz="1600" kern="100" dirty="0" smtClean="0">
                          <a:latin typeface="Times New Roman"/>
                          <a:ea typeface="楷体_GB2312"/>
                        </a:rPr>
                        <a:t>合约到期月首日剩余期限为</a:t>
                      </a:r>
                      <a:r>
                        <a:rPr lang="en-US" sz="1600" kern="100" dirty="0" smtClean="0">
                          <a:latin typeface="Times New Roman"/>
                          <a:ea typeface="楷体_GB2312"/>
                        </a:rPr>
                        <a:t>4-7</a:t>
                      </a:r>
                      <a:r>
                        <a:rPr lang="zh-CN" sz="1600" kern="100" dirty="0">
                          <a:latin typeface="Times New Roman"/>
                          <a:ea typeface="楷体_GB2312"/>
                        </a:rPr>
                        <a:t>年</a:t>
                      </a:r>
                      <a:r>
                        <a:rPr lang="zh-CN" sz="1600" kern="100" dirty="0" smtClean="0">
                          <a:latin typeface="Times New Roman"/>
                          <a:ea typeface="楷体_GB2312"/>
                        </a:rPr>
                        <a:t>的</a:t>
                      </a:r>
                      <a:r>
                        <a:rPr lang="zh-CN" altLang="en-US" sz="1600" kern="100" dirty="0" smtClean="0">
                          <a:latin typeface="Times New Roman"/>
                          <a:ea typeface="楷体_GB2312"/>
                        </a:rPr>
                        <a:t>记账式附息</a:t>
                      </a:r>
                      <a:r>
                        <a:rPr lang="zh-CN" sz="1600" kern="100" dirty="0" smtClean="0">
                          <a:latin typeface="Times New Roman"/>
                          <a:ea typeface="楷体_GB2312"/>
                        </a:rPr>
                        <a:t>国</a:t>
                      </a:r>
                      <a:r>
                        <a:rPr lang="zh-CN" sz="1600" kern="100" dirty="0">
                          <a:latin typeface="Times New Roman"/>
                          <a:ea typeface="楷体_GB2312"/>
                        </a:rPr>
                        <a:t>债</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altLang="en-US" sz="1600" kern="100" dirty="0" smtClean="0">
                          <a:latin typeface="Times New Roman"/>
                          <a:ea typeface="楷体_GB2312"/>
                        </a:rPr>
                        <a:t>合约</a:t>
                      </a:r>
                      <a:r>
                        <a:rPr lang="zh-CN" sz="1600" kern="100" dirty="0" smtClean="0">
                          <a:latin typeface="Times New Roman"/>
                          <a:ea typeface="楷体_GB2312"/>
                        </a:rPr>
                        <a:t>月</a:t>
                      </a:r>
                      <a:r>
                        <a:rPr lang="zh-CN" sz="1600" kern="100" dirty="0">
                          <a:latin typeface="Times New Roman"/>
                          <a:ea typeface="楷体_GB2312"/>
                        </a:rPr>
                        <a:t>份</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sz="1600" kern="100">
                          <a:latin typeface="Times New Roman"/>
                          <a:ea typeface="楷体_GB2312"/>
                        </a:rPr>
                        <a:t>三、六、九、十二季月循环中最近的三个季月</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sz="1600" kern="100">
                          <a:latin typeface="Times New Roman"/>
                          <a:ea typeface="楷体_GB2312"/>
                        </a:rPr>
                        <a:t>报价方式</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sz="1600" kern="100" dirty="0">
                          <a:latin typeface="Times New Roman"/>
                          <a:ea typeface="楷体_GB2312"/>
                        </a:rPr>
                        <a:t>百</a:t>
                      </a:r>
                      <a:r>
                        <a:rPr lang="zh-CN" sz="1600" kern="100" dirty="0" smtClean="0">
                          <a:latin typeface="Times New Roman"/>
                          <a:ea typeface="楷体_GB2312"/>
                        </a:rPr>
                        <a:t>元</a:t>
                      </a:r>
                      <a:r>
                        <a:rPr lang="zh-CN" altLang="en-US" sz="1600" kern="100" dirty="0" smtClean="0">
                          <a:latin typeface="Times New Roman"/>
                          <a:ea typeface="楷体_GB2312"/>
                        </a:rPr>
                        <a:t>净价</a:t>
                      </a:r>
                      <a:r>
                        <a:rPr lang="zh-CN" sz="1600" kern="100" dirty="0" smtClean="0">
                          <a:latin typeface="Times New Roman"/>
                          <a:ea typeface="楷体_GB2312"/>
                        </a:rPr>
                        <a:t>报</a:t>
                      </a:r>
                      <a:r>
                        <a:rPr lang="zh-CN" sz="1600" kern="100" dirty="0">
                          <a:latin typeface="Times New Roman"/>
                          <a:ea typeface="楷体_GB2312"/>
                        </a:rPr>
                        <a:t>价</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sz="1600" kern="100">
                          <a:latin typeface="Times New Roman"/>
                          <a:ea typeface="楷体_GB2312"/>
                        </a:rPr>
                        <a:t>最小价格变动</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en-US" sz="1600" kern="100" dirty="0" smtClean="0">
                          <a:latin typeface="楷体_GB2312"/>
                          <a:ea typeface="楷体_GB2312"/>
                        </a:rPr>
                        <a:t>0.</a:t>
                      </a:r>
                      <a:r>
                        <a:rPr lang="en-US" altLang="zh-CN" sz="1600" kern="100" dirty="0" smtClean="0">
                          <a:latin typeface="楷体_GB2312"/>
                          <a:ea typeface="楷体_GB2312"/>
                        </a:rPr>
                        <a:t>002</a:t>
                      </a:r>
                      <a:r>
                        <a:rPr lang="zh-CN" altLang="en-US" sz="1600" kern="100" dirty="0" smtClean="0">
                          <a:latin typeface="楷体_GB2312"/>
                          <a:ea typeface="楷体_GB2312"/>
                        </a:rPr>
                        <a:t>元</a:t>
                      </a:r>
                      <a:endParaRPr lang="zh-CN" sz="1600" kern="100" dirty="0">
                        <a:latin typeface="Times New Roman"/>
                        <a:ea typeface="楷体_GB2312"/>
                      </a:endParaRP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1612">
                <a:tc>
                  <a:txBody>
                    <a:bodyPr/>
                    <a:lstStyle/>
                    <a:p>
                      <a:pPr marL="571500" indent="266700" algn="just">
                        <a:lnSpc>
                          <a:spcPct val="150000"/>
                        </a:lnSpc>
                        <a:spcBef>
                          <a:spcPts val="200"/>
                        </a:spcBef>
                        <a:spcAft>
                          <a:spcPts val="200"/>
                        </a:spcAft>
                      </a:pPr>
                      <a:r>
                        <a:rPr lang="zh-CN" sz="1600" kern="100">
                          <a:latin typeface="Times New Roman"/>
                          <a:ea typeface="楷体_GB2312"/>
                        </a:rPr>
                        <a:t>交易时间</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sz="1600" kern="100" dirty="0">
                          <a:latin typeface="Times New Roman"/>
                          <a:ea typeface="楷体_GB2312"/>
                        </a:rPr>
                        <a:t>上午交易时间</a:t>
                      </a:r>
                      <a:r>
                        <a:rPr lang="zh-CN" sz="1600" kern="100" dirty="0" smtClean="0">
                          <a:latin typeface="Times New Roman"/>
                          <a:ea typeface="楷体_GB2312"/>
                        </a:rPr>
                        <a:t>：</a:t>
                      </a:r>
                      <a:r>
                        <a:rPr lang="en-US" altLang="zh-CN" sz="1600" kern="100" dirty="0">
                          <a:latin typeface="Times New Roman"/>
                          <a:ea typeface="楷体_GB2312"/>
                        </a:rPr>
                        <a:t>9</a:t>
                      </a:r>
                      <a:r>
                        <a:rPr lang="zh-CN" sz="1600" kern="100" dirty="0" smtClean="0">
                          <a:latin typeface="Times New Roman"/>
                          <a:ea typeface="楷体_GB2312"/>
                        </a:rPr>
                        <a:t>：</a:t>
                      </a:r>
                      <a:r>
                        <a:rPr lang="en-US" altLang="zh-CN" sz="1600" kern="100" dirty="0">
                          <a:latin typeface="Times New Roman"/>
                          <a:ea typeface="楷体_GB2312"/>
                        </a:rPr>
                        <a:t>1</a:t>
                      </a:r>
                      <a:r>
                        <a:rPr lang="en-US" sz="1600" kern="100" dirty="0" smtClean="0">
                          <a:latin typeface="Times New Roman"/>
                          <a:ea typeface="楷体_GB2312"/>
                        </a:rPr>
                        <a:t>5</a:t>
                      </a:r>
                      <a:r>
                        <a:rPr lang="zh-CN" sz="1600" kern="100" dirty="0">
                          <a:latin typeface="Times New Roman"/>
                          <a:ea typeface="楷体_GB2312"/>
                        </a:rPr>
                        <a:t>—</a:t>
                      </a:r>
                      <a:r>
                        <a:rPr lang="en-US" sz="1600" kern="100" dirty="0">
                          <a:latin typeface="Times New Roman"/>
                          <a:ea typeface="楷体_GB2312"/>
                        </a:rPr>
                        <a:t>11</a:t>
                      </a:r>
                      <a:r>
                        <a:rPr lang="zh-CN" sz="1600" kern="100" dirty="0">
                          <a:latin typeface="Times New Roman"/>
                          <a:ea typeface="楷体_GB2312"/>
                        </a:rPr>
                        <a:t>：</a:t>
                      </a:r>
                      <a:r>
                        <a:rPr lang="en-US" sz="1600" kern="100" dirty="0" smtClean="0">
                          <a:latin typeface="Times New Roman"/>
                          <a:ea typeface="楷体_GB2312"/>
                        </a:rPr>
                        <a:t>30</a:t>
                      </a:r>
                      <a:r>
                        <a:rPr lang="zh-CN" sz="1600" kern="100" dirty="0" smtClean="0">
                          <a:latin typeface="Times New Roman"/>
                          <a:ea typeface="楷体_GB2312"/>
                        </a:rPr>
                        <a:t>；下午交易时间：</a:t>
                      </a:r>
                      <a:r>
                        <a:rPr lang="en-US" sz="1600" kern="100" dirty="0" smtClean="0">
                          <a:latin typeface="Times New Roman"/>
                          <a:ea typeface="楷体_GB2312"/>
                        </a:rPr>
                        <a:t>13</a:t>
                      </a:r>
                      <a:r>
                        <a:rPr lang="zh-CN" sz="1600" kern="100" dirty="0" smtClean="0">
                          <a:latin typeface="Times New Roman"/>
                          <a:ea typeface="楷体_GB2312"/>
                        </a:rPr>
                        <a:t>：</a:t>
                      </a:r>
                      <a:r>
                        <a:rPr lang="en-US" altLang="zh-CN" sz="1600" kern="100" dirty="0" smtClean="0">
                          <a:latin typeface="Times New Roman"/>
                          <a:ea typeface="楷体_GB2312"/>
                        </a:rPr>
                        <a:t>0</a:t>
                      </a:r>
                      <a:r>
                        <a:rPr lang="en-US" sz="1600" kern="100" dirty="0" smtClean="0">
                          <a:latin typeface="Times New Roman"/>
                          <a:ea typeface="楷体_GB2312"/>
                        </a:rPr>
                        <a:t>0</a:t>
                      </a:r>
                      <a:r>
                        <a:rPr lang="zh-CN" sz="1600" kern="100" dirty="0" smtClean="0">
                          <a:latin typeface="Times New Roman"/>
                          <a:ea typeface="楷体_GB2312"/>
                        </a:rPr>
                        <a:t>—</a:t>
                      </a:r>
                      <a:r>
                        <a:rPr lang="en-US" sz="1600" kern="100" dirty="0" smtClean="0">
                          <a:latin typeface="Times New Roman"/>
                          <a:ea typeface="楷体_GB2312"/>
                        </a:rPr>
                        <a:t>1</a:t>
                      </a:r>
                      <a:r>
                        <a:rPr lang="en-US" altLang="zh-CN" sz="1600" kern="100" dirty="0" smtClean="0">
                          <a:latin typeface="Times New Roman"/>
                          <a:ea typeface="楷体_GB2312"/>
                        </a:rPr>
                        <a:t>5</a:t>
                      </a:r>
                      <a:r>
                        <a:rPr lang="zh-CN" sz="1600" kern="100" dirty="0" smtClean="0">
                          <a:latin typeface="Times New Roman"/>
                          <a:ea typeface="楷体_GB2312"/>
                        </a:rPr>
                        <a:t>：</a:t>
                      </a:r>
                      <a:r>
                        <a:rPr lang="en-US" altLang="zh-CN" sz="1600" kern="100" dirty="0" smtClean="0">
                          <a:latin typeface="Times New Roman"/>
                          <a:ea typeface="楷体_GB2312"/>
                        </a:rPr>
                        <a:t>1</a:t>
                      </a:r>
                      <a:r>
                        <a:rPr lang="en-US" sz="1600" kern="100" dirty="0" smtClean="0">
                          <a:latin typeface="Times New Roman"/>
                          <a:ea typeface="楷体_GB2312"/>
                        </a:rPr>
                        <a:t>5</a:t>
                      </a:r>
                      <a:r>
                        <a:rPr lang="zh-CN" altLang="en-US" sz="1600" kern="100" dirty="0" smtClean="0">
                          <a:latin typeface="Times New Roman"/>
                          <a:ea typeface="楷体_GB2312"/>
                        </a:rPr>
                        <a:t>；</a:t>
                      </a:r>
                      <a:r>
                        <a:rPr lang="zh-CN" sz="1600" kern="100" dirty="0" smtClean="0">
                          <a:latin typeface="Times New Roman"/>
                          <a:ea typeface="楷体_GB2312"/>
                        </a:rPr>
                        <a:t>最后</a:t>
                      </a:r>
                      <a:r>
                        <a:rPr lang="zh-CN" sz="1600" kern="100" dirty="0">
                          <a:latin typeface="Times New Roman"/>
                          <a:ea typeface="楷体_GB2312"/>
                        </a:rPr>
                        <a:t>交易日为上午交易时</a:t>
                      </a:r>
                      <a:r>
                        <a:rPr lang="zh-CN" sz="1600" kern="100" dirty="0" smtClean="0">
                          <a:latin typeface="Times New Roman"/>
                          <a:ea typeface="楷体_GB2312"/>
                        </a:rPr>
                        <a:t>间</a:t>
                      </a:r>
                      <a:r>
                        <a:rPr lang="en-US" altLang="zh-CN" sz="1600" kern="100" dirty="0">
                          <a:latin typeface="Times New Roman"/>
                          <a:ea typeface="楷体_GB2312"/>
                        </a:rPr>
                        <a:t>9</a:t>
                      </a:r>
                      <a:r>
                        <a:rPr lang="zh-CN" sz="1600" kern="100" dirty="0" smtClean="0">
                          <a:latin typeface="Times New Roman"/>
                          <a:ea typeface="楷体_GB2312"/>
                        </a:rPr>
                        <a:t>：</a:t>
                      </a:r>
                      <a:r>
                        <a:rPr lang="en-US" altLang="zh-CN" sz="1600" kern="100" dirty="0">
                          <a:latin typeface="Times New Roman"/>
                          <a:ea typeface="楷体_GB2312"/>
                        </a:rPr>
                        <a:t>1</a:t>
                      </a:r>
                      <a:r>
                        <a:rPr lang="en-US" sz="1600" kern="100" dirty="0" smtClean="0">
                          <a:latin typeface="Times New Roman"/>
                          <a:ea typeface="楷体_GB2312"/>
                        </a:rPr>
                        <a:t>5-11</a:t>
                      </a:r>
                      <a:r>
                        <a:rPr lang="zh-CN" sz="1600" kern="100" dirty="0">
                          <a:latin typeface="Times New Roman"/>
                          <a:ea typeface="楷体_GB2312"/>
                        </a:rPr>
                        <a:t>：</a:t>
                      </a:r>
                      <a:r>
                        <a:rPr lang="en-US" sz="1600" kern="100" dirty="0">
                          <a:latin typeface="Times New Roman"/>
                          <a:ea typeface="楷体_GB2312"/>
                        </a:rPr>
                        <a:t>30</a:t>
                      </a:r>
                      <a:endParaRPr lang="zh-CN" sz="1600" kern="100" dirty="0">
                        <a:latin typeface="Times New Roman"/>
                        <a:ea typeface="楷体_GB2312"/>
                      </a:endParaRP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sz="1600" kern="100">
                          <a:latin typeface="Times New Roman"/>
                          <a:ea typeface="楷体_GB2312"/>
                        </a:rPr>
                        <a:t>每日涨跌幅</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altLang="en-US" sz="1600" kern="100" dirty="0" smtClean="0">
                          <a:solidFill>
                            <a:srgbClr val="FF0000"/>
                          </a:solidFill>
                          <a:latin typeface="Times New Roman"/>
                          <a:ea typeface="楷体_GB2312"/>
                        </a:rPr>
                        <a:t>上一交易日结算价的</a:t>
                      </a:r>
                      <a:r>
                        <a:rPr lang="en-US" altLang="zh-CN" sz="1600" kern="100" dirty="0" smtClean="0">
                          <a:solidFill>
                            <a:srgbClr val="FF0000"/>
                          </a:solidFill>
                          <a:latin typeface="Times New Roman"/>
                          <a:ea typeface="楷体_GB2312"/>
                          <a:cs typeface="+mn-cs"/>
                        </a:rPr>
                        <a:t>±</a:t>
                      </a:r>
                      <a:r>
                        <a:rPr lang="en-US" sz="1600" kern="100" dirty="0" smtClean="0">
                          <a:solidFill>
                            <a:srgbClr val="FF0000"/>
                          </a:solidFill>
                          <a:latin typeface="Times New Roman"/>
                          <a:ea typeface="楷体_GB2312"/>
                        </a:rPr>
                        <a:t>2%</a:t>
                      </a:r>
                      <a:endParaRPr lang="zh-CN" sz="1600" kern="100" dirty="0">
                        <a:latin typeface="Times New Roman"/>
                        <a:ea typeface="楷体_GB2312"/>
                      </a:endParaRP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l">
                        <a:lnSpc>
                          <a:spcPct val="150000"/>
                        </a:lnSpc>
                        <a:spcBef>
                          <a:spcPts val="200"/>
                        </a:spcBef>
                        <a:spcAft>
                          <a:spcPts val="200"/>
                        </a:spcAft>
                      </a:pPr>
                      <a:r>
                        <a:rPr lang="zh-CN" sz="1600" kern="100" dirty="0" smtClean="0">
                          <a:latin typeface="Times New Roman"/>
                          <a:ea typeface="楷体_GB2312"/>
                        </a:rPr>
                        <a:t>保</a:t>
                      </a:r>
                      <a:r>
                        <a:rPr lang="zh-CN" sz="1600" kern="100" dirty="0">
                          <a:latin typeface="Times New Roman"/>
                          <a:ea typeface="楷体_GB2312"/>
                        </a:rPr>
                        <a:t>证金比例</a:t>
                      </a:r>
                      <a:r>
                        <a:rPr lang="en-US" sz="1600" kern="100" dirty="0">
                          <a:latin typeface="Times New Roman"/>
                          <a:ea typeface="楷体_GB2312"/>
                        </a:rPr>
                        <a:t>*</a:t>
                      </a:r>
                      <a:endParaRPr lang="zh-CN" sz="1600" kern="100" dirty="0">
                        <a:latin typeface="Times New Roman"/>
                        <a:ea typeface="楷体_GB2312"/>
                      </a:endParaRP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altLang="en-US" sz="1600" kern="100" dirty="0" smtClean="0">
                          <a:solidFill>
                            <a:srgbClr val="FF0000"/>
                          </a:solidFill>
                          <a:latin typeface="Times New Roman"/>
                          <a:ea typeface="楷体_GB2312"/>
                        </a:rPr>
                        <a:t>合约价值的</a:t>
                      </a:r>
                      <a:r>
                        <a:rPr lang="en-US" altLang="zh-CN" sz="1600" kern="100" dirty="0" smtClean="0">
                          <a:solidFill>
                            <a:srgbClr val="FF0000"/>
                          </a:solidFill>
                          <a:latin typeface="Times New Roman"/>
                          <a:ea typeface="楷体_GB2312"/>
                        </a:rPr>
                        <a:t>2</a:t>
                      </a:r>
                      <a:r>
                        <a:rPr lang="en-US" sz="1600" kern="100" dirty="0" smtClean="0">
                          <a:solidFill>
                            <a:srgbClr val="FF0000"/>
                          </a:solidFill>
                          <a:latin typeface="Times New Roman"/>
                          <a:ea typeface="楷体_GB2312"/>
                        </a:rPr>
                        <a:t>%</a:t>
                      </a:r>
                      <a:endParaRPr lang="zh-CN" sz="1600" kern="100" dirty="0">
                        <a:latin typeface="Times New Roman"/>
                        <a:ea typeface="楷体_GB2312"/>
                      </a:endParaRP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sz="1600" kern="100">
                          <a:latin typeface="Times New Roman"/>
                          <a:ea typeface="楷体_GB2312"/>
                        </a:rPr>
                        <a:t>最后交易日</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sz="1600" kern="100" dirty="0">
                          <a:latin typeface="Times New Roman"/>
                          <a:ea typeface="楷体_GB2312"/>
                        </a:rPr>
                        <a:t>交割月份的</a:t>
                      </a:r>
                      <a:r>
                        <a:rPr lang="zh-CN" sz="1600" kern="100" dirty="0" smtClean="0">
                          <a:latin typeface="Times New Roman"/>
                          <a:ea typeface="楷体_GB2312"/>
                        </a:rPr>
                        <a:t>第</a:t>
                      </a:r>
                      <a:r>
                        <a:rPr lang="zh-CN" altLang="en-US" sz="1600" kern="100" dirty="0" smtClean="0">
                          <a:latin typeface="Times New Roman"/>
                          <a:ea typeface="楷体_GB2312"/>
                        </a:rPr>
                        <a:t>二个周五</a:t>
                      </a:r>
                      <a:r>
                        <a:rPr lang="zh-CN" sz="1600" kern="100" dirty="0" smtClean="0">
                          <a:latin typeface="Times New Roman"/>
                          <a:ea typeface="楷体_GB2312"/>
                        </a:rPr>
                        <a:t>，</a:t>
                      </a:r>
                      <a:r>
                        <a:rPr lang="zh-CN" sz="1600" kern="100" dirty="0">
                          <a:latin typeface="Times New Roman"/>
                          <a:ea typeface="楷体_GB2312"/>
                        </a:rPr>
                        <a:t>如遇节假日顺延</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sz="1600" kern="100">
                          <a:latin typeface="Times New Roman"/>
                          <a:ea typeface="楷体_GB2312"/>
                        </a:rPr>
                        <a:t>最后交割日</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sz="1600" kern="100" dirty="0">
                          <a:latin typeface="Times New Roman"/>
                          <a:ea typeface="楷体_GB2312"/>
                        </a:rPr>
                        <a:t>最后交易日后的第三</a:t>
                      </a:r>
                      <a:r>
                        <a:rPr lang="zh-CN" sz="1600" kern="100" dirty="0" smtClean="0">
                          <a:latin typeface="Times New Roman"/>
                          <a:ea typeface="楷体_GB2312"/>
                        </a:rPr>
                        <a:t>个</a:t>
                      </a:r>
                      <a:r>
                        <a:rPr lang="zh-CN" altLang="en-US" sz="1600" kern="100" dirty="0" smtClean="0">
                          <a:latin typeface="Times New Roman"/>
                          <a:ea typeface="楷体_GB2312"/>
                        </a:rPr>
                        <a:t>交易</a:t>
                      </a:r>
                      <a:r>
                        <a:rPr lang="zh-CN" sz="1600" kern="100" dirty="0" smtClean="0">
                          <a:latin typeface="Times New Roman"/>
                          <a:ea typeface="楷体_GB2312"/>
                        </a:rPr>
                        <a:t>日</a:t>
                      </a:r>
                      <a:r>
                        <a:rPr lang="zh-CN" sz="1600" kern="100" dirty="0">
                          <a:latin typeface="Times New Roman"/>
                          <a:ea typeface="楷体_GB2312"/>
                        </a:rPr>
                        <a:t>，如遇节假日顺延</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05">
                <a:tc>
                  <a:txBody>
                    <a:bodyPr/>
                    <a:lstStyle/>
                    <a:p>
                      <a:pPr marL="571500" indent="266700" algn="just">
                        <a:lnSpc>
                          <a:spcPct val="150000"/>
                        </a:lnSpc>
                        <a:spcBef>
                          <a:spcPts val="200"/>
                        </a:spcBef>
                        <a:spcAft>
                          <a:spcPts val="200"/>
                        </a:spcAft>
                      </a:pPr>
                      <a:r>
                        <a:rPr lang="zh-CN" sz="1600" kern="100">
                          <a:latin typeface="Times New Roman"/>
                          <a:ea typeface="楷体_GB2312"/>
                        </a:rPr>
                        <a:t>交割方式</a:t>
                      </a: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00" algn="just">
                        <a:lnSpc>
                          <a:spcPct val="150000"/>
                        </a:lnSpc>
                        <a:spcBef>
                          <a:spcPts val="200"/>
                        </a:spcBef>
                        <a:spcAft>
                          <a:spcPts val="200"/>
                        </a:spcAft>
                      </a:pPr>
                      <a:r>
                        <a:rPr lang="zh-CN" altLang="en-US" sz="1600" kern="100" dirty="0" smtClean="0">
                          <a:solidFill>
                            <a:srgbClr val="FF0000"/>
                          </a:solidFill>
                          <a:latin typeface="Times New Roman"/>
                          <a:ea typeface="楷体_GB2312"/>
                        </a:rPr>
                        <a:t>实物交割</a:t>
                      </a:r>
                      <a:endParaRPr lang="zh-CN" sz="1600" kern="100" dirty="0">
                        <a:latin typeface="Times New Roman"/>
                        <a:ea typeface="楷体_GB2312"/>
                      </a:endParaRPr>
                    </a:p>
                  </a:txBody>
                  <a:tcPr marL="26950" marR="269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债券基本概念</a:t>
            </a:r>
            <a:r>
              <a:rPr lang="en-US" altLang="zh-CN" smtClean="0"/>
              <a:t>-</a:t>
            </a:r>
            <a:r>
              <a:rPr lang="zh-CN" altLang="en-US" smtClean="0"/>
              <a:t>债券分类</a:t>
            </a:r>
          </a:p>
        </p:txBody>
      </p:sp>
      <p:sp>
        <p:nvSpPr>
          <p:cNvPr id="19459" name="内容占位符 2"/>
          <p:cNvSpPr>
            <a:spLocks noGrp="1"/>
          </p:cNvSpPr>
          <p:nvPr>
            <p:ph idx="1"/>
          </p:nvPr>
        </p:nvSpPr>
        <p:spPr/>
        <p:txBody>
          <a:bodyPr/>
          <a:lstStyle/>
          <a:p>
            <a:r>
              <a:rPr lang="zh-CN" altLang="en-US" smtClean="0"/>
              <a:t>按付息方式分类，</a:t>
            </a:r>
            <a:r>
              <a:rPr lang="zh-CN" altLang="zh-CN" smtClean="0"/>
              <a:t>可分为贴现</a:t>
            </a:r>
            <a:r>
              <a:rPr lang="zh-CN" altLang="en-US" smtClean="0"/>
              <a:t>债券、一次</a:t>
            </a:r>
            <a:r>
              <a:rPr lang="zh-CN" altLang="zh-CN" smtClean="0"/>
              <a:t>附息</a:t>
            </a:r>
            <a:r>
              <a:rPr lang="zh-CN" altLang="en-US" smtClean="0"/>
              <a:t>和定期付息债券</a:t>
            </a:r>
            <a:endParaRPr lang="en-US" altLang="zh-CN" smtClean="0"/>
          </a:p>
          <a:p>
            <a:pPr lvl="1"/>
            <a:r>
              <a:rPr lang="zh-CN" altLang="zh-CN" b="1" smtClean="0"/>
              <a:t>贴现</a:t>
            </a:r>
            <a:r>
              <a:rPr lang="zh-CN" altLang="en-US" b="1" smtClean="0"/>
              <a:t>债券</a:t>
            </a:r>
            <a:r>
              <a:rPr lang="zh-CN" altLang="zh-CN" smtClean="0"/>
              <a:t>：在票面上不规定利率，往往以低于债券面值的价格发行，到期按面值支付本息的债券。</a:t>
            </a:r>
            <a:endParaRPr lang="en-US" altLang="zh-CN" smtClean="0"/>
          </a:p>
          <a:p>
            <a:pPr lvl="1"/>
            <a:r>
              <a:rPr lang="zh-CN" altLang="en-US" b="1" smtClean="0"/>
              <a:t>一次</a:t>
            </a:r>
            <a:r>
              <a:rPr lang="zh-CN" altLang="zh-CN" b="1" smtClean="0"/>
              <a:t>附息</a:t>
            </a:r>
            <a:r>
              <a:rPr lang="zh-CN" altLang="en-US" b="1" smtClean="0"/>
              <a:t>债券</a:t>
            </a:r>
            <a:r>
              <a:rPr lang="zh-CN" altLang="zh-CN" smtClean="0"/>
              <a:t>：利息</a:t>
            </a:r>
            <a:r>
              <a:rPr lang="zh-CN" altLang="en-US" smtClean="0"/>
              <a:t>和</a:t>
            </a:r>
            <a:r>
              <a:rPr lang="zh-CN" altLang="zh-CN" smtClean="0"/>
              <a:t>本金</a:t>
            </a:r>
            <a:r>
              <a:rPr lang="zh-CN" altLang="en-US" smtClean="0"/>
              <a:t>均在到期时支付</a:t>
            </a:r>
            <a:r>
              <a:rPr lang="zh-CN" altLang="zh-CN" smtClean="0"/>
              <a:t>。</a:t>
            </a:r>
            <a:endParaRPr lang="en-US" altLang="zh-CN" smtClean="0"/>
          </a:p>
          <a:p>
            <a:pPr lvl="1"/>
            <a:r>
              <a:rPr lang="zh-CN" altLang="en-US" b="1" smtClean="0"/>
              <a:t>定期</a:t>
            </a:r>
            <a:r>
              <a:rPr lang="zh-CN" altLang="zh-CN" b="1" smtClean="0"/>
              <a:t>附息</a:t>
            </a:r>
            <a:r>
              <a:rPr lang="zh-CN" altLang="en-US" b="1" smtClean="0"/>
              <a:t>债券</a:t>
            </a:r>
            <a:r>
              <a:rPr lang="zh-CN" altLang="zh-CN" smtClean="0"/>
              <a:t>：利息一般按年或半年支付，到期归还本金并支付最后一期利息。</a:t>
            </a:r>
            <a:endParaRPr lang="en-US" altLang="zh-CN" smtClean="0"/>
          </a:p>
          <a:p>
            <a:r>
              <a:rPr lang="zh-CN" altLang="zh-CN" smtClean="0"/>
              <a:t>按票面利率划分，可分为固定利率</a:t>
            </a:r>
            <a:r>
              <a:rPr lang="zh-CN" altLang="en-US" smtClean="0"/>
              <a:t>债券</a:t>
            </a:r>
            <a:r>
              <a:rPr lang="zh-CN" altLang="zh-CN" smtClean="0"/>
              <a:t>和浮动利率</a:t>
            </a:r>
            <a:r>
              <a:rPr lang="zh-CN" altLang="en-US" smtClean="0"/>
              <a:t>债券</a:t>
            </a:r>
            <a:endParaRPr lang="en-US" altLang="zh-CN" smtClean="0"/>
          </a:p>
          <a:p>
            <a:pPr lvl="1"/>
            <a:r>
              <a:rPr lang="zh-CN" altLang="zh-CN" b="1" smtClean="0"/>
              <a:t>固定利率</a:t>
            </a:r>
            <a:r>
              <a:rPr lang="zh-CN" altLang="en-US" b="1" smtClean="0"/>
              <a:t>债券</a:t>
            </a:r>
            <a:r>
              <a:rPr lang="zh-CN" altLang="zh-CN" smtClean="0"/>
              <a:t>是指票面利率在发行时确定，在</a:t>
            </a:r>
            <a:r>
              <a:rPr lang="zh-CN" altLang="en-US" smtClean="0"/>
              <a:t>债券</a:t>
            </a:r>
            <a:r>
              <a:rPr lang="zh-CN" altLang="zh-CN" smtClean="0"/>
              <a:t>的整个存续期内保持不变。</a:t>
            </a:r>
          </a:p>
          <a:p>
            <a:pPr lvl="1"/>
            <a:r>
              <a:rPr lang="zh-CN" altLang="zh-CN" b="1" smtClean="0"/>
              <a:t>浮动利率</a:t>
            </a:r>
            <a:r>
              <a:rPr lang="zh-CN" altLang="en-US" b="1" smtClean="0"/>
              <a:t>债券</a:t>
            </a:r>
            <a:r>
              <a:rPr lang="zh-CN" altLang="zh-CN" smtClean="0"/>
              <a:t>是指</a:t>
            </a:r>
            <a:r>
              <a:rPr lang="zh-CN" altLang="en-US" smtClean="0"/>
              <a:t>债券</a:t>
            </a:r>
            <a:r>
              <a:rPr lang="zh-CN" altLang="zh-CN" smtClean="0"/>
              <a:t>付息的利率一般为相同期限的市场利率加上一个固定利差来确定。</a:t>
            </a:r>
            <a:endParaRPr lang="zh-CN" altLang="en-US" smtClean="0"/>
          </a:p>
        </p:txBody>
      </p:sp>
      <p:sp>
        <p:nvSpPr>
          <p:cNvPr id="194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13336FE8-F63D-46BD-90E0-6D5DDBB5B55E}" type="slidenum">
              <a:rPr lang="en-US" altLang="zh-CN" sz="1000" smtClean="0">
                <a:solidFill>
                  <a:srgbClr val="969696"/>
                </a:solidFill>
              </a:rPr>
              <a:pPr eaLnBrk="1" hangingPunct="1"/>
              <a:t>21</a:t>
            </a:fld>
            <a:r>
              <a:rPr lang="en-US" altLang="zh-CN" sz="1000" smtClean="0">
                <a:solidFill>
                  <a:srgbClr val="969696"/>
                </a:solidFill>
              </a:rPr>
              <a:t> -</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国债期货合约标的</a:t>
            </a:r>
          </a:p>
        </p:txBody>
      </p:sp>
      <p:sp>
        <p:nvSpPr>
          <p:cNvPr id="3" name="内容占位符 2"/>
          <p:cNvSpPr>
            <a:spLocks noGrp="1"/>
          </p:cNvSpPr>
          <p:nvPr>
            <p:ph idx="1"/>
          </p:nvPr>
        </p:nvSpPr>
        <p:spPr/>
        <p:txBody>
          <a:bodyPr/>
          <a:lstStyle/>
          <a:p>
            <a:pPr marL="285750" lvl="1" algn="just">
              <a:lnSpc>
                <a:spcPct val="130000"/>
              </a:lnSpc>
              <a:spcBef>
                <a:spcPts val="600"/>
              </a:spcBef>
              <a:buClr>
                <a:srgbClr val="33CC33"/>
              </a:buClr>
              <a:buFont typeface="Wingdings" pitchFamily="2" charset="2"/>
              <a:buChar char="n"/>
              <a:defRPr/>
            </a:pPr>
            <a:r>
              <a:rPr lang="zh-CN" altLang="zh-CN" sz="2400" b="1" kern="1200" dirty="0">
                <a:latin typeface="楷体_GB2312" pitchFamily="49" charset="-122"/>
                <a:ea typeface="楷体_GB2312" pitchFamily="49" charset="-122"/>
              </a:rPr>
              <a:t>国债期货标的的选择是合约设计的核心</a:t>
            </a:r>
            <a:r>
              <a:rPr lang="zh-CN" altLang="en-US" sz="2400" b="1" kern="1200" dirty="0">
                <a:latin typeface="楷体_GB2312" pitchFamily="49" charset="-122"/>
                <a:ea typeface="楷体_GB2312" pitchFamily="49" charset="-122"/>
              </a:rPr>
              <a:t> </a:t>
            </a:r>
            <a:endParaRPr lang="en-US" altLang="zh-CN" sz="2400" b="1" kern="1200" dirty="0">
              <a:latin typeface="楷体_GB2312" pitchFamily="49" charset="-122"/>
              <a:ea typeface="楷体_GB2312" pitchFamily="49" charset="-122"/>
            </a:endParaRPr>
          </a:p>
          <a:p>
            <a:pPr marL="742950" lvl="2" indent="-342900">
              <a:lnSpc>
                <a:spcPct val="130000"/>
              </a:lnSpc>
              <a:spcBef>
                <a:spcPts val="600"/>
              </a:spcBef>
              <a:buClr>
                <a:srgbClr val="33CC33"/>
              </a:buClr>
              <a:buFont typeface="Wingdings" pitchFamily="2" charset="2"/>
              <a:buChar char="Ø"/>
              <a:defRPr/>
            </a:pPr>
            <a:r>
              <a:rPr lang="zh-CN" altLang="en-US" b="1" dirty="0">
                <a:latin typeface="楷体_GB2312" pitchFamily="49" charset="-122"/>
                <a:ea typeface="楷体_GB2312" pitchFamily="49" charset="-122"/>
              </a:rPr>
              <a:t>名义标准券设计</a:t>
            </a:r>
            <a:r>
              <a:rPr lang="zh-CN" altLang="en-US" dirty="0">
                <a:latin typeface="楷体_GB2312" pitchFamily="49" charset="-122"/>
                <a:ea typeface="楷体_GB2312" pitchFamily="49" charset="-122"/>
              </a:rPr>
              <a:t>：</a:t>
            </a:r>
            <a:r>
              <a:rPr lang="en-US" altLang="zh-CN" dirty="0" err="1">
                <a:latin typeface="楷体_GB2312" pitchFamily="49" charset="-122"/>
                <a:ea typeface="楷体_GB2312" pitchFamily="49" charset="-122"/>
              </a:rPr>
              <a:t>采用</a:t>
            </a:r>
            <a:r>
              <a:rPr lang="zh-CN" altLang="en-US" dirty="0">
                <a:latin typeface="楷体_GB2312" pitchFamily="49" charset="-122"/>
                <a:ea typeface="楷体_GB2312" pitchFamily="49" charset="-122"/>
              </a:rPr>
              <a:t>并</a:t>
            </a:r>
            <a:r>
              <a:rPr lang="en-US" altLang="zh-CN" dirty="0" err="1">
                <a:latin typeface="楷体_GB2312" pitchFamily="49" charset="-122"/>
                <a:ea typeface="楷体_GB2312" pitchFamily="49" charset="-122"/>
              </a:rPr>
              <a:t>不存在</a:t>
            </a:r>
            <a:r>
              <a:rPr lang="zh-CN" altLang="en-US" dirty="0">
                <a:latin typeface="楷体_GB2312" pitchFamily="49" charset="-122"/>
                <a:ea typeface="楷体_GB2312" pitchFamily="49" charset="-122"/>
              </a:rPr>
              <a:t>的“名义标准</a:t>
            </a:r>
            <a:r>
              <a:rPr lang="en-US" altLang="zh-CN" dirty="0" err="1">
                <a:latin typeface="楷体_GB2312" pitchFamily="49" charset="-122"/>
                <a:ea typeface="楷体_GB2312" pitchFamily="49" charset="-122"/>
              </a:rPr>
              <a:t>债券”作为交易标的</a:t>
            </a:r>
            <a:r>
              <a:rPr lang="zh-CN" altLang="en-US" dirty="0">
                <a:latin typeface="楷体_GB2312" pitchFamily="49" charset="-122"/>
                <a:ea typeface="楷体_GB2312" pitchFamily="49" charset="-122"/>
              </a:rPr>
              <a:t>，实际的国债可以用转换因子折算成名义标准债券进行交割</a:t>
            </a:r>
            <a:endParaRPr lang="en-US" altLang="zh-CN" dirty="0">
              <a:latin typeface="楷体_GB2312" pitchFamily="49" charset="-122"/>
              <a:ea typeface="楷体_GB2312" pitchFamily="49" charset="-122"/>
            </a:endParaRPr>
          </a:p>
          <a:p>
            <a:pPr marL="742950" lvl="2" indent="-342900">
              <a:lnSpc>
                <a:spcPct val="130000"/>
              </a:lnSpc>
              <a:spcBef>
                <a:spcPts val="600"/>
              </a:spcBef>
              <a:buClr>
                <a:srgbClr val="33CC33"/>
              </a:buClr>
              <a:buFont typeface="Wingdings" pitchFamily="2" charset="2"/>
              <a:buChar char="Ø"/>
              <a:defRPr/>
            </a:pPr>
            <a:endParaRPr lang="en-US" altLang="zh-CN" b="1" dirty="0">
              <a:latin typeface="楷体_GB2312" pitchFamily="49" charset="-122"/>
              <a:ea typeface="楷体_GB2312" pitchFamily="49" charset="-122"/>
            </a:endParaRPr>
          </a:p>
          <a:p>
            <a:pPr marL="742950" lvl="2" indent="-342900">
              <a:lnSpc>
                <a:spcPct val="130000"/>
              </a:lnSpc>
              <a:spcBef>
                <a:spcPts val="600"/>
              </a:spcBef>
              <a:buClr>
                <a:srgbClr val="33CC33"/>
              </a:buClr>
              <a:buFont typeface="Wingdings" pitchFamily="2" charset="2"/>
              <a:buChar char="Ø"/>
              <a:defRPr/>
            </a:pPr>
            <a:r>
              <a:rPr lang="zh-CN" altLang="en-US" b="1" dirty="0">
                <a:latin typeface="楷体_GB2312" pitchFamily="49" charset="-122"/>
                <a:ea typeface="楷体_GB2312" pitchFamily="49" charset="-122"/>
              </a:rPr>
              <a:t>多券种替代交收</a:t>
            </a:r>
            <a:r>
              <a:rPr lang="zh-CN" altLang="en-US" dirty="0">
                <a:latin typeface="楷体_GB2312" pitchFamily="49" charset="-122"/>
                <a:ea typeface="楷体_GB2312" pitchFamily="49" charset="-122"/>
              </a:rPr>
              <a:t>：剩余期</a:t>
            </a:r>
            <a:r>
              <a:rPr lang="en-US" altLang="zh-CN" dirty="0" err="1">
                <a:latin typeface="楷体_GB2312" pitchFamily="49" charset="-122"/>
                <a:ea typeface="楷体_GB2312" pitchFamily="49" charset="-122"/>
              </a:rPr>
              <a:t>限在一定范围内的</a:t>
            </a:r>
            <a:r>
              <a:rPr lang="zh-CN" altLang="en-US" dirty="0">
                <a:latin typeface="楷体_GB2312" pitchFamily="49" charset="-122"/>
                <a:ea typeface="楷体_GB2312" pitchFamily="49" charset="-122"/>
              </a:rPr>
              <a:t>国债都可以参与交割</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可有效防范逼仓风险。卖方有权选择“最便宜债券”进行交割 </a:t>
            </a:r>
          </a:p>
        </p:txBody>
      </p:sp>
      <p:sp>
        <p:nvSpPr>
          <p:cNvPr id="204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288F8740-FA85-438F-9B1D-DC66B414F91D}" type="slidenum">
              <a:rPr lang="en-US" altLang="zh-CN" sz="1000" smtClean="0">
                <a:solidFill>
                  <a:srgbClr val="969696"/>
                </a:solidFill>
              </a:rPr>
              <a:pPr eaLnBrk="1" hangingPunct="1"/>
              <a:t>22</a:t>
            </a:fld>
            <a:r>
              <a:rPr lang="en-US" altLang="zh-CN" sz="1000" smtClean="0">
                <a:solidFill>
                  <a:srgbClr val="969696"/>
                </a:solidFill>
              </a:rPr>
              <a:t> -</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国债期货合约标的</a:t>
            </a:r>
          </a:p>
        </p:txBody>
      </p:sp>
      <p:sp>
        <p:nvSpPr>
          <p:cNvPr id="3" name="内容占位符 2"/>
          <p:cNvSpPr>
            <a:spLocks noGrp="1"/>
          </p:cNvSpPr>
          <p:nvPr>
            <p:ph idx="1"/>
          </p:nvPr>
        </p:nvSpPr>
        <p:spPr/>
        <p:txBody>
          <a:bodyPr/>
          <a:lstStyle/>
          <a:p>
            <a:pPr marL="285750" lvl="1" algn="just">
              <a:lnSpc>
                <a:spcPct val="150000"/>
              </a:lnSpc>
              <a:spcBef>
                <a:spcPct val="0"/>
              </a:spcBef>
              <a:buClr>
                <a:srgbClr val="33CC33"/>
              </a:buClr>
              <a:buFont typeface="Wingdings" pitchFamily="2" charset="2"/>
              <a:buChar char="n"/>
              <a:defRPr/>
            </a:pPr>
            <a:r>
              <a:rPr lang="zh-CN" altLang="en-US" b="1" kern="1200" dirty="0">
                <a:latin typeface="Times New Roman" pitchFamily="18" charset="0"/>
                <a:ea typeface="楷体_GB2312" pitchFamily="49" charset="-122"/>
                <a:cs typeface="Times New Roman" pitchFamily="18" charset="0"/>
              </a:rPr>
              <a:t>选取合约标的的基本原则</a:t>
            </a:r>
            <a:r>
              <a:rPr lang="en-US" altLang="zh-CN" kern="1200" dirty="0">
                <a:latin typeface="Times New Roman" pitchFamily="18" charset="0"/>
                <a:ea typeface="楷体_GB2312" pitchFamily="49" charset="-122"/>
                <a:cs typeface="Times New Roman" pitchFamily="18" charset="0"/>
              </a:rPr>
              <a:t>: </a:t>
            </a:r>
            <a:r>
              <a:rPr lang="zh-CN" altLang="en-US" kern="1200" dirty="0">
                <a:latin typeface="Times New Roman" pitchFamily="18" charset="0"/>
                <a:ea typeface="楷体_GB2312" pitchFamily="49" charset="-122"/>
                <a:cs typeface="Times New Roman" pitchFamily="18" charset="0"/>
              </a:rPr>
              <a:t>市场代表性、抗操纵性、避险需</a:t>
            </a:r>
            <a:r>
              <a:rPr lang="zh-CN" altLang="en-US" kern="1200" dirty="0" smtClean="0">
                <a:latin typeface="Times New Roman" pitchFamily="18" charset="0"/>
                <a:ea typeface="楷体_GB2312" pitchFamily="49" charset="-122"/>
                <a:cs typeface="Times New Roman" pitchFamily="18" charset="0"/>
              </a:rPr>
              <a:t>求广</a:t>
            </a:r>
            <a:r>
              <a:rPr lang="zh-CN" altLang="en-US" kern="1200" dirty="0">
                <a:latin typeface="Times New Roman" pitchFamily="18" charset="0"/>
                <a:ea typeface="楷体_GB2312" pitchFamily="49" charset="-122"/>
                <a:cs typeface="Times New Roman" pitchFamily="18" charset="0"/>
              </a:rPr>
              <a:t>泛</a:t>
            </a:r>
            <a:r>
              <a:rPr lang="zh-CN" altLang="en-US" kern="1200" dirty="0" smtClean="0">
                <a:latin typeface="Times New Roman" pitchFamily="18" charset="0"/>
                <a:ea typeface="楷体_GB2312" pitchFamily="49" charset="-122"/>
                <a:cs typeface="Times New Roman" pitchFamily="18" charset="0"/>
              </a:rPr>
              <a:t>性</a:t>
            </a:r>
            <a:endParaRPr lang="en-US" altLang="zh-CN" kern="1200" dirty="0">
              <a:latin typeface="Times New Roman" pitchFamily="18" charset="0"/>
              <a:ea typeface="楷体_GB2312" pitchFamily="49" charset="-122"/>
              <a:cs typeface="Times New Roman" pitchFamily="18" charset="0"/>
            </a:endParaRPr>
          </a:p>
          <a:p>
            <a:pPr marL="285750" lvl="1" algn="just">
              <a:spcBef>
                <a:spcPts val="600"/>
              </a:spcBef>
              <a:spcAft>
                <a:spcPts val="0"/>
              </a:spcAft>
              <a:buClr>
                <a:srgbClr val="33CC33"/>
              </a:buClr>
              <a:buFont typeface="Wingdings" pitchFamily="2" charset="2"/>
              <a:buChar char="n"/>
              <a:defRPr/>
            </a:pPr>
            <a:r>
              <a:rPr lang="zh-CN" altLang="en-US" b="1" kern="1200" dirty="0">
                <a:latin typeface="Times New Roman" pitchFamily="18" charset="0"/>
                <a:ea typeface="楷体_GB2312" pitchFamily="49" charset="-122"/>
                <a:cs typeface="Times New Roman" pitchFamily="18" charset="0"/>
              </a:rPr>
              <a:t>首推</a:t>
            </a:r>
            <a:r>
              <a:rPr lang="en-US" altLang="zh-CN" b="1" kern="1200" dirty="0">
                <a:latin typeface="Times New Roman" pitchFamily="18" charset="0"/>
                <a:ea typeface="楷体_GB2312" pitchFamily="49" charset="-122"/>
                <a:cs typeface="Times New Roman" pitchFamily="18" charset="0"/>
              </a:rPr>
              <a:t>5年期国债期货，</a:t>
            </a:r>
            <a:r>
              <a:rPr lang="zh-CN" altLang="zh-CN" b="1" kern="1200" dirty="0">
                <a:latin typeface="Times New Roman" pitchFamily="18" charset="0"/>
                <a:ea typeface="楷体_GB2312" pitchFamily="49" charset="-122"/>
                <a:cs typeface="Times New Roman" pitchFamily="18" charset="0"/>
              </a:rPr>
              <a:t>剩余</a:t>
            </a:r>
            <a:r>
              <a:rPr lang="zh-CN" altLang="en-US" b="1" kern="1200" dirty="0">
                <a:latin typeface="Times New Roman" pitchFamily="18" charset="0"/>
                <a:ea typeface="楷体_GB2312" pitchFamily="49" charset="-122"/>
                <a:cs typeface="Times New Roman" pitchFamily="18" charset="0"/>
              </a:rPr>
              <a:t>期</a:t>
            </a:r>
            <a:r>
              <a:rPr lang="zh-CN" altLang="zh-CN" b="1" kern="1200" dirty="0">
                <a:latin typeface="Times New Roman" pitchFamily="18" charset="0"/>
                <a:ea typeface="楷体_GB2312" pitchFamily="49" charset="-122"/>
                <a:cs typeface="Times New Roman" pitchFamily="18" charset="0"/>
              </a:rPr>
              <a:t>限</a:t>
            </a:r>
            <a:r>
              <a:rPr lang="en-US" altLang="zh-CN" b="1" kern="1200" dirty="0">
                <a:latin typeface="Times New Roman" pitchFamily="18" charset="0"/>
                <a:ea typeface="楷体_GB2312" pitchFamily="49" charset="-122"/>
                <a:cs typeface="Times New Roman" pitchFamily="18" charset="0"/>
              </a:rPr>
              <a:t>4-7</a:t>
            </a:r>
            <a:r>
              <a:rPr lang="zh-CN" altLang="zh-CN" b="1" kern="1200" dirty="0">
                <a:latin typeface="Times New Roman" pitchFamily="18" charset="0"/>
                <a:ea typeface="楷体_GB2312" pitchFamily="49" charset="-122"/>
                <a:cs typeface="Times New Roman" pitchFamily="18" charset="0"/>
              </a:rPr>
              <a:t>年的国债</a:t>
            </a:r>
            <a:r>
              <a:rPr lang="zh-CN" altLang="en-US" b="1" kern="1200" dirty="0">
                <a:latin typeface="Times New Roman" pitchFamily="18" charset="0"/>
                <a:ea typeface="楷体_GB2312" pitchFamily="49" charset="-122"/>
                <a:cs typeface="Times New Roman" pitchFamily="18" charset="0"/>
              </a:rPr>
              <a:t>都可以参与交割</a:t>
            </a:r>
            <a:endParaRPr lang="en-US" altLang="zh-CN" b="1" kern="1200" dirty="0">
              <a:latin typeface="Times New Roman" pitchFamily="18" charset="0"/>
              <a:ea typeface="楷体_GB2312" pitchFamily="49" charset="-122"/>
              <a:cs typeface="Times New Roman" pitchFamily="18" charset="0"/>
            </a:endParaRPr>
          </a:p>
          <a:p>
            <a:pPr marL="742950" lvl="2" indent="-342900" algn="just">
              <a:spcBef>
                <a:spcPts val="600"/>
              </a:spcBef>
              <a:spcAft>
                <a:spcPts val="0"/>
              </a:spcAft>
              <a:buClr>
                <a:srgbClr val="33CC33"/>
              </a:buClr>
              <a:buFont typeface="Wingdings" pitchFamily="2" charset="2"/>
              <a:buChar char="Ø"/>
              <a:defRPr/>
            </a:pPr>
            <a:r>
              <a:rPr lang="zh-CN" altLang="en-US" sz="1800" dirty="0">
                <a:latin typeface="Times New Roman" pitchFamily="18" charset="0"/>
                <a:ea typeface="楷体_GB2312" pitchFamily="49" charset="-122"/>
                <a:cs typeface="Times New Roman" pitchFamily="18" charset="0"/>
              </a:rPr>
              <a:t>包含</a:t>
            </a:r>
            <a:r>
              <a:rPr lang="en-US" altLang="zh-CN" sz="1800" dirty="0">
                <a:latin typeface="Times New Roman" pitchFamily="18" charset="0"/>
                <a:ea typeface="楷体_GB2312" pitchFamily="49" charset="-122"/>
                <a:cs typeface="Times New Roman" pitchFamily="18" charset="0"/>
              </a:rPr>
              <a:t>5</a:t>
            </a:r>
            <a:r>
              <a:rPr lang="zh-CN" altLang="en-US" sz="1800" dirty="0">
                <a:latin typeface="Times New Roman" pitchFamily="18" charset="0"/>
                <a:ea typeface="楷体_GB2312" pitchFamily="49" charset="-122"/>
                <a:cs typeface="Times New Roman" pitchFamily="18" charset="0"/>
              </a:rPr>
              <a:t>年期、</a:t>
            </a:r>
            <a:r>
              <a:rPr lang="en-US" altLang="zh-CN" sz="1800" dirty="0">
                <a:latin typeface="Times New Roman" pitchFamily="18" charset="0"/>
                <a:ea typeface="楷体_GB2312" pitchFamily="49" charset="-122"/>
                <a:cs typeface="Times New Roman" pitchFamily="18" charset="0"/>
              </a:rPr>
              <a:t>7</a:t>
            </a:r>
            <a:r>
              <a:rPr lang="zh-CN" altLang="en-US" sz="1800" dirty="0">
                <a:latin typeface="Times New Roman" pitchFamily="18" charset="0"/>
                <a:ea typeface="楷体_GB2312" pitchFamily="49" charset="-122"/>
                <a:cs typeface="Times New Roman" pitchFamily="18" charset="0"/>
              </a:rPr>
              <a:t>年期两个财政部关键期限国债，可交割券供应量稳定，</a:t>
            </a:r>
            <a:endParaRPr lang="en-US" altLang="zh-CN" sz="1800" dirty="0">
              <a:latin typeface="Times New Roman" pitchFamily="18" charset="0"/>
              <a:ea typeface="楷体_GB2312" pitchFamily="49" charset="-122"/>
              <a:cs typeface="Times New Roman" pitchFamily="18" charset="0"/>
            </a:endParaRPr>
          </a:p>
          <a:p>
            <a:pPr marL="400050" lvl="2" indent="0" algn="just">
              <a:spcBef>
                <a:spcPts val="600"/>
              </a:spcBef>
              <a:spcAft>
                <a:spcPts val="0"/>
              </a:spcAft>
              <a:buClr>
                <a:srgbClr val="33CC33"/>
              </a:buClr>
              <a:buFontTx/>
              <a:buNone/>
              <a:defRPr/>
            </a:pPr>
            <a:r>
              <a:rPr lang="en-US" altLang="zh-CN" sz="1800" dirty="0">
                <a:latin typeface="Times New Roman" pitchFamily="18" charset="0"/>
                <a:ea typeface="楷体_GB2312" pitchFamily="49" charset="-122"/>
                <a:cs typeface="Times New Roman" pitchFamily="18" charset="0"/>
              </a:rPr>
              <a:t>       2013</a:t>
            </a:r>
            <a:r>
              <a:rPr lang="zh-CN" altLang="en-US" sz="1800" dirty="0">
                <a:latin typeface="Times New Roman" pitchFamily="18" charset="0"/>
                <a:ea typeface="楷体_GB2312" pitchFamily="49" charset="-122"/>
                <a:cs typeface="Times New Roman" pitchFamily="18" charset="0"/>
              </a:rPr>
              <a:t>年计划发行</a:t>
            </a:r>
            <a:r>
              <a:rPr lang="en-US" altLang="zh-CN" sz="1800" dirty="0">
                <a:latin typeface="Times New Roman" pitchFamily="18" charset="0"/>
                <a:ea typeface="楷体_GB2312" pitchFamily="49" charset="-122"/>
                <a:cs typeface="Times New Roman" pitchFamily="18" charset="0"/>
              </a:rPr>
              <a:t>5年和7年国债共18期</a:t>
            </a:r>
            <a:r>
              <a:rPr lang="zh-CN" altLang="en-US" sz="1800" dirty="0">
                <a:latin typeface="Times New Roman" pitchFamily="18" charset="0"/>
                <a:ea typeface="楷体_GB2312" pitchFamily="49" charset="-122"/>
                <a:cs typeface="Times New Roman" pitchFamily="18" charset="0"/>
              </a:rPr>
              <a:t>，约</a:t>
            </a:r>
            <a:r>
              <a:rPr lang="en-US" altLang="zh-CN" sz="1800" dirty="0">
                <a:latin typeface="Times New Roman" pitchFamily="18" charset="0"/>
                <a:ea typeface="楷体_GB2312" pitchFamily="49" charset="-122"/>
                <a:cs typeface="Times New Roman" pitchFamily="18" charset="0"/>
              </a:rPr>
              <a:t>5400</a:t>
            </a:r>
            <a:r>
              <a:rPr lang="zh-CN" altLang="en-US" sz="1800" dirty="0">
                <a:latin typeface="Times New Roman" pitchFamily="18" charset="0"/>
                <a:ea typeface="楷体_GB2312" pitchFamily="49" charset="-122"/>
                <a:cs typeface="Times New Roman" pitchFamily="18" charset="0"/>
              </a:rPr>
              <a:t>亿元</a:t>
            </a:r>
            <a:endParaRPr lang="en-US" altLang="zh-CN" sz="1800" dirty="0">
              <a:latin typeface="Times New Roman" pitchFamily="18" charset="0"/>
              <a:ea typeface="楷体_GB2312" pitchFamily="49" charset="-122"/>
              <a:cs typeface="Times New Roman" pitchFamily="18" charset="0"/>
            </a:endParaRPr>
          </a:p>
          <a:p>
            <a:pPr marL="742950" lvl="2" indent="-342900" algn="just">
              <a:spcBef>
                <a:spcPts val="600"/>
              </a:spcBef>
              <a:spcAft>
                <a:spcPts val="0"/>
              </a:spcAft>
              <a:buClr>
                <a:srgbClr val="33CC33"/>
              </a:buClr>
              <a:buFont typeface="Wingdings" pitchFamily="2" charset="2"/>
              <a:buChar char="Ø"/>
              <a:defRPr/>
            </a:pPr>
            <a:r>
              <a:rPr lang="zh-CN" altLang="en-US" sz="1800" dirty="0">
                <a:latin typeface="Times New Roman" pitchFamily="18" charset="0"/>
                <a:ea typeface="楷体_GB2312" pitchFamily="49" charset="-122"/>
                <a:cs typeface="Times New Roman" pitchFamily="18" charset="0"/>
              </a:rPr>
              <a:t>可交割国债数量约</a:t>
            </a:r>
            <a:r>
              <a:rPr lang="en-US" altLang="zh-CN" sz="1800" dirty="0">
                <a:latin typeface="Times New Roman" pitchFamily="18" charset="0"/>
                <a:ea typeface="楷体_GB2312" pitchFamily="49" charset="-122"/>
                <a:cs typeface="Times New Roman" pitchFamily="18" charset="0"/>
              </a:rPr>
              <a:t>20</a:t>
            </a:r>
            <a:r>
              <a:rPr lang="zh-CN" altLang="en-US" sz="1800" dirty="0">
                <a:latin typeface="Times New Roman" pitchFamily="18" charset="0"/>
                <a:ea typeface="楷体_GB2312" pitchFamily="49" charset="-122"/>
                <a:cs typeface="Times New Roman" pitchFamily="18" charset="0"/>
              </a:rPr>
              <a:t>至</a:t>
            </a:r>
            <a:r>
              <a:rPr lang="en-US" altLang="zh-CN" sz="1800" dirty="0">
                <a:latin typeface="Times New Roman" pitchFamily="18" charset="0"/>
                <a:ea typeface="楷体_GB2312" pitchFamily="49" charset="-122"/>
                <a:cs typeface="Times New Roman" pitchFamily="18" charset="0"/>
              </a:rPr>
              <a:t>30</a:t>
            </a:r>
            <a:r>
              <a:rPr lang="zh-CN" altLang="en-US" sz="1800" dirty="0">
                <a:latin typeface="Times New Roman" pitchFamily="18" charset="0"/>
                <a:ea typeface="楷体_GB2312" pitchFamily="49" charset="-122"/>
                <a:cs typeface="Times New Roman" pitchFamily="18" charset="0"/>
              </a:rPr>
              <a:t>只</a:t>
            </a:r>
            <a:r>
              <a:rPr lang="en-US" altLang="zh-CN" sz="1800" dirty="0">
                <a:latin typeface="Times New Roman" pitchFamily="18" charset="0"/>
                <a:ea typeface="楷体_GB2312" pitchFamily="49" charset="-122"/>
                <a:cs typeface="Times New Roman" pitchFamily="18" charset="0"/>
              </a:rPr>
              <a:t>，</a:t>
            </a:r>
            <a:r>
              <a:rPr lang="zh-CN" altLang="en-US" sz="1800" dirty="0">
                <a:latin typeface="Times New Roman" pitchFamily="18" charset="0"/>
                <a:ea typeface="楷体_GB2312" pitchFamily="49" charset="-122"/>
                <a:cs typeface="Times New Roman" pitchFamily="18" charset="0"/>
              </a:rPr>
              <a:t>约</a:t>
            </a:r>
            <a:r>
              <a:rPr lang="en-US" altLang="zh-CN" sz="1800" dirty="0">
                <a:latin typeface="Times New Roman" pitchFamily="18" charset="0"/>
                <a:ea typeface="楷体_GB2312" pitchFamily="49" charset="-122"/>
                <a:cs typeface="Times New Roman" pitchFamily="18" charset="0"/>
              </a:rPr>
              <a:t>1.9</a:t>
            </a:r>
            <a:r>
              <a:rPr lang="zh-CN" altLang="en-US" sz="1800" dirty="0">
                <a:latin typeface="Times New Roman" pitchFamily="18" charset="0"/>
                <a:ea typeface="楷体_GB2312" pitchFamily="49" charset="-122"/>
                <a:cs typeface="Times New Roman" pitchFamily="18" charset="0"/>
              </a:rPr>
              <a:t>万亿元，抗操纵性强</a:t>
            </a:r>
            <a:endParaRPr lang="en-US" altLang="zh-CN" sz="1800" dirty="0">
              <a:latin typeface="Times New Roman" pitchFamily="18" charset="0"/>
              <a:ea typeface="楷体_GB2312" pitchFamily="49" charset="-122"/>
              <a:cs typeface="Times New Roman" pitchFamily="18" charset="0"/>
            </a:endParaRPr>
          </a:p>
          <a:p>
            <a:pPr marL="742950" lvl="2" indent="-342900" algn="just">
              <a:spcBef>
                <a:spcPts val="600"/>
              </a:spcBef>
              <a:spcAft>
                <a:spcPts val="0"/>
              </a:spcAft>
              <a:buClr>
                <a:srgbClr val="33CC33"/>
              </a:buClr>
              <a:buFont typeface="Wingdings" pitchFamily="2" charset="2"/>
              <a:buChar char="Ø"/>
              <a:defRPr/>
            </a:pPr>
            <a:r>
              <a:rPr lang="zh-CN" altLang="en-US" sz="1800" dirty="0">
                <a:latin typeface="Times New Roman" pitchFamily="18" charset="0"/>
                <a:ea typeface="楷体_GB2312" pitchFamily="49" charset="-122"/>
                <a:cs typeface="Times New Roman" pitchFamily="18" charset="0"/>
              </a:rPr>
              <a:t>交易比较活跃，</a:t>
            </a:r>
            <a:r>
              <a:rPr lang="zh-CN" altLang="zh-CN" sz="1800" dirty="0">
                <a:latin typeface="Times New Roman" pitchFamily="18" charset="0"/>
                <a:ea typeface="楷体_GB2312" pitchFamily="49" charset="-122"/>
                <a:cs typeface="Times New Roman" pitchFamily="18" charset="0"/>
              </a:rPr>
              <a:t>流动性</a:t>
            </a:r>
            <a:r>
              <a:rPr lang="zh-CN" altLang="en-US" sz="1800" dirty="0">
                <a:latin typeface="Times New Roman" pitchFamily="18" charset="0"/>
                <a:ea typeface="楷体_GB2312" pitchFamily="49" charset="-122"/>
                <a:cs typeface="Times New Roman" pitchFamily="18" charset="0"/>
              </a:rPr>
              <a:t>相对较</a:t>
            </a:r>
            <a:r>
              <a:rPr lang="zh-CN" altLang="zh-CN" sz="1800" dirty="0">
                <a:latin typeface="Times New Roman" pitchFamily="18" charset="0"/>
                <a:ea typeface="楷体_GB2312" pitchFamily="49" charset="-122"/>
                <a:cs typeface="Times New Roman" pitchFamily="18" charset="0"/>
              </a:rPr>
              <a:t>好</a:t>
            </a:r>
            <a:endParaRPr lang="en-US" altLang="zh-CN" sz="1800" dirty="0">
              <a:latin typeface="Times New Roman" pitchFamily="18" charset="0"/>
              <a:ea typeface="楷体_GB2312" pitchFamily="49" charset="-122"/>
              <a:cs typeface="Times New Roman" pitchFamily="18" charset="0"/>
            </a:endParaRPr>
          </a:p>
          <a:p>
            <a:pPr marL="742950" lvl="2" indent="-342900" algn="just">
              <a:spcBef>
                <a:spcPts val="600"/>
              </a:spcBef>
              <a:spcAft>
                <a:spcPts val="0"/>
              </a:spcAft>
              <a:buClr>
                <a:srgbClr val="33CC33"/>
              </a:buClr>
              <a:buFont typeface="Wingdings" pitchFamily="2" charset="2"/>
              <a:buChar char="Ø"/>
              <a:defRPr/>
            </a:pPr>
            <a:r>
              <a:rPr lang="zh-CN" altLang="en-US" sz="1800" dirty="0">
                <a:latin typeface="Times New Roman" pitchFamily="18" charset="0"/>
                <a:ea typeface="楷体_GB2312" pitchFamily="49" charset="-122"/>
                <a:cs typeface="Times New Roman" pitchFamily="18" charset="0"/>
              </a:rPr>
              <a:t>波动性较小、产品安全性较高</a:t>
            </a:r>
            <a:endParaRPr lang="en-US" altLang="zh-CN" sz="1800" dirty="0">
              <a:latin typeface="Times New Roman" pitchFamily="18" charset="0"/>
              <a:ea typeface="楷体_GB2312" pitchFamily="49" charset="-122"/>
              <a:cs typeface="Times New Roman" pitchFamily="18" charset="0"/>
            </a:endParaRPr>
          </a:p>
          <a:p>
            <a:pPr marL="742950" lvl="2" indent="-342900" algn="just">
              <a:spcBef>
                <a:spcPts val="600"/>
              </a:spcBef>
              <a:spcAft>
                <a:spcPts val="0"/>
              </a:spcAft>
              <a:buClr>
                <a:srgbClr val="33CC33"/>
              </a:buClr>
              <a:buFont typeface="Wingdings" pitchFamily="2" charset="2"/>
              <a:buChar char="Ø"/>
              <a:defRPr/>
            </a:pPr>
            <a:r>
              <a:rPr lang="zh-CN" altLang="zh-CN" sz="1800" dirty="0">
                <a:latin typeface="Times New Roman" pitchFamily="18" charset="0"/>
                <a:ea typeface="楷体_GB2312" pitchFamily="49" charset="-122"/>
                <a:cs typeface="Times New Roman" pitchFamily="18" charset="0"/>
              </a:rPr>
              <a:t>年限适中，</a:t>
            </a:r>
            <a:r>
              <a:rPr lang="zh-CN" altLang="en-US" sz="1800" dirty="0">
                <a:latin typeface="Times New Roman" pitchFamily="18" charset="0"/>
                <a:ea typeface="楷体_GB2312" pitchFamily="49" charset="-122"/>
                <a:cs typeface="Times New Roman" pitchFamily="18" charset="0"/>
              </a:rPr>
              <a:t>和信用债期限匹配，</a:t>
            </a:r>
            <a:r>
              <a:rPr lang="zh-CN" altLang="zh-CN" sz="1800" dirty="0">
                <a:latin typeface="Times New Roman" pitchFamily="18" charset="0"/>
                <a:ea typeface="楷体_GB2312" pitchFamily="49" charset="-122"/>
                <a:cs typeface="Times New Roman" pitchFamily="18" charset="0"/>
              </a:rPr>
              <a:t>参与机构</a:t>
            </a:r>
            <a:r>
              <a:rPr lang="zh-CN" altLang="en-US" sz="1800" dirty="0">
                <a:latin typeface="Times New Roman" pitchFamily="18" charset="0"/>
                <a:ea typeface="楷体_GB2312" pitchFamily="49" charset="-122"/>
                <a:cs typeface="Times New Roman" pitchFamily="18" charset="0"/>
              </a:rPr>
              <a:t>类型</a:t>
            </a:r>
            <a:r>
              <a:rPr lang="zh-CN" altLang="zh-CN" sz="1800" dirty="0">
                <a:latin typeface="Times New Roman" pitchFamily="18" charset="0"/>
                <a:ea typeface="楷体_GB2312" pitchFamily="49" charset="-122"/>
                <a:cs typeface="Times New Roman" pitchFamily="18" charset="0"/>
              </a:rPr>
              <a:t>多元化，</a:t>
            </a:r>
            <a:r>
              <a:rPr lang="zh-CN" altLang="en-US" sz="1800" dirty="0">
                <a:latin typeface="Times New Roman" pitchFamily="18" charset="0"/>
                <a:ea typeface="楷体_GB2312" pitchFamily="49" charset="-122"/>
                <a:cs typeface="Times New Roman" pitchFamily="18" charset="0"/>
              </a:rPr>
              <a:t>市场避险需求强</a:t>
            </a:r>
            <a:r>
              <a:rPr lang="zh-CN" altLang="en-US" sz="1800" dirty="0" smtClean="0">
                <a:latin typeface="Times New Roman" pitchFamily="18" charset="0"/>
                <a:ea typeface="楷体_GB2312" pitchFamily="49" charset="-122"/>
                <a:cs typeface="Times New Roman" pitchFamily="18" charset="0"/>
              </a:rPr>
              <a:t>烈</a:t>
            </a:r>
            <a:endParaRPr lang="en-US" altLang="zh-CN" kern="1200" dirty="0">
              <a:latin typeface="Times New Roman" pitchFamily="18" charset="0"/>
              <a:ea typeface="楷体_GB2312" pitchFamily="49" charset="-122"/>
              <a:cs typeface="Times New Roman" pitchFamily="18" charset="0"/>
            </a:endParaRPr>
          </a:p>
          <a:p>
            <a:pPr marL="285750" lvl="1" algn="just">
              <a:spcBef>
                <a:spcPts val="600"/>
              </a:spcBef>
              <a:spcAft>
                <a:spcPts val="0"/>
              </a:spcAft>
              <a:buClr>
                <a:srgbClr val="33CC33"/>
              </a:buClr>
              <a:buFont typeface="Wingdings" pitchFamily="2" charset="2"/>
              <a:buChar char="n"/>
              <a:defRPr/>
            </a:pPr>
            <a:r>
              <a:rPr lang="zh-CN" altLang="en-US" kern="1200" dirty="0">
                <a:latin typeface="Times New Roman" pitchFamily="18" charset="0"/>
                <a:ea typeface="楷体_GB2312" pitchFamily="49" charset="-122"/>
                <a:cs typeface="Times New Roman" pitchFamily="18" charset="0"/>
              </a:rPr>
              <a:t>未来将根据市场需要适时推出与关键期限国债相应的、不同期限的</a:t>
            </a:r>
            <a:r>
              <a:rPr lang="zh-CN" altLang="zh-CN" dirty="0">
                <a:ea typeface="楷体_GB2312"/>
              </a:rPr>
              <a:t>国债期货</a:t>
            </a:r>
            <a:r>
              <a:rPr lang="zh-CN" altLang="en-US" dirty="0">
                <a:ea typeface="楷体_GB2312"/>
              </a:rPr>
              <a:t>合约，以</a:t>
            </a:r>
            <a:r>
              <a:rPr lang="zh-CN" altLang="en-US" kern="1200" dirty="0">
                <a:latin typeface="Times New Roman" pitchFamily="18" charset="0"/>
                <a:ea typeface="楷体_GB2312" pitchFamily="49" charset="-122"/>
                <a:cs typeface="Times New Roman" pitchFamily="18" charset="0"/>
              </a:rPr>
              <a:t>丰富国债期货产品体系，更好满足市场避险需求，完善债券市场风险管理体系，推动整个债券市场发展</a:t>
            </a:r>
          </a:p>
        </p:txBody>
      </p:sp>
      <p:sp>
        <p:nvSpPr>
          <p:cNvPr id="215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3AE9C6F0-ABA6-4A1B-8252-827531139C8C}" type="slidenum">
              <a:rPr lang="en-US" altLang="zh-CN" sz="1000" smtClean="0">
                <a:solidFill>
                  <a:srgbClr val="969696"/>
                </a:solidFill>
              </a:rPr>
              <a:pPr eaLnBrk="1" hangingPunct="1"/>
              <a:t>23</a:t>
            </a:fld>
            <a:r>
              <a:rPr lang="en-US" altLang="zh-CN" sz="1000" smtClean="0">
                <a:solidFill>
                  <a:srgbClr val="969696"/>
                </a:solidFill>
              </a:rPr>
              <a:t> -</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转换因子</a:t>
            </a:r>
          </a:p>
        </p:txBody>
      </p:sp>
      <p:sp>
        <p:nvSpPr>
          <p:cNvPr id="22531" name="内容占位符 2"/>
          <p:cNvSpPr>
            <a:spLocks noGrp="1"/>
          </p:cNvSpPr>
          <p:nvPr>
            <p:ph idx="1"/>
          </p:nvPr>
        </p:nvSpPr>
        <p:spPr/>
        <p:txBody>
          <a:bodyPr/>
          <a:lstStyle/>
          <a:p>
            <a:pPr marL="830263" lvl="2" indent="-342900">
              <a:lnSpc>
                <a:spcPct val="150000"/>
              </a:lnSpc>
              <a:buClr>
                <a:srgbClr val="33CC33"/>
              </a:buClr>
              <a:buFont typeface="Wingdings" pitchFamily="2" charset="2"/>
              <a:buChar char="n"/>
            </a:pPr>
            <a:r>
              <a:rPr lang="zh-CN" altLang="en-US" smtClean="0">
                <a:latin typeface="Times New Roman" pitchFamily="18" charset="0"/>
                <a:ea typeface="楷体_GB2312" pitchFamily="49" charset="-122"/>
                <a:cs typeface="Times New Roman" pitchFamily="18" charset="0"/>
              </a:rPr>
              <a:t>在交割过程中，各可交割国债</a:t>
            </a:r>
            <a:r>
              <a:rPr lang="zh-CN" altLang="zh-CN" smtClean="0">
                <a:latin typeface="Times New Roman" pitchFamily="18" charset="0"/>
                <a:ea typeface="楷体_GB2312" pitchFamily="49" charset="-122"/>
                <a:cs typeface="Times New Roman" pitchFamily="18" charset="0"/>
              </a:rPr>
              <a:t>的票面利率、到期时间等各不相同，因此，必须确认各种可交割国债和名义标准券之间的转换比例</a:t>
            </a:r>
            <a:r>
              <a:rPr lang="zh-CN" altLang="en-US" smtClean="0">
                <a:latin typeface="Times New Roman" pitchFamily="18" charset="0"/>
                <a:ea typeface="楷体_GB2312" pitchFamily="49" charset="-122"/>
                <a:cs typeface="Times New Roman" pitchFamily="18" charset="0"/>
              </a:rPr>
              <a:t>，这</a:t>
            </a:r>
            <a:r>
              <a:rPr lang="zh-CN" altLang="zh-CN" smtClean="0">
                <a:latin typeface="Times New Roman" pitchFamily="18" charset="0"/>
                <a:ea typeface="楷体_GB2312" pitchFamily="49" charset="-122"/>
                <a:cs typeface="Times New Roman" pitchFamily="18" charset="0"/>
              </a:rPr>
              <a:t>就是</a:t>
            </a:r>
            <a:r>
              <a:rPr lang="zh-CN" altLang="zh-CN" b="1" smtClean="0">
                <a:latin typeface="Times New Roman" pitchFamily="18" charset="0"/>
                <a:ea typeface="楷体_GB2312" pitchFamily="49" charset="-122"/>
                <a:cs typeface="Times New Roman" pitchFamily="18" charset="0"/>
              </a:rPr>
              <a:t>转换因子</a:t>
            </a:r>
            <a:r>
              <a:rPr lang="zh-CN" altLang="en-US" smtClean="0">
                <a:latin typeface="Times New Roman" pitchFamily="18" charset="0"/>
                <a:ea typeface="楷体_GB2312" pitchFamily="49" charset="-122"/>
                <a:cs typeface="Times New Roman" pitchFamily="18" charset="0"/>
              </a:rPr>
              <a:t>（</a:t>
            </a:r>
            <a:r>
              <a:rPr lang="en-US" altLang="zh-CN" smtClean="0">
                <a:latin typeface="Times New Roman" pitchFamily="18" charset="0"/>
                <a:ea typeface="楷体_GB2312" pitchFamily="49" charset="-122"/>
                <a:cs typeface="Times New Roman" pitchFamily="18" charset="0"/>
              </a:rPr>
              <a:t>Conversion Factors, CF</a:t>
            </a:r>
            <a:r>
              <a:rPr lang="zh-CN" altLang="en-US" smtClean="0">
                <a:latin typeface="Times New Roman" pitchFamily="18" charset="0"/>
                <a:ea typeface="楷体_GB2312" pitchFamily="49" charset="-122"/>
                <a:cs typeface="Times New Roman" pitchFamily="18" charset="0"/>
              </a:rPr>
              <a:t>）</a:t>
            </a:r>
            <a:endParaRPr lang="en-US" altLang="en-US" smtClean="0">
              <a:latin typeface="Times New Roman" pitchFamily="18" charset="0"/>
              <a:ea typeface="楷体_GB2312" pitchFamily="49" charset="-122"/>
              <a:cs typeface="Times New Roman" pitchFamily="18" charset="0"/>
            </a:endParaRPr>
          </a:p>
          <a:p>
            <a:pPr marL="830263" lvl="2" indent="-342900">
              <a:lnSpc>
                <a:spcPct val="150000"/>
              </a:lnSpc>
              <a:buClr>
                <a:srgbClr val="33CC33"/>
              </a:buClr>
              <a:buFont typeface="Wingdings" pitchFamily="2" charset="2"/>
              <a:buChar char="n"/>
            </a:pPr>
            <a:r>
              <a:rPr lang="zh-CN" altLang="en-US" smtClean="0">
                <a:latin typeface="Times New Roman" pitchFamily="18" charset="0"/>
                <a:ea typeface="楷体_GB2312" pitchFamily="49" charset="-122"/>
                <a:cs typeface="Times New Roman" pitchFamily="18" charset="0"/>
              </a:rPr>
              <a:t>转换因子在合约上市时公布，在合约存续期间其</a:t>
            </a:r>
            <a:r>
              <a:rPr lang="zh-CN" altLang="en-US" b="1" smtClean="0">
                <a:latin typeface="Times New Roman" pitchFamily="18" charset="0"/>
                <a:ea typeface="楷体_GB2312" pitchFamily="49" charset="-122"/>
                <a:cs typeface="Times New Roman" pitchFamily="18" charset="0"/>
              </a:rPr>
              <a:t>数值不变</a:t>
            </a:r>
            <a:endParaRPr lang="en-US" altLang="zh-CN" smtClean="0">
              <a:latin typeface="Times New Roman" pitchFamily="18" charset="0"/>
              <a:ea typeface="楷体_GB2312" pitchFamily="49" charset="-122"/>
              <a:cs typeface="Times New Roman" pitchFamily="18" charset="0"/>
            </a:endParaRPr>
          </a:p>
        </p:txBody>
      </p:sp>
      <p:sp>
        <p:nvSpPr>
          <p:cNvPr id="2253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081A49DD-274F-4F25-AE2D-8EE331D8AF62}" type="slidenum">
              <a:rPr lang="en-US" altLang="zh-CN" sz="1000" smtClean="0">
                <a:solidFill>
                  <a:srgbClr val="969696"/>
                </a:solidFill>
              </a:rPr>
              <a:pPr eaLnBrk="1" hangingPunct="1"/>
              <a:t>24</a:t>
            </a:fld>
            <a:r>
              <a:rPr lang="en-US" altLang="zh-CN" sz="1000" smtClean="0">
                <a:solidFill>
                  <a:srgbClr val="969696"/>
                </a:solidFill>
              </a:rPr>
              <a:t> -</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国债期货实物交割流程</a:t>
            </a:r>
          </a:p>
        </p:txBody>
      </p:sp>
      <p:sp>
        <p:nvSpPr>
          <p:cNvPr id="2355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757C5B79-D6BE-418E-9602-AE525778C97B}" type="slidenum">
              <a:rPr lang="en-US" altLang="zh-CN" sz="1000" smtClean="0">
                <a:solidFill>
                  <a:srgbClr val="969696"/>
                </a:solidFill>
              </a:rPr>
              <a:pPr eaLnBrk="1" hangingPunct="1"/>
              <a:t>25</a:t>
            </a:fld>
            <a:r>
              <a:rPr lang="en-US" altLang="zh-CN" sz="1000" smtClean="0">
                <a:solidFill>
                  <a:srgbClr val="969696"/>
                </a:solidFill>
              </a:rPr>
              <a:t> -</a:t>
            </a:r>
          </a:p>
        </p:txBody>
      </p:sp>
      <p:graphicFrame>
        <p:nvGraphicFramePr>
          <p:cNvPr id="5" name="内容占位符 4"/>
          <p:cNvGraphicFramePr>
            <a:graphicFrameLocks noGrp="1"/>
          </p:cNvGraphicFramePr>
          <p:nvPr>
            <p:ph idx="1"/>
          </p:nvPr>
        </p:nvGraphicFramePr>
        <p:xfrm>
          <a:off x="611560" y="1268760"/>
          <a:ext cx="7920880"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kern="1200" dirty="0">
                <a:solidFill>
                  <a:srgbClr val="333399"/>
                </a:solidFill>
              </a:rPr>
              <a:t>第一阶段：最后交易日前的交割</a:t>
            </a:r>
            <a:endParaRPr lang="zh-CN" altLang="en-US" dirty="0"/>
          </a:p>
        </p:txBody>
      </p:sp>
      <p:sp>
        <p:nvSpPr>
          <p:cNvPr id="24579"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7C4DD397-8478-4C8C-A13D-D2811D95D21C}" type="slidenum">
              <a:rPr lang="en-US" altLang="zh-CN" sz="1000" smtClean="0">
                <a:solidFill>
                  <a:srgbClr val="969696"/>
                </a:solidFill>
              </a:rPr>
              <a:pPr eaLnBrk="1" hangingPunct="1"/>
              <a:t>26</a:t>
            </a:fld>
            <a:r>
              <a:rPr lang="en-US" altLang="zh-CN" sz="1000" smtClean="0">
                <a:solidFill>
                  <a:srgbClr val="969696"/>
                </a:solidFill>
              </a:rPr>
              <a:t> -</a:t>
            </a:r>
          </a:p>
        </p:txBody>
      </p:sp>
      <p:sp>
        <p:nvSpPr>
          <p:cNvPr id="24580" name="内容占位符 7"/>
          <p:cNvSpPr>
            <a:spLocks noGrp="1"/>
          </p:cNvSpPr>
          <p:nvPr>
            <p:ph idx="1"/>
          </p:nvPr>
        </p:nvSpPr>
        <p:spPr/>
        <p:txBody>
          <a:bodyPr/>
          <a:lstStyle/>
          <a:p>
            <a:pPr marL="0" indent="0">
              <a:buFont typeface="Wingdings" pitchFamily="2" charset="2"/>
              <a:buNone/>
            </a:pPr>
            <a:endParaRPr lang="zh-CN" altLang="en-US" smtClean="0"/>
          </a:p>
        </p:txBody>
      </p:sp>
      <p:graphicFrame>
        <p:nvGraphicFramePr>
          <p:cNvPr id="10" name="图示 9"/>
          <p:cNvGraphicFramePr/>
          <p:nvPr/>
        </p:nvGraphicFramePr>
        <p:xfrm>
          <a:off x="971600" y="1340768"/>
          <a:ext cx="705678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椭圆 10"/>
          <p:cNvSpPr/>
          <p:nvPr/>
        </p:nvSpPr>
        <p:spPr>
          <a:xfrm>
            <a:off x="971600" y="1844824"/>
            <a:ext cx="1296144" cy="554360"/>
          </a:xfrm>
          <a:prstGeom prst="ellipse">
            <a:avLst/>
          </a:prstGeom>
          <a:solidFill>
            <a:srgbClr val="92D050"/>
          </a:solidFill>
          <a:ln/>
        </p:spPr>
        <p:style>
          <a:lnRef idx="3">
            <a:schemeClr val="lt1"/>
          </a:lnRef>
          <a:fillRef idx="1">
            <a:schemeClr val="accent3"/>
          </a:fillRef>
          <a:effectRef idx="1">
            <a:schemeClr val="accent3"/>
          </a:effectRef>
          <a:fontRef idx="minor">
            <a:schemeClr val="lt1"/>
          </a:fontRef>
        </p:style>
        <p:txBody>
          <a:bodyPr anchor="ctr"/>
          <a:lstStyle/>
          <a:p>
            <a:pPr>
              <a:defRPr/>
            </a:pPr>
            <a:r>
              <a:rPr lang="en-US" altLang="zh-CN" sz="1800" b="1" dirty="0">
                <a:ln w="18000">
                  <a:solidFill>
                    <a:srgbClr val="333399">
                      <a:satMod val="140000"/>
                    </a:srgbClr>
                  </a:solidFill>
                  <a:prstDash val="solid"/>
                  <a:miter lim="800000"/>
                </a:ln>
                <a:noFill/>
                <a:effectLst>
                  <a:outerShdw blurRad="38100" dist="38100" dir="2700000" algn="tl">
                    <a:srgbClr val="000000">
                      <a:alpha val="43137"/>
                    </a:srgbClr>
                  </a:outerShdw>
                </a:effectLst>
              </a:rPr>
              <a:t>T</a:t>
            </a:r>
            <a:endParaRPr lang="zh-CN" altLang="en-US" sz="1800" b="1" dirty="0">
              <a:ln w="18000">
                <a:solidFill>
                  <a:srgbClr val="333399">
                    <a:satMod val="140000"/>
                  </a:srgbClr>
                </a:solidFill>
                <a:prstDash val="solid"/>
                <a:miter lim="800000"/>
              </a:ln>
              <a:noFill/>
              <a:effectLst>
                <a:outerShdw blurRad="38100" dist="38100" dir="2700000" algn="tl">
                  <a:srgbClr val="000000">
                    <a:alpha val="43137"/>
                  </a:srgbClr>
                </a:outerShdw>
              </a:effectLst>
            </a:endParaRPr>
          </a:p>
        </p:txBody>
      </p:sp>
      <p:sp>
        <p:nvSpPr>
          <p:cNvPr id="12" name="椭圆 11"/>
          <p:cNvSpPr/>
          <p:nvPr/>
        </p:nvSpPr>
        <p:spPr>
          <a:xfrm>
            <a:off x="2843213" y="1871663"/>
            <a:ext cx="1296987" cy="555625"/>
          </a:xfrm>
          <a:prstGeom prst="ellipse">
            <a:avLst/>
          </a:prstGeom>
          <a:solidFill>
            <a:srgbClr val="92D050"/>
          </a:solidFill>
          <a:ln/>
        </p:spPr>
        <p:style>
          <a:lnRef idx="3">
            <a:schemeClr val="lt1"/>
          </a:lnRef>
          <a:fillRef idx="1">
            <a:schemeClr val="accent3"/>
          </a:fillRef>
          <a:effectRef idx="1">
            <a:schemeClr val="accent3"/>
          </a:effectRef>
          <a:fontRef idx="minor">
            <a:schemeClr val="lt1"/>
          </a:fontRef>
        </p:style>
        <p:txBody>
          <a:bodyPr anchor="ctr"/>
          <a:lstStyle/>
          <a:p>
            <a:pPr>
              <a:defRPr/>
            </a:pPr>
            <a:r>
              <a:rPr lang="en-US" altLang="zh-CN" sz="1800" b="1" dirty="0">
                <a:solidFill>
                  <a:srgbClr val="333399"/>
                </a:solidFill>
                <a:effectLst>
                  <a:outerShdw blurRad="38100" dist="38100" dir="2700000" algn="tl">
                    <a:srgbClr val="000000">
                      <a:alpha val="43137"/>
                    </a:srgbClr>
                  </a:outerShdw>
                </a:effectLst>
              </a:rPr>
              <a:t>T+1</a:t>
            </a:r>
            <a:endParaRPr lang="zh-CN" altLang="en-US" sz="1800" b="1" dirty="0">
              <a:solidFill>
                <a:srgbClr val="333399"/>
              </a:solidFill>
              <a:effectLst>
                <a:outerShdw blurRad="38100" dist="38100" dir="2700000" algn="tl">
                  <a:srgbClr val="000000">
                    <a:alpha val="43137"/>
                  </a:srgbClr>
                </a:outerShdw>
              </a:effectLst>
            </a:endParaRPr>
          </a:p>
        </p:txBody>
      </p:sp>
      <p:sp>
        <p:nvSpPr>
          <p:cNvPr id="13" name="椭圆 12"/>
          <p:cNvSpPr/>
          <p:nvPr/>
        </p:nvSpPr>
        <p:spPr>
          <a:xfrm>
            <a:off x="4787900" y="1844675"/>
            <a:ext cx="1296988" cy="554038"/>
          </a:xfrm>
          <a:prstGeom prst="ellipse">
            <a:avLst/>
          </a:prstGeom>
          <a:solidFill>
            <a:srgbClr val="92D050"/>
          </a:solidFill>
          <a:ln/>
        </p:spPr>
        <p:style>
          <a:lnRef idx="3">
            <a:schemeClr val="lt1"/>
          </a:lnRef>
          <a:fillRef idx="1">
            <a:schemeClr val="accent3"/>
          </a:fillRef>
          <a:effectRef idx="1">
            <a:schemeClr val="accent3"/>
          </a:effectRef>
          <a:fontRef idx="minor">
            <a:schemeClr val="lt1"/>
          </a:fontRef>
        </p:style>
        <p:txBody>
          <a:bodyPr anchor="ctr"/>
          <a:lstStyle/>
          <a:p>
            <a:pPr>
              <a:defRPr/>
            </a:pPr>
            <a:r>
              <a:rPr lang="en-US" altLang="zh-CN" sz="1800" b="1" dirty="0">
                <a:solidFill>
                  <a:srgbClr val="333399"/>
                </a:solidFill>
                <a:effectLst>
                  <a:outerShdw blurRad="38100" dist="38100" dir="2700000" algn="tl">
                    <a:srgbClr val="000000">
                      <a:alpha val="43137"/>
                    </a:srgbClr>
                  </a:outerShdw>
                </a:effectLst>
              </a:rPr>
              <a:t>T+2</a:t>
            </a:r>
            <a:endParaRPr lang="zh-CN" altLang="en-US" sz="1800" b="1" dirty="0">
              <a:solidFill>
                <a:srgbClr val="333399"/>
              </a:solidFill>
              <a:effectLst>
                <a:outerShdw blurRad="38100" dist="38100" dir="2700000" algn="tl">
                  <a:srgbClr val="000000">
                    <a:alpha val="43137"/>
                  </a:srgbClr>
                </a:outerShdw>
              </a:effectLst>
            </a:endParaRPr>
          </a:p>
        </p:txBody>
      </p:sp>
      <p:sp>
        <p:nvSpPr>
          <p:cNvPr id="14" name="椭圆 13"/>
          <p:cNvSpPr/>
          <p:nvPr/>
        </p:nvSpPr>
        <p:spPr>
          <a:xfrm>
            <a:off x="6732588" y="1871663"/>
            <a:ext cx="1295400" cy="555625"/>
          </a:xfrm>
          <a:prstGeom prst="ellipse">
            <a:avLst/>
          </a:prstGeom>
          <a:solidFill>
            <a:srgbClr val="92D050"/>
          </a:solidFill>
          <a:ln/>
        </p:spPr>
        <p:style>
          <a:lnRef idx="3">
            <a:schemeClr val="lt1"/>
          </a:lnRef>
          <a:fillRef idx="1">
            <a:schemeClr val="accent3"/>
          </a:fillRef>
          <a:effectRef idx="1">
            <a:schemeClr val="accent3"/>
          </a:effectRef>
          <a:fontRef idx="minor">
            <a:schemeClr val="lt1"/>
          </a:fontRef>
        </p:style>
        <p:txBody>
          <a:bodyPr anchor="ctr"/>
          <a:lstStyle/>
          <a:p>
            <a:pPr>
              <a:defRPr/>
            </a:pPr>
            <a:r>
              <a:rPr lang="en-US" altLang="zh-CN" sz="1800" b="1" dirty="0">
                <a:solidFill>
                  <a:srgbClr val="333399"/>
                </a:solidFill>
                <a:effectLst>
                  <a:outerShdw blurRad="38100" dist="38100" dir="2700000" algn="tl">
                    <a:srgbClr val="000000">
                      <a:alpha val="43137"/>
                    </a:srgbClr>
                  </a:outerShdw>
                </a:effectLst>
              </a:rPr>
              <a:t>T+3</a:t>
            </a:r>
            <a:endParaRPr lang="zh-CN" altLang="en-US" sz="1800" b="1" dirty="0">
              <a:solidFill>
                <a:srgbClr val="333399"/>
              </a:solidFill>
              <a:effectLst>
                <a:outerShdw blurRad="38100" dist="38100" dir="2700000" algn="tl">
                  <a:srgbClr val="000000">
                    <a:alpha val="43137"/>
                  </a:srgbClr>
                </a:outerShdw>
              </a:effectLst>
            </a:endParaRPr>
          </a:p>
        </p:txBody>
      </p:sp>
      <p:sp>
        <p:nvSpPr>
          <p:cNvPr id="15" name="下弧形箭头 14"/>
          <p:cNvSpPr/>
          <p:nvPr/>
        </p:nvSpPr>
        <p:spPr>
          <a:xfrm flipH="1">
            <a:off x="1187450" y="4221163"/>
            <a:ext cx="6264275" cy="9366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80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第二阶段：最后交易日后的交割</a:t>
            </a:r>
          </a:p>
        </p:txBody>
      </p:sp>
      <p:sp>
        <p:nvSpPr>
          <p:cNvPr id="25603" name="内容占位符 2"/>
          <p:cNvSpPr>
            <a:spLocks noGrp="1"/>
          </p:cNvSpPr>
          <p:nvPr>
            <p:ph idx="1"/>
          </p:nvPr>
        </p:nvSpPr>
        <p:spPr/>
        <p:txBody>
          <a:bodyPr/>
          <a:lstStyle/>
          <a:p>
            <a:pPr marL="0" indent="0">
              <a:buFont typeface="Wingdings" pitchFamily="2" charset="2"/>
              <a:buNone/>
            </a:pPr>
            <a:endParaRPr lang="zh-CN" altLang="en-US" smtClean="0"/>
          </a:p>
        </p:txBody>
      </p:sp>
      <p:sp>
        <p:nvSpPr>
          <p:cNvPr id="2560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90CD0D56-DC69-48E0-A2F5-C6CDA08AADCA}" type="slidenum">
              <a:rPr lang="en-US" altLang="zh-CN" sz="1000" smtClean="0">
                <a:solidFill>
                  <a:srgbClr val="969696"/>
                </a:solidFill>
              </a:rPr>
              <a:pPr eaLnBrk="1" hangingPunct="1"/>
              <a:t>27</a:t>
            </a:fld>
            <a:r>
              <a:rPr lang="en-US" altLang="zh-CN" sz="1000" smtClean="0">
                <a:solidFill>
                  <a:srgbClr val="969696"/>
                </a:solidFill>
              </a:rPr>
              <a:t> -</a:t>
            </a:r>
          </a:p>
        </p:txBody>
      </p:sp>
      <p:graphicFrame>
        <p:nvGraphicFramePr>
          <p:cNvPr id="10" name="图示 9"/>
          <p:cNvGraphicFramePr/>
          <p:nvPr/>
        </p:nvGraphicFramePr>
        <p:xfrm>
          <a:off x="971600" y="1340768"/>
          <a:ext cx="705678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椭圆 10"/>
          <p:cNvSpPr/>
          <p:nvPr/>
        </p:nvSpPr>
        <p:spPr>
          <a:xfrm>
            <a:off x="971600" y="1844824"/>
            <a:ext cx="1296144" cy="554360"/>
          </a:xfrm>
          <a:prstGeom prst="ellipse">
            <a:avLst/>
          </a:prstGeom>
          <a:solidFill>
            <a:srgbClr val="92D050"/>
          </a:solidFill>
          <a:ln/>
        </p:spPr>
        <p:style>
          <a:lnRef idx="3">
            <a:schemeClr val="lt1"/>
          </a:lnRef>
          <a:fillRef idx="1">
            <a:schemeClr val="accent3"/>
          </a:fillRef>
          <a:effectRef idx="1">
            <a:schemeClr val="accent3"/>
          </a:effectRef>
          <a:fontRef idx="minor">
            <a:schemeClr val="lt1"/>
          </a:fontRef>
        </p:style>
        <p:txBody>
          <a:bodyPr anchor="ctr"/>
          <a:lstStyle/>
          <a:p>
            <a:pPr>
              <a:defRPr/>
            </a:pPr>
            <a:r>
              <a:rPr lang="en-US" altLang="zh-CN" sz="1800" b="1" dirty="0">
                <a:ln w="18000">
                  <a:solidFill>
                    <a:srgbClr val="333399">
                      <a:satMod val="140000"/>
                    </a:srgbClr>
                  </a:solidFill>
                  <a:prstDash val="solid"/>
                  <a:miter lim="800000"/>
                </a:ln>
                <a:noFill/>
                <a:effectLst>
                  <a:outerShdw blurRad="38100" dist="38100" dir="2700000" algn="tl">
                    <a:srgbClr val="000000">
                      <a:alpha val="43137"/>
                    </a:srgbClr>
                  </a:outerShdw>
                </a:effectLst>
              </a:rPr>
              <a:t>T</a:t>
            </a:r>
            <a:endParaRPr lang="zh-CN" altLang="en-US" sz="1800" b="1" dirty="0">
              <a:ln w="18000">
                <a:solidFill>
                  <a:srgbClr val="333399">
                    <a:satMod val="140000"/>
                  </a:srgbClr>
                </a:solidFill>
                <a:prstDash val="solid"/>
                <a:miter lim="800000"/>
              </a:ln>
              <a:noFill/>
              <a:effectLst>
                <a:outerShdw blurRad="38100" dist="38100" dir="2700000" algn="tl">
                  <a:srgbClr val="000000">
                    <a:alpha val="43137"/>
                  </a:srgbClr>
                </a:outerShdw>
              </a:effectLst>
            </a:endParaRPr>
          </a:p>
        </p:txBody>
      </p:sp>
      <p:sp>
        <p:nvSpPr>
          <p:cNvPr id="12" name="椭圆 11"/>
          <p:cNvSpPr/>
          <p:nvPr/>
        </p:nvSpPr>
        <p:spPr>
          <a:xfrm>
            <a:off x="2843213" y="1871663"/>
            <a:ext cx="1296987" cy="555625"/>
          </a:xfrm>
          <a:prstGeom prst="ellipse">
            <a:avLst/>
          </a:prstGeom>
          <a:solidFill>
            <a:srgbClr val="92D050"/>
          </a:solidFill>
          <a:ln/>
        </p:spPr>
        <p:style>
          <a:lnRef idx="3">
            <a:schemeClr val="lt1"/>
          </a:lnRef>
          <a:fillRef idx="1">
            <a:schemeClr val="accent3"/>
          </a:fillRef>
          <a:effectRef idx="1">
            <a:schemeClr val="accent3"/>
          </a:effectRef>
          <a:fontRef idx="minor">
            <a:schemeClr val="lt1"/>
          </a:fontRef>
        </p:style>
        <p:txBody>
          <a:bodyPr anchor="ctr"/>
          <a:lstStyle/>
          <a:p>
            <a:pPr>
              <a:defRPr/>
            </a:pPr>
            <a:r>
              <a:rPr lang="en-US" altLang="zh-CN" sz="1800" b="1" dirty="0">
                <a:solidFill>
                  <a:srgbClr val="333399"/>
                </a:solidFill>
                <a:effectLst>
                  <a:outerShdw blurRad="38100" dist="38100" dir="2700000" algn="tl">
                    <a:srgbClr val="000000">
                      <a:alpha val="43137"/>
                    </a:srgbClr>
                  </a:outerShdw>
                </a:effectLst>
              </a:rPr>
              <a:t>T+1</a:t>
            </a:r>
            <a:endParaRPr lang="zh-CN" altLang="en-US" sz="1800" b="1" dirty="0">
              <a:solidFill>
                <a:srgbClr val="333399"/>
              </a:solidFill>
              <a:effectLst>
                <a:outerShdw blurRad="38100" dist="38100" dir="2700000" algn="tl">
                  <a:srgbClr val="000000">
                    <a:alpha val="43137"/>
                  </a:srgbClr>
                </a:outerShdw>
              </a:effectLst>
            </a:endParaRPr>
          </a:p>
        </p:txBody>
      </p:sp>
      <p:sp>
        <p:nvSpPr>
          <p:cNvPr id="13" name="椭圆 12"/>
          <p:cNvSpPr/>
          <p:nvPr/>
        </p:nvSpPr>
        <p:spPr>
          <a:xfrm>
            <a:off x="4787900" y="1844675"/>
            <a:ext cx="1296988" cy="554038"/>
          </a:xfrm>
          <a:prstGeom prst="ellipse">
            <a:avLst/>
          </a:prstGeom>
          <a:solidFill>
            <a:srgbClr val="92D050"/>
          </a:solidFill>
          <a:ln/>
        </p:spPr>
        <p:style>
          <a:lnRef idx="3">
            <a:schemeClr val="lt1"/>
          </a:lnRef>
          <a:fillRef idx="1">
            <a:schemeClr val="accent3"/>
          </a:fillRef>
          <a:effectRef idx="1">
            <a:schemeClr val="accent3"/>
          </a:effectRef>
          <a:fontRef idx="minor">
            <a:schemeClr val="lt1"/>
          </a:fontRef>
        </p:style>
        <p:txBody>
          <a:bodyPr anchor="ctr"/>
          <a:lstStyle/>
          <a:p>
            <a:pPr>
              <a:defRPr/>
            </a:pPr>
            <a:r>
              <a:rPr lang="en-US" altLang="zh-CN" sz="1800" b="1" dirty="0">
                <a:solidFill>
                  <a:srgbClr val="333399"/>
                </a:solidFill>
                <a:effectLst>
                  <a:outerShdw blurRad="38100" dist="38100" dir="2700000" algn="tl">
                    <a:srgbClr val="000000">
                      <a:alpha val="43137"/>
                    </a:srgbClr>
                  </a:outerShdw>
                </a:effectLst>
              </a:rPr>
              <a:t>T+2</a:t>
            </a:r>
            <a:endParaRPr lang="zh-CN" altLang="en-US" sz="1800" b="1" dirty="0">
              <a:solidFill>
                <a:srgbClr val="333399"/>
              </a:solidFill>
              <a:effectLst>
                <a:outerShdw blurRad="38100" dist="38100" dir="2700000" algn="tl">
                  <a:srgbClr val="000000">
                    <a:alpha val="43137"/>
                  </a:srgbClr>
                </a:outerShdw>
              </a:effectLst>
            </a:endParaRPr>
          </a:p>
        </p:txBody>
      </p:sp>
      <p:sp>
        <p:nvSpPr>
          <p:cNvPr id="14" name="椭圆 13"/>
          <p:cNvSpPr/>
          <p:nvPr/>
        </p:nvSpPr>
        <p:spPr>
          <a:xfrm>
            <a:off x="6732588" y="1871663"/>
            <a:ext cx="1295400" cy="555625"/>
          </a:xfrm>
          <a:prstGeom prst="ellipse">
            <a:avLst/>
          </a:prstGeom>
          <a:solidFill>
            <a:srgbClr val="92D050"/>
          </a:solidFill>
          <a:ln/>
        </p:spPr>
        <p:style>
          <a:lnRef idx="3">
            <a:schemeClr val="lt1"/>
          </a:lnRef>
          <a:fillRef idx="1">
            <a:schemeClr val="accent3"/>
          </a:fillRef>
          <a:effectRef idx="1">
            <a:schemeClr val="accent3"/>
          </a:effectRef>
          <a:fontRef idx="minor">
            <a:schemeClr val="lt1"/>
          </a:fontRef>
        </p:style>
        <p:txBody>
          <a:bodyPr anchor="ctr"/>
          <a:lstStyle/>
          <a:p>
            <a:pPr>
              <a:defRPr/>
            </a:pPr>
            <a:r>
              <a:rPr lang="en-US" altLang="zh-CN" sz="1800" b="1" dirty="0">
                <a:solidFill>
                  <a:srgbClr val="333399"/>
                </a:solidFill>
                <a:effectLst>
                  <a:outerShdw blurRad="38100" dist="38100" dir="2700000" algn="tl">
                    <a:srgbClr val="000000">
                      <a:alpha val="43137"/>
                    </a:srgbClr>
                  </a:outerShdw>
                </a:effectLst>
              </a:rPr>
              <a:t>T+3</a:t>
            </a:r>
            <a:endParaRPr lang="zh-CN" altLang="en-US" sz="1800" b="1" dirty="0">
              <a:solidFill>
                <a:srgbClr val="333399"/>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我国国债期货交割模式选择</a:t>
            </a:r>
          </a:p>
        </p:txBody>
      </p:sp>
      <p:sp>
        <p:nvSpPr>
          <p:cNvPr id="26627" name="内容占位符 2"/>
          <p:cNvSpPr>
            <a:spLocks noGrp="1"/>
          </p:cNvSpPr>
          <p:nvPr>
            <p:ph idx="1"/>
          </p:nvPr>
        </p:nvSpPr>
        <p:spPr/>
        <p:txBody>
          <a:bodyPr/>
          <a:lstStyle/>
          <a:p>
            <a:pPr marL="0" indent="0">
              <a:buFont typeface="Wingdings" pitchFamily="2" charset="2"/>
              <a:buNone/>
            </a:pPr>
            <a:endParaRPr lang="zh-CN" altLang="en-US" smtClean="0"/>
          </a:p>
        </p:txBody>
      </p:sp>
      <p:sp>
        <p:nvSpPr>
          <p:cNvPr id="2662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C3E122C8-9E66-40D0-A511-44F705B3F664}" type="slidenum">
              <a:rPr lang="en-US" altLang="zh-CN" sz="1000" smtClean="0">
                <a:solidFill>
                  <a:srgbClr val="969696"/>
                </a:solidFill>
              </a:rPr>
              <a:pPr eaLnBrk="1" hangingPunct="1"/>
              <a:t>28</a:t>
            </a:fld>
            <a:r>
              <a:rPr lang="en-US" altLang="zh-CN" sz="1000" smtClean="0">
                <a:solidFill>
                  <a:srgbClr val="969696"/>
                </a:solidFill>
              </a:rPr>
              <a:t> -</a:t>
            </a:r>
          </a:p>
        </p:txBody>
      </p:sp>
      <p:grpSp>
        <p:nvGrpSpPr>
          <p:cNvPr id="26629" name="组合 1"/>
          <p:cNvGrpSpPr>
            <a:grpSpLocks/>
          </p:cNvGrpSpPr>
          <p:nvPr/>
        </p:nvGrpSpPr>
        <p:grpSpPr bwMode="auto">
          <a:xfrm>
            <a:off x="827088" y="1557338"/>
            <a:ext cx="7489825" cy="4386262"/>
            <a:chOff x="682999" y="1556792"/>
            <a:chExt cx="7488834" cy="4386808"/>
          </a:xfrm>
        </p:grpSpPr>
        <p:grpSp>
          <p:nvGrpSpPr>
            <p:cNvPr id="26630" name="组合 80"/>
            <p:cNvGrpSpPr>
              <a:grpSpLocks/>
            </p:cNvGrpSpPr>
            <p:nvPr/>
          </p:nvGrpSpPr>
          <p:grpSpPr bwMode="auto">
            <a:xfrm>
              <a:off x="682999" y="2141538"/>
              <a:ext cx="7488834" cy="3802062"/>
              <a:chOff x="791156" y="2141538"/>
              <a:chExt cx="7676031" cy="3802062"/>
            </a:xfrm>
          </p:grpSpPr>
          <p:grpSp>
            <p:nvGrpSpPr>
              <p:cNvPr id="26633" name="Group 2"/>
              <p:cNvGrpSpPr>
                <a:grpSpLocks/>
              </p:cNvGrpSpPr>
              <p:nvPr/>
            </p:nvGrpSpPr>
            <p:grpSpPr bwMode="auto">
              <a:xfrm>
                <a:off x="1981200" y="3886200"/>
                <a:ext cx="5334000" cy="1371600"/>
                <a:chOff x="0" y="0"/>
                <a:chExt cx="3360" cy="864"/>
              </a:xfrm>
            </p:grpSpPr>
            <p:grpSp>
              <p:nvGrpSpPr>
                <p:cNvPr id="26659" name="Group 3"/>
                <p:cNvGrpSpPr>
                  <a:grpSpLocks/>
                </p:cNvGrpSpPr>
                <p:nvPr/>
              </p:nvGrpSpPr>
              <p:grpSpPr bwMode="auto">
                <a:xfrm>
                  <a:off x="0" y="0"/>
                  <a:ext cx="3360" cy="864"/>
                  <a:chOff x="0" y="0"/>
                  <a:chExt cx="3360" cy="864"/>
                </a:xfrm>
              </p:grpSpPr>
              <p:sp>
                <p:nvSpPr>
                  <p:cNvPr id="26663" name="Freeform 6"/>
                  <p:cNvSpPr>
                    <a:spLocks noChangeArrowheads="1"/>
                  </p:cNvSpPr>
                  <p:nvPr/>
                </p:nvSpPr>
                <p:spPr bwMode="auto">
                  <a:xfrm>
                    <a:off x="0" y="192"/>
                    <a:ext cx="3360" cy="672"/>
                  </a:xfrm>
                  <a:custGeom>
                    <a:avLst/>
                    <a:gdLst>
                      <a:gd name="T0" fmla="*/ 0 w 2202"/>
                      <a:gd name="T1" fmla="*/ 129471 h 529"/>
                      <a:gd name="T2" fmla="*/ 11925563 w 2202"/>
                      <a:gd name="T3" fmla="*/ 1 h 529"/>
                      <a:gd name="T4" fmla="*/ 23950059 w 2202"/>
                      <a:gd name="T5" fmla="*/ 0 h 529"/>
                      <a:gd name="T6" fmla="*/ 36625627 w 2202"/>
                      <a:gd name="T7" fmla="*/ 129897 h 529"/>
                      <a:gd name="T8" fmla="*/ 791985 w 2202"/>
                      <a:gd name="T9" fmla="*/ 129471 h 529"/>
                      <a:gd name="T10" fmla="*/ 0 60000 65536"/>
                      <a:gd name="T11" fmla="*/ 0 60000 65536"/>
                      <a:gd name="T12" fmla="*/ 0 60000 65536"/>
                      <a:gd name="T13" fmla="*/ 0 60000 65536"/>
                      <a:gd name="T14" fmla="*/ 0 60000 65536"/>
                      <a:gd name="T15" fmla="*/ 0 w 2202"/>
                      <a:gd name="T16" fmla="*/ 0 h 529"/>
                      <a:gd name="T17" fmla="*/ 2202 w 2202"/>
                      <a:gd name="T18" fmla="*/ 529 h 529"/>
                    </a:gdLst>
                    <a:ahLst/>
                    <a:cxnLst>
                      <a:cxn ang="T10">
                        <a:pos x="T0" y="T1"/>
                      </a:cxn>
                      <a:cxn ang="T11">
                        <a:pos x="T2" y="T3"/>
                      </a:cxn>
                      <a:cxn ang="T12">
                        <a:pos x="T4" y="T5"/>
                      </a:cxn>
                      <a:cxn ang="T13">
                        <a:pos x="T6" y="T7"/>
                      </a:cxn>
                      <a:cxn ang="T14">
                        <a:pos x="T8" y="T9"/>
                      </a:cxn>
                    </a:cxnLst>
                    <a:rect l="T15" t="T16" r="T17" b="T18"/>
                    <a:pathLst>
                      <a:path w="2202" h="529">
                        <a:moveTo>
                          <a:pt x="0" y="528"/>
                        </a:moveTo>
                        <a:lnTo>
                          <a:pt x="717" y="1"/>
                        </a:lnTo>
                        <a:lnTo>
                          <a:pt x="1440" y="0"/>
                        </a:lnTo>
                        <a:lnTo>
                          <a:pt x="2202" y="529"/>
                        </a:lnTo>
                        <a:lnTo>
                          <a:pt x="48" y="528"/>
                        </a:lnTo>
                      </a:path>
                    </a:pathLst>
                  </a:custGeom>
                  <a:gradFill rotWithShape="1">
                    <a:gsLst>
                      <a:gs pos="0">
                        <a:srgbClr val="FFFFFF"/>
                      </a:gs>
                      <a:gs pos="100000">
                        <a:srgbClr val="97CCF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6664" name="Group 5"/>
                  <p:cNvGrpSpPr>
                    <a:grpSpLocks/>
                  </p:cNvGrpSpPr>
                  <p:nvPr/>
                </p:nvGrpSpPr>
                <p:grpSpPr bwMode="auto">
                  <a:xfrm>
                    <a:off x="768" y="0"/>
                    <a:ext cx="1968" cy="864"/>
                    <a:chOff x="0" y="0"/>
                    <a:chExt cx="1968" cy="864"/>
                  </a:xfrm>
                </p:grpSpPr>
                <p:sp>
                  <p:nvSpPr>
                    <p:cNvPr id="26665" name="Line 8"/>
                    <p:cNvSpPr>
                      <a:spLocks noChangeShapeType="1"/>
                    </p:cNvSpPr>
                    <p:nvPr/>
                  </p:nvSpPr>
                  <p:spPr bwMode="auto">
                    <a:xfrm flipV="1">
                      <a:off x="0" y="144"/>
                      <a:ext cx="528" cy="72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6" name="Line 9"/>
                    <p:cNvSpPr>
                      <a:spLocks noChangeShapeType="1"/>
                    </p:cNvSpPr>
                    <p:nvPr/>
                  </p:nvSpPr>
                  <p:spPr bwMode="auto">
                    <a:xfrm flipV="1">
                      <a:off x="576" y="0"/>
                      <a:ext cx="96" cy="864"/>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7" name="Line 10"/>
                    <p:cNvSpPr>
                      <a:spLocks noChangeShapeType="1"/>
                    </p:cNvSpPr>
                    <p:nvPr/>
                  </p:nvSpPr>
                  <p:spPr bwMode="auto">
                    <a:xfrm flipV="1">
                      <a:off x="1008" y="48"/>
                      <a:ext cx="0" cy="816"/>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8" name="Line 11"/>
                    <p:cNvSpPr>
                      <a:spLocks noChangeShapeType="1"/>
                    </p:cNvSpPr>
                    <p:nvPr/>
                  </p:nvSpPr>
                  <p:spPr bwMode="auto">
                    <a:xfrm flipH="1" flipV="1">
                      <a:off x="1200" y="96"/>
                      <a:ext cx="288" cy="768"/>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9" name="Line 12"/>
                    <p:cNvSpPr>
                      <a:spLocks noChangeShapeType="1"/>
                    </p:cNvSpPr>
                    <p:nvPr/>
                  </p:nvSpPr>
                  <p:spPr bwMode="auto">
                    <a:xfrm flipH="1" flipV="1">
                      <a:off x="1344" y="144"/>
                      <a:ext cx="624" cy="72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6660" name="Line 13"/>
                <p:cNvSpPr>
                  <a:spLocks noChangeShapeType="1"/>
                </p:cNvSpPr>
                <p:nvPr/>
              </p:nvSpPr>
              <p:spPr bwMode="auto">
                <a:xfrm>
                  <a:off x="384" y="624"/>
                  <a:ext cx="259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1" name="Line 14"/>
                <p:cNvSpPr>
                  <a:spLocks noChangeShapeType="1"/>
                </p:cNvSpPr>
                <p:nvPr/>
              </p:nvSpPr>
              <p:spPr bwMode="auto">
                <a:xfrm>
                  <a:off x="672" y="432"/>
                  <a:ext cx="2016"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2" name="Line 15"/>
                <p:cNvSpPr>
                  <a:spLocks noChangeShapeType="1"/>
                </p:cNvSpPr>
                <p:nvPr/>
              </p:nvSpPr>
              <p:spPr bwMode="auto">
                <a:xfrm>
                  <a:off x="864" y="288"/>
                  <a:ext cx="163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634" name="Group 14"/>
              <p:cNvGrpSpPr>
                <a:grpSpLocks/>
              </p:cNvGrpSpPr>
              <p:nvPr/>
            </p:nvGrpSpPr>
            <p:grpSpPr bwMode="auto">
              <a:xfrm>
                <a:off x="791156" y="2141538"/>
                <a:ext cx="2221919" cy="2430462"/>
                <a:chOff x="225" y="0"/>
                <a:chExt cx="1497" cy="1387"/>
              </a:xfrm>
            </p:grpSpPr>
            <p:pic>
              <p:nvPicPr>
                <p:cNvPr id="26657" name="Picture 17" descr="pan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5" y="0"/>
                  <a:ext cx="1490" cy="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8" name="Freeform 18"/>
                <p:cNvSpPr>
                  <a:spLocks noChangeArrowheads="1"/>
                </p:cNvSpPr>
                <p:nvPr/>
              </p:nvSpPr>
              <p:spPr bwMode="auto">
                <a:xfrm>
                  <a:off x="325" y="2"/>
                  <a:ext cx="1397" cy="1382"/>
                </a:xfrm>
                <a:custGeom>
                  <a:avLst/>
                  <a:gdLst>
                    <a:gd name="T0" fmla="*/ 2 w 1722"/>
                    <a:gd name="T1" fmla="*/ 79 h 1382"/>
                    <a:gd name="T2" fmla="*/ 2 w 1722"/>
                    <a:gd name="T3" fmla="*/ 1300 h 1382"/>
                    <a:gd name="T4" fmla="*/ 2 w 1722"/>
                    <a:gd name="T5" fmla="*/ 1367 h 1382"/>
                    <a:gd name="T6" fmla="*/ 2 w 1722"/>
                    <a:gd name="T7" fmla="*/ 1381 h 1382"/>
                    <a:gd name="T8" fmla="*/ 25 w 1722"/>
                    <a:gd name="T9" fmla="*/ 1312 h 1382"/>
                    <a:gd name="T10" fmla="*/ 26 w 1722"/>
                    <a:gd name="T11" fmla="*/ 1286 h 1382"/>
                    <a:gd name="T12" fmla="*/ 26 w 1722"/>
                    <a:gd name="T13" fmla="*/ 1247 h 1382"/>
                    <a:gd name="T14" fmla="*/ 26 w 1722"/>
                    <a:gd name="T15" fmla="*/ 157 h 1382"/>
                    <a:gd name="T16" fmla="*/ 26 w 1722"/>
                    <a:gd name="T17" fmla="*/ 87 h 1382"/>
                    <a:gd name="T18" fmla="*/ 25 w 1722"/>
                    <a:gd name="T19" fmla="*/ 67 h 1382"/>
                    <a:gd name="T20" fmla="*/ 2 w 1722"/>
                    <a:gd name="T21" fmla="*/ 0 h 1382"/>
                    <a:gd name="T22" fmla="*/ 2 w 1722"/>
                    <a:gd name="T23" fmla="*/ 31 h 1382"/>
                    <a:gd name="T24" fmla="*/ 2 w 1722"/>
                    <a:gd name="T25" fmla="*/ 79 h 13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2"/>
                    <a:gd name="T40" fmla="*/ 0 h 1382"/>
                    <a:gd name="T41" fmla="*/ 1722 w 1722"/>
                    <a:gd name="T42" fmla="*/ 1382 h 13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2" h="1382">
                      <a:moveTo>
                        <a:pt x="6" y="79"/>
                      </a:moveTo>
                      <a:cubicBezTo>
                        <a:pt x="0" y="294"/>
                        <a:pt x="3" y="1087"/>
                        <a:pt x="6" y="1300"/>
                      </a:cubicBezTo>
                      <a:cubicBezTo>
                        <a:pt x="8" y="1336"/>
                        <a:pt x="36" y="1359"/>
                        <a:pt x="46" y="1367"/>
                      </a:cubicBezTo>
                      <a:cubicBezTo>
                        <a:pt x="60" y="1381"/>
                        <a:pt x="109" y="1382"/>
                        <a:pt x="121" y="1381"/>
                      </a:cubicBezTo>
                      <a:cubicBezTo>
                        <a:pt x="368" y="1362"/>
                        <a:pt x="1388" y="1336"/>
                        <a:pt x="1658" y="1312"/>
                      </a:cubicBezTo>
                      <a:cubicBezTo>
                        <a:pt x="1658" y="1315"/>
                        <a:pt x="1684" y="1300"/>
                        <a:pt x="1696" y="1286"/>
                      </a:cubicBezTo>
                      <a:cubicBezTo>
                        <a:pt x="1708" y="1272"/>
                        <a:pt x="1714" y="1250"/>
                        <a:pt x="1714" y="1247"/>
                      </a:cubicBezTo>
                      <a:cubicBezTo>
                        <a:pt x="1714" y="1065"/>
                        <a:pt x="1722" y="347"/>
                        <a:pt x="1715" y="157"/>
                      </a:cubicBezTo>
                      <a:cubicBezTo>
                        <a:pt x="1715" y="124"/>
                        <a:pt x="1711" y="104"/>
                        <a:pt x="1689" y="87"/>
                      </a:cubicBezTo>
                      <a:cubicBezTo>
                        <a:pt x="1667" y="70"/>
                        <a:pt x="1659" y="73"/>
                        <a:pt x="1637" y="67"/>
                      </a:cubicBezTo>
                      <a:cubicBezTo>
                        <a:pt x="1375" y="49"/>
                        <a:pt x="360" y="16"/>
                        <a:pt x="95" y="0"/>
                      </a:cubicBezTo>
                      <a:cubicBezTo>
                        <a:pt x="72" y="0"/>
                        <a:pt x="41" y="14"/>
                        <a:pt x="29" y="31"/>
                      </a:cubicBezTo>
                      <a:cubicBezTo>
                        <a:pt x="17" y="48"/>
                        <a:pt x="13" y="49"/>
                        <a:pt x="6" y="79"/>
                      </a:cubicBezTo>
                      <a:close/>
                    </a:path>
                  </a:pathLst>
                </a:custGeom>
                <a:solidFill>
                  <a:schemeClr val="accent1">
                    <a:alpha val="2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26635" name="Group 17"/>
              <p:cNvGrpSpPr>
                <a:grpSpLocks/>
              </p:cNvGrpSpPr>
              <p:nvPr/>
            </p:nvGrpSpPr>
            <p:grpSpPr bwMode="auto">
              <a:xfrm>
                <a:off x="1676400" y="5257800"/>
                <a:ext cx="6019800" cy="685800"/>
                <a:chOff x="0" y="0"/>
                <a:chExt cx="2400" cy="336"/>
              </a:xfrm>
            </p:grpSpPr>
            <p:sp>
              <p:nvSpPr>
                <p:cNvPr id="89" name="AutoShape 20"/>
                <p:cNvSpPr>
                  <a:spLocks noChangeArrowheads="1"/>
                </p:cNvSpPr>
                <p:nvPr/>
              </p:nvSpPr>
              <p:spPr bwMode="auto">
                <a:xfrm>
                  <a:off x="0" y="0"/>
                  <a:ext cx="2400" cy="336"/>
                </a:xfrm>
                <a:prstGeom prst="roundRect">
                  <a:avLst>
                    <a:gd name="adj" fmla="val 50000"/>
                  </a:avLst>
                </a:prstGeom>
                <a:gradFill rotWithShape="1">
                  <a:gsLst>
                    <a:gs pos="0">
                      <a:srgbClr val="80ADCE"/>
                    </a:gs>
                    <a:gs pos="50000">
                      <a:srgbClr val="97CCF3"/>
                    </a:gs>
                    <a:gs pos="100000">
                      <a:srgbClr val="80ADCE"/>
                    </a:gs>
                  </a:gsLst>
                  <a:lin ang="18900000" scaled="1"/>
                </a:gradFill>
                <a:ln w="38100" cmpd="sng">
                  <a:solidFill>
                    <a:schemeClr val="bg1"/>
                  </a:solidFill>
                  <a:round/>
                  <a:headEnd/>
                  <a:tailEnd/>
                </a:ln>
              </p:spPr>
              <p:txBody>
                <a:bodyPr wrap="none" anchor="ctr"/>
                <a:lstStyle/>
                <a:p>
                  <a:pPr eaLnBrk="0" hangingPunct="0">
                    <a:defRPr/>
                  </a:pPr>
                  <a:endParaRPr lang="zh-CN" altLang="en-US" sz="1400">
                    <a:solidFill>
                      <a:schemeClr val="bg1"/>
                    </a:solidFill>
                    <a:effectLst>
                      <a:outerShdw blurRad="38100" dist="38100" dir="2700000" algn="tl">
                        <a:srgbClr val="000000"/>
                      </a:outerShdw>
                    </a:effectLst>
                    <a:latin typeface="Verdana" pitchFamily="34" charset="0"/>
                  </a:endParaRPr>
                </a:p>
              </p:txBody>
            </p:sp>
            <p:sp>
              <p:nvSpPr>
                <p:cNvPr id="90" name="AutoShape 21"/>
                <p:cNvSpPr>
                  <a:spLocks noChangeArrowheads="1"/>
                </p:cNvSpPr>
                <p:nvPr/>
              </p:nvSpPr>
              <p:spPr bwMode="auto">
                <a:xfrm>
                  <a:off x="114" y="54"/>
                  <a:ext cx="2160" cy="215"/>
                </a:xfrm>
                <a:prstGeom prst="roundRect">
                  <a:avLst>
                    <a:gd name="adj" fmla="val 50000"/>
                  </a:avLst>
                </a:prstGeom>
                <a:gradFill rotWithShape="1">
                  <a:gsLst>
                    <a:gs pos="0">
                      <a:srgbClr val="D6EBFA"/>
                    </a:gs>
                    <a:gs pos="50000">
                      <a:srgbClr val="97CCF3"/>
                    </a:gs>
                    <a:gs pos="100000">
                      <a:srgbClr val="D6EBFA"/>
                    </a:gs>
                  </a:gsLst>
                  <a:lin ang="18900000" scaled="1"/>
                </a:gradFill>
                <a:ln w="19050" cmpd="sng">
                  <a:solidFill>
                    <a:schemeClr val="bg1"/>
                  </a:solidFill>
                  <a:round/>
                  <a:headEnd/>
                  <a:tailEnd/>
                </a:ln>
              </p:spPr>
              <p:txBody>
                <a:bodyPr wrap="none" anchor="ctr"/>
                <a:lstStyle/>
                <a:p>
                  <a:pPr eaLnBrk="0" hangingPunct="0">
                    <a:defRPr/>
                  </a:pPr>
                  <a:r>
                    <a:rPr lang="zh-CN" altLang="en-US" sz="1400" dirty="0">
                      <a:solidFill>
                        <a:schemeClr val="tx2"/>
                      </a:solidFill>
                      <a:effectLst>
                        <a:outerShdw blurRad="38100" dist="38100" dir="2700000" algn="tl">
                          <a:srgbClr val="FFFFFF"/>
                        </a:outerShdw>
                      </a:effectLst>
                      <a:latin typeface="楷体_GB2312" pitchFamily="49" charset="-122"/>
                      <a:ea typeface="楷体_GB2312" pitchFamily="49" charset="-122"/>
                    </a:rPr>
                    <a:t>交割模式选择</a:t>
                  </a:r>
                  <a:endParaRPr lang="en-US" sz="1400" dirty="0">
                    <a:solidFill>
                      <a:schemeClr val="tx2"/>
                    </a:solidFill>
                    <a:effectLst>
                      <a:outerShdw blurRad="38100" dist="38100" dir="2700000" algn="tl">
                        <a:srgbClr val="FFFFFF"/>
                      </a:outerShdw>
                    </a:effectLst>
                    <a:latin typeface="楷体_GB2312" pitchFamily="49" charset="-122"/>
                    <a:ea typeface="楷体_GB2312" pitchFamily="49" charset="-122"/>
                  </a:endParaRPr>
                </a:p>
              </p:txBody>
            </p:sp>
          </p:grpSp>
          <p:sp>
            <p:nvSpPr>
              <p:cNvPr id="26636" name="Text Box 22"/>
              <p:cNvSpPr txBox="1">
                <a:spLocks noChangeArrowheads="1"/>
              </p:cNvSpPr>
              <p:nvPr/>
            </p:nvSpPr>
            <p:spPr bwMode="auto">
              <a:xfrm>
                <a:off x="872379" y="2446338"/>
                <a:ext cx="2133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buFontTx/>
                  <a:buChar char="•"/>
                </a:pPr>
                <a:r>
                  <a:rPr lang="zh-CN" altLang="en-US" sz="1600">
                    <a:solidFill>
                      <a:srgbClr val="FFFFFF"/>
                    </a:solidFill>
                    <a:latin typeface="楷体" pitchFamily="49" charset="-122"/>
                    <a:ea typeface="楷体" pitchFamily="49" charset="-122"/>
                  </a:rPr>
                  <a:t>操作简便，管理便捷</a:t>
                </a:r>
                <a:endParaRPr lang="en-US" altLang="zh-CN" sz="1600">
                  <a:solidFill>
                    <a:srgbClr val="FFFFFF"/>
                  </a:solidFill>
                  <a:latin typeface="楷体" pitchFamily="49" charset="-122"/>
                  <a:ea typeface="楷体" pitchFamily="49" charset="-122"/>
                </a:endParaRPr>
              </a:p>
              <a:p>
                <a:pPr eaLnBrk="1" hangingPunct="1">
                  <a:spcBef>
                    <a:spcPct val="50000"/>
                  </a:spcBef>
                  <a:buFontTx/>
                  <a:buChar char="•"/>
                </a:pPr>
                <a:r>
                  <a:rPr lang="zh-CN" altLang="en-US" sz="1600">
                    <a:solidFill>
                      <a:srgbClr val="FFFFFF"/>
                    </a:solidFill>
                    <a:latin typeface="楷体" pitchFamily="49" charset="-122"/>
                    <a:ea typeface="楷体" pitchFamily="49" charset="-122"/>
                  </a:rPr>
                  <a:t>市场预期准确，准备比较充分</a:t>
                </a:r>
                <a:endParaRPr lang="en-US" altLang="zh-CN" sz="1600">
                  <a:solidFill>
                    <a:srgbClr val="FFFFFF"/>
                  </a:solidFill>
                  <a:latin typeface="楷体" pitchFamily="49" charset="-122"/>
                  <a:ea typeface="楷体" pitchFamily="49" charset="-122"/>
                </a:endParaRPr>
              </a:p>
            </p:txBody>
          </p:sp>
          <p:grpSp>
            <p:nvGrpSpPr>
              <p:cNvPr id="26637" name="Group 22"/>
              <p:cNvGrpSpPr>
                <a:grpSpLocks/>
              </p:cNvGrpSpPr>
              <p:nvPr/>
            </p:nvGrpSpPr>
            <p:grpSpPr bwMode="auto">
              <a:xfrm flipH="1">
                <a:off x="6137274" y="2141538"/>
                <a:ext cx="2329913" cy="2422157"/>
                <a:chOff x="194" y="0"/>
                <a:chExt cx="1528" cy="1427"/>
              </a:xfrm>
            </p:grpSpPr>
            <p:pic>
              <p:nvPicPr>
                <p:cNvPr id="26653" name="Picture 25" descr="pan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3" y="0"/>
                  <a:ext cx="1442"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4" name="Freeform 26"/>
                <p:cNvSpPr>
                  <a:spLocks noChangeArrowheads="1"/>
                </p:cNvSpPr>
                <p:nvPr/>
              </p:nvSpPr>
              <p:spPr bwMode="auto">
                <a:xfrm>
                  <a:off x="194" y="2"/>
                  <a:ext cx="1528" cy="1382"/>
                </a:xfrm>
                <a:custGeom>
                  <a:avLst/>
                  <a:gdLst>
                    <a:gd name="T0" fmla="*/ 4 w 1722"/>
                    <a:gd name="T1" fmla="*/ 79 h 1382"/>
                    <a:gd name="T2" fmla="*/ 4 w 1722"/>
                    <a:gd name="T3" fmla="*/ 1300 h 1382"/>
                    <a:gd name="T4" fmla="*/ 4 w 1722"/>
                    <a:gd name="T5" fmla="*/ 1367 h 1382"/>
                    <a:gd name="T6" fmla="*/ 11 w 1722"/>
                    <a:gd name="T7" fmla="*/ 1381 h 1382"/>
                    <a:gd name="T8" fmla="*/ 152 w 1722"/>
                    <a:gd name="T9" fmla="*/ 1312 h 1382"/>
                    <a:gd name="T10" fmla="*/ 156 w 1722"/>
                    <a:gd name="T11" fmla="*/ 1286 h 1382"/>
                    <a:gd name="T12" fmla="*/ 157 w 1722"/>
                    <a:gd name="T13" fmla="*/ 1247 h 1382"/>
                    <a:gd name="T14" fmla="*/ 157 w 1722"/>
                    <a:gd name="T15" fmla="*/ 157 h 1382"/>
                    <a:gd name="T16" fmla="*/ 154 w 1722"/>
                    <a:gd name="T17" fmla="*/ 87 h 1382"/>
                    <a:gd name="T18" fmla="*/ 150 w 1722"/>
                    <a:gd name="T19" fmla="*/ 67 h 1382"/>
                    <a:gd name="T20" fmla="*/ 9 w 1722"/>
                    <a:gd name="T21" fmla="*/ 0 h 1382"/>
                    <a:gd name="T22" fmla="*/ 4 w 1722"/>
                    <a:gd name="T23" fmla="*/ 31 h 1382"/>
                    <a:gd name="T24" fmla="*/ 4 w 1722"/>
                    <a:gd name="T25" fmla="*/ 79 h 13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2"/>
                    <a:gd name="T40" fmla="*/ 0 h 1382"/>
                    <a:gd name="T41" fmla="*/ 1722 w 1722"/>
                    <a:gd name="T42" fmla="*/ 1382 h 13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2" h="1382">
                      <a:moveTo>
                        <a:pt x="6" y="79"/>
                      </a:moveTo>
                      <a:cubicBezTo>
                        <a:pt x="0" y="294"/>
                        <a:pt x="3" y="1087"/>
                        <a:pt x="6" y="1300"/>
                      </a:cubicBezTo>
                      <a:cubicBezTo>
                        <a:pt x="8" y="1336"/>
                        <a:pt x="36" y="1359"/>
                        <a:pt x="46" y="1367"/>
                      </a:cubicBezTo>
                      <a:cubicBezTo>
                        <a:pt x="60" y="1381"/>
                        <a:pt x="109" y="1382"/>
                        <a:pt x="121" y="1381"/>
                      </a:cubicBezTo>
                      <a:cubicBezTo>
                        <a:pt x="368" y="1362"/>
                        <a:pt x="1388" y="1336"/>
                        <a:pt x="1658" y="1312"/>
                      </a:cubicBezTo>
                      <a:cubicBezTo>
                        <a:pt x="1658" y="1315"/>
                        <a:pt x="1684" y="1300"/>
                        <a:pt x="1696" y="1286"/>
                      </a:cubicBezTo>
                      <a:cubicBezTo>
                        <a:pt x="1708" y="1272"/>
                        <a:pt x="1714" y="1250"/>
                        <a:pt x="1714" y="1247"/>
                      </a:cubicBezTo>
                      <a:cubicBezTo>
                        <a:pt x="1714" y="1065"/>
                        <a:pt x="1722" y="347"/>
                        <a:pt x="1715" y="157"/>
                      </a:cubicBezTo>
                      <a:cubicBezTo>
                        <a:pt x="1715" y="124"/>
                        <a:pt x="1711" y="104"/>
                        <a:pt x="1689" y="87"/>
                      </a:cubicBezTo>
                      <a:cubicBezTo>
                        <a:pt x="1667" y="70"/>
                        <a:pt x="1659" y="73"/>
                        <a:pt x="1637" y="67"/>
                      </a:cubicBezTo>
                      <a:cubicBezTo>
                        <a:pt x="1375" y="49"/>
                        <a:pt x="360" y="16"/>
                        <a:pt x="95" y="0"/>
                      </a:cubicBezTo>
                      <a:cubicBezTo>
                        <a:pt x="72" y="0"/>
                        <a:pt x="41" y="14"/>
                        <a:pt x="29" y="31"/>
                      </a:cubicBezTo>
                      <a:cubicBezTo>
                        <a:pt x="17" y="48"/>
                        <a:pt x="13" y="49"/>
                        <a:pt x="6" y="79"/>
                      </a:cubicBezTo>
                      <a:close/>
                    </a:path>
                  </a:pathLst>
                </a:custGeom>
                <a:solidFill>
                  <a:schemeClr val="accent1">
                    <a:alpha val="2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6638" name="Text Box 27"/>
              <p:cNvSpPr txBox="1">
                <a:spLocks noChangeArrowheads="1"/>
              </p:cNvSpPr>
              <p:nvPr/>
            </p:nvSpPr>
            <p:spPr bwMode="auto">
              <a:xfrm>
                <a:off x="6213475" y="2285992"/>
                <a:ext cx="2133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spcBef>
                    <a:spcPct val="50000"/>
                  </a:spcBef>
                  <a:buFontTx/>
                  <a:buChar char="•"/>
                </a:pPr>
                <a:r>
                  <a:rPr lang="zh-CN" altLang="en-US" sz="1600">
                    <a:solidFill>
                      <a:srgbClr val="FFFFFF"/>
                    </a:solidFill>
                    <a:latin typeface="楷体" pitchFamily="49" charset="-122"/>
                    <a:ea typeface="楷体" pitchFamily="49" charset="-122"/>
                  </a:rPr>
                  <a:t>赋予客户提前交割的权利</a:t>
                </a:r>
                <a:endParaRPr lang="en-US" altLang="zh-CN" sz="1600">
                  <a:solidFill>
                    <a:srgbClr val="FFFFFF"/>
                  </a:solidFill>
                  <a:latin typeface="楷体" pitchFamily="49" charset="-122"/>
                  <a:ea typeface="楷体" pitchFamily="49" charset="-122"/>
                </a:endParaRPr>
              </a:p>
              <a:p>
                <a:pPr eaLnBrk="1" hangingPunct="1">
                  <a:spcBef>
                    <a:spcPct val="50000"/>
                  </a:spcBef>
                  <a:buFontTx/>
                  <a:buChar char="•"/>
                </a:pPr>
                <a:r>
                  <a:rPr lang="zh-CN" altLang="en-US" sz="1600">
                    <a:solidFill>
                      <a:srgbClr val="FFFFFF"/>
                    </a:solidFill>
                    <a:latin typeface="楷体" pitchFamily="49" charset="-122"/>
                    <a:ea typeface="楷体" pitchFamily="49" charset="-122"/>
                  </a:rPr>
                  <a:t>增加买方“多逼空”的成本的难度</a:t>
                </a:r>
                <a:endParaRPr lang="en-US" altLang="zh-CN" sz="1600">
                  <a:solidFill>
                    <a:srgbClr val="FFFFFF"/>
                  </a:solidFill>
                  <a:latin typeface="楷体" pitchFamily="49" charset="-122"/>
                  <a:ea typeface="楷体" pitchFamily="49" charset="-122"/>
                </a:endParaRPr>
              </a:p>
              <a:p>
                <a:pPr eaLnBrk="1" hangingPunct="1">
                  <a:spcBef>
                    <a:spcPct val="50000"/>
                  </a:spcBef>
                  <a:buFontTx/>
                  <a:buChar char="•"/>
                </a:pPr>
                <a:r>
                  <a:rPr lang="zh-CN" altLang="en-US" sz="1600">
                    <a:solidFill>
                      <a:srgbClr val="FFFFFF"/>
                    </a:solidFill>
                    <a:latin typeface="楷体" pitchFamily="49" charset="-122"/>
                    <a:ea typeface="楷体" pitchFamily="49" charset="-122"/>
                  </a:rPr>
                  <a:t>防止集中买入和卖出现券，减轻交割对现货市场的冲击</a:t>
                </a:r>
                <a:endParaRPr lang="en-US" altLang="en-US" sz="1600">
                  <a:solidFill>
                    <a:srgbClr val="FFFFFF"/>
                  </a:solidFill>
                  <a:latin typeface="楷体" pitchFamily="49" charset="-122"/>
                  <a:ea typeface="楷体" pitchFamily="49" charset="-122"/>
                </a:endParaRPr>
              </a:p>
            </p:txBody>
          </p:sp>
          <p:grpSp>
            <p:nvGrpSpPr>
              <p:cNvPr id="26639" name="Group 26"/>
              <p:cNvGrpSpPr>
                <a:grpSpLocks/>
              </p:cNvGrpSpPr>
              <p:nvPr/>
            </p:nvGrpSpPr>
            <p:grpSpPr bwMode="auto">
              <a:xfrm>
                <a:off x="3124200" y="2446338"/>
                <a:ext cx="2895600" cy="1325562"/>
                <a:chOff x="0" y="0"/>
                <a:chExt cx="1926" cy="937"/>
              </a:xfrm>
            </p:grpSpPr>
            <p:sp>
              <p:nvSpPr>
                <p:cNvPr id="26651" name="Oval 29"/>
                <p:cNvSpPr>
                  <a:spLocks noChangeArrowheads="1"/>
                </p:cNvSpPr>
                <p:nvPr/>
              </p:nvSpPr>
              <p:spPr bwMode="auto">
                <a:xfrm>
                  <a:off x="21" y="30"/>
                  <a:ext cx="1912" cy="907"/>
                </a:xfrm>
                <a:prstGeom prst="ellipse">
                  <a:avLst/>
                </a:prstGeom>
                <a:gradFill rotWithShape="1">
                  <a:gsLst>
                    <a:gs pos="0">
                      <a:srgbClr val="004182"/>
                    </a:gs>
                    <a:gs pos="100000">
                      <a:srgbClr val="0066CC"/>
                    </a:gs>
                  </a:gsLst>
                  <a:lin ang="18900000" scaled="1"/>
                </a:gradFill>
                <a:ln>
                  <a:noFill/>
                </a:ln>
                <a:effectLst>
                  <a:outerShdw dist="35921" dir="2700000" algn="ctr" rotWithShape="0">
                    <a:srgbClr val="000000"/>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6652" name="Oval 30"/>
                <p:cNvSpPr>
                  <a:spLocks noChangeArrowheads="1"/>
                </p:cNvSpPr>
                <p:nvPr/>
              </p:nvSpPr>
              <p:spPr bwMode="auto">
                <a:xfrm>
                  <a:off x="0" y="0"/>
                  <a:ext cx="1905" cy="907"/>
                </a:xfrm>
                <a:prstGeom prst="ellipse">
                  <a:avLst/>
                </a:prstGeom>
                <a:gradFill rotWithShape="1">
                  <a:gsLst>
                    <a:gs pos="0">
                      <a:srgbClr val="9BC7F3"/>
                    </a:gs>
                    <a:gs pos="100000">
                      <a:srgbClr val="1D80E3"/>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26640" name="Oval 31"/>
              <p:cNvSpPr>
                <a:spLocks noChangeArrowheads="1"/>
              </p:cNvSpPr>
              <p:nvPr/>
            </p:nvSpPr>
            <p:spPr bwMode="auto">
              <a:xfrm>
                <a:off x="3260725" y="2370138"/>
                <a:ext cx="2592388" cy="1149350"/>
              </a:xfrm>
              <a:prstGeom prst="ellipse">
                <a:avLst/>
              </a:prstGeom>
              <a:gradFill rotWithShape="1">
                <a:gsLst>
                  <a:gs pos="0">
                    <a:srgbClr val="765E00"/>
                  </a:gs>
                  <a:gs pos="100000">
                    <a:srgbClr val="FFCC00"/>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6641" name="Oval 32"/>
              <p:cNvSpPr>
                <a:spLocks noChangeArrowheads="1"/>
              </p:cNvSpPr>
              <p:nvPr/>
            </p:nvSpPr>
            <p:spPr bwMode="auto">
              <a:xfrm>
                <a:off x="3294063" y="2376488"/>
                <a:ext cx="2528887" cy="1120775"/>
              </a:xfrm>
              <a:prstGeom prst="ellipse">
                <a:avLst/>
              </a:prstGeom>
              <a:gradFill rotWithShape="1">
                <a:gsLst>
                  <a:gs pos="0">
                    <a:srgbClr val="FFCC00">
                      <a:alpha val="0"/>
                    </a:srgbClr>
                  </a:gs>
                  <a:gs pos="100000">
                    <a:srgbClr val="FFEDA6"/>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6642" name="Oval 33"/>
              <p:cNvSpPr>
                <a:spLocks noChangeArrowheads="1"/>
              </p:cNvSpPr>
              <p:nvPr/>
            </p:nvSpPr>
            <p:spPr bwMode="auto">
              <a:xfrm>
                <a:off x="3321050" y="2387600"/>
                <a:ext cx="2406650" cy="1046163"/>
              </a:xfrm>
              <a:prstGeom prst="ellipse">
                <a:avLst/>
              </a:prstGeom>
              <a:gradFill rotWithShape="1">
                <a:gsLst>
                  <a:gs pos="0">
                    <a:srgbClr val="CAA200"/>
                  </a:gs>
                  <a:gs pos="100000">
                    <a:srgbClr val="FFCC00">
                      <a:alpha val="48000"/>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6643" name="Oval 34"/>
              <p:cNvSpPr>
                <a:spLocks noChangeArrowheads="1"/>
              </p:cNvSpPr>
              <p:nvPr/>
            </p:nvSpPr>
            <p:spPr bwMode="auto">
              <a:xfrm>
                <a:off x="3448050" y="2411413"/>
                <a:ext cx="2117725" cy="847725"/>
              </a:xfrm>
              <a:prstGeom prst="ellipse">
                <a:avLst/>
              </a:prstGeom>
              <a:gradFill rotWithShape="1">
                <a:gsLst>
                  <a:gs pos="0">
                    <a:srgbClr val="FFFFFF"/>
                  </a:gs>
                  <a:gs pos="100000">
                    <a:srgbClr val="FFCC00">
                      <a:alpha val="3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p>
                <a:endParaRPr lang="zh-CN" altLang="en-US"/>
              </a:p>
            </p:txBody>
          </p:sp>
          <p:sp>
            <p:nvSpPr>
              <p:cNvPr id="26644" name="Text Box 35"/>
              <p:cNvSpPr txBox="1">
                <a:spLocks noChangeArrowheads="1"/>
              </p:cNvSpPr>
              <p:nvPr/>
            </p:nvSpPr>
            <p:spPr bwMode="auto">
              <a:xfrm>
                <a:off x="3888811" y="2556193"/>
                <a:ext cx="1415223" cy="58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r>
                  <a:rPr lang="zh-CN" altLang="en-US" sz="1600" b="1"/>
                  <a:t>  集中交割</a:t>
                </a:r>
                <a:endParaRPr lang="en-US" altLang="zh-CN" sz="1600" b="1"/>
              </a:p>
              <a:p>
                <a:r>
                  <a:rPr lang="en-US" altLang="zh-CN" sz="1600" b="1"/>
                  <a:t>V.S.</a:t>
                </a:r>
                <a:r>
                  <a:rPr lang="zh-CN" altLang="en-US" sz="1600" b="1"/>
                  <a:t>滚动交割</a:t>
                </a:r>
                <a:endParaRPr lang="en-US" sz="1600" b="1"/>
              </a:p>
            </p:txBody>
          </p:sp>
          <p:grpSp>
            <p:nvGrpSpPr>
              <p:cNvPr id="26645" name="Group 34"/>
              <p:cNvGrpSpPr>
                <a:grpSpLocks/>
              </p:cNvGrpSpPr>
              <p:nvPr/>
            </p:nvGrpSpPr>
            <p:grpSpPr bwMode="auto">
              <a:xfrm>
                <a:off x="4038600" y="3970338"/>
                <a:ext cx="457200" cy="1138237"/>
                <a:chOff x="0" y="0"/>
                <a:chExt cx="498" cy="1245"/>
              </a:xfrm>
            </p:grpSpPr>
            <p:sp>
              <p:nvSpPr>
                <p:cNvPr id="26649" name="Freeform 37"/>
                <p:cNvSpPr>
                  <a:spLocks noChangeArrowheads="1"/>
                </p:cNvSpPr>
                <p:nvPr/>
              </p:nvSpPr>
              <p:spPr bwMode="auto">
                <a:xfrm>
                  <a:off x="121" y="0"/>
                  <a:ext cx="233" cy="254"/>
                </a:xfrm>
                <a:custGeom>
                  <a:avLst/>
                  <a:gdLst>
                    <a:gd name="T0" fmla="*/ 6 w 267"/>
                    <a:gd name="T1" fmla="*/ 0 h 292"/>
                    <a:gd name="T2" fmla="*/ 7 w 267"/>
                    <a:gd name="T3" fmla="*/ 3 h 292"/>
                    <a:gd name="T4" fmla="*/ 8 w 267"/>
                    <a:gd name="T5" fmla="*/ 3 h 292"/>
                    <a:gd name="T6" fmla="*/ 9 w 267"/>
                    <a:gd name="T7" fmla="*/ 3 h 292"/>
                    <a:gd name="T8" fmla="*/ 10 w 267"/>
                    <a:gd name="T9" fmla="*/ 3 h 292"/>
                    <a:gd name="T10" fmla="*/ 10 w 267"/>
                    <a:gd name="T11" fmla="*/ 3 h 292"/>
                    <a:gd name="T12" fmla="*/ 11 w 267"/>
                    <a:gd name="T13" fmla="*/ 3 h 292"/>
                    <a:gd name="T14" fmla="*/ 11 w 267"/>
                    <a:gd name="T15" fmla="*/ 4 h 292"/>
                    <a:gd name="T16" fmla="*/ 11 w 267"/>
                    <a:gd name="T17" fmla="*/ 6 h 292"/>
                    <a:gd name="T18" fmla="*/ 11 w 267"/>
                    <a:gd name="T19" fmla="*/ 7 h 292"/>
                    <a:gd name="T20" fmla="*/ 11 w 267"/>
                    <a:gd name="T21" fmla="*/ 8 h 292"/>
                    <a:gd name="T22" fmla="*/ 10 w 267"/>
                    <a:gd name="T23" fmla="*/ 9 h 292"/>
                    <a:gd name="T24" fmla="*/ 10 w 267"/>
                    <a:gd name="T25" fmla="*/ 10 h 292"/>
                    <a:gd name="T26" fmla="*/ 9 w 267"/>
                    <a:gd name="T27" fmla="*/ 10 h 292"/>
                    <a:gd name="T28" fmla="*/ 8 w 267"/>
                    <a:gd name="T29" fmla="*/ 11 h 292"/>
                    <a:gd name="T30" fmla="*/ 7 w 267"/>
                    <a:gd name="T31" fmla="*/ 12 h 292"/>
                    <a:gd name="T32" fmla="*/ 6 w 267"/>
                    <a:gd name="T33" fmla="*/ 12 h 292"/>
                    <a:gd name="T34" fmla="*/ 4 w 267"/>
                    <a:gd name="T35" fmla="*/ 12 h 292"/>
                    <a:gd name="T36" fmla="*/ 3 w 267"/>
                    <a:gd name="T37" fmla="*/ 11 h 292"/>
                    <a:gd name="T38" fmla="*/ 3 w 267"/>
                    <a:gd name="T39" fmla="*/ 10 h 292"/>
                    <a:gd name="T40" fmla="*/ 3 w 267"/>
                    <a:gd name="T41" fmla="*/ 10 h 292"/>
                    <a:gd name="T42" fmla="*/ 3 w 267"/>
                    <a:gd name="T43" fmla="*/ 9 h 292"/>
                    <a:gd name="T44" fmla="*/ 3 w 267"/>
                    <a:gd name="T45" fmla="*/ 7 h 292"/>
                    <a:gd name="T46" fmla="*/ 0 w 267"/>
                    <a:gd name="T47" fmla="*/ 6 h 292"/>
                    <a:gd name="T48" fmla="*/ 3 w 267"/>
                    <a:gd name="T49" fmla="*/ 4 h 292"/>
                    <a:gd name="T50" fmla="*/ 3 w 267"/>
                    <a:gd name="T51" fmla="*/ 3 h 292"/>
                    <a:gd name="T52" fmla="*/ 3 w 267"/>
                    <a:gd name="T53" fmla="*/ 3 h 292"/>
                    <a:gd name="T54" fmla="*/ 3 w 267"/>
                    <a:gd name="T55" fmla="*/ 3 h 292"/>
                    <a:gd name="T56" fmla="*/ 3 w 267"/>
                    <a:gd name="T57" fmla="*/ 3 h 292"/>
                    <a:gd name="T58" fmla="*/ 4 w 267"/>
                    <a:gd name="T59" fmla="*/ 3 h 292"/>
                    <a:gd name="T60" fmla="*/ 6 w 267"/>
                    <a:gd name="T61" fmla="*/ 0 h 2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7"/>
                    <a:gd name="T94" fmla="*/ 0 h 292"/>
                    <a:gd name="T95" fmla="*/ 267 w 267"/>
                    <a:gd name="T96" fmla="*/ 292 h 2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50" name="Freeform 38"/>
                <p:cNvSpPr>
                  <a:spLocks noChangeArrowheads="1"/>
                </p:cNvSpPr>
                <p:nvPr/>
              </p:nvSpPr>
              <p:spPr bwMode="auto">
                <a:xfrm>
                  <a:off x="0" y="281"/>
                  <a:ext cx="498" cy="964"/>
                </a:xfrm>
                <a:custGeom>
                  <a:avLst/>
                  <a:gdLst>
                    <a:gd name="T0" fmla="*/ 3 w 573"/>
                    <a:gd name="T1" fmla="*/ 3 h 1111"/>
                    <a:gd name="T2" fmla="*/ 3 w 573"/>
                    <a:gd name="T3" fmla="*/ 3 h 1111"/>
                    <a:gd name="T4" fmla="*/ 3 w 573"/>
                    <a:gd name="T5" fmla="*/ 3 h 1111"/>
                    <a:gd name="T6" fmla="*/ 0 w 573"/>
                    <a:gd name="T7" fmla="*/ 20 h 1111"/>
                    <a:gd name="T8" fmla="*/ 1 w 573"/>
                    <a:gd name="T9" fmla="*/ 20 h 1111"/>
                    <a:gd name="T10" fmla="*/ 3 w 573"/>
                    <a:gd name="T11" fmla="*/ 20 h 1111"/>
                    <a:gd name="T12" fmla="*/ 3 w 573"/>
                    <a:gd name="T13" fmla="*/ 21 h 1111"/>
                    <a:gd name="T14" fmla="*/ 3 w 573"/>
                    <a:gd name="T15" fmla="*/ 21 h 1111"/>
                    <a:gd name="T16" fmla="*/ 3 w 573"/>
                    <a:gd name="T17" fmla="*/ 21 h 1111"/>
                    <a:gd name="T18" fmla="*/ 3 w 573"/>
                    <a:gd name="T19" fmla="*/ 20 h 1111"/>
                    <a:gd name="T20" fmla="*/ 4 w 573"/>
                    <a:gd name="T21" fmla="*/ 20 h 1111"/>
                    <a:gd name="T22" fmla="*/ 4 w 573"/>
                    <a:gd name="T23" fmla="*/ 20 h 1111"/>
                    <a:gd name="T24" fmla="*/ 4 w 573"/>
                    <a:gd name="T25" fmla="*/ 7 h 1111"/>
                    <a:gd name="T26" fmla="*/ 5 w 573"/>
                    <a:gd name="T27" fmla="*/ 41 h 1111"/>
                    <a:gd name="T28" fmla="*/ 6 w 573"/>
                    <a:gd name="T29" fmla="*/ 41 h 1111"/>
                    <a:gd name="T30" fmla="*/ 6 w 573"/>
                    <a:gd name="T31" fmla="*/ 43 h 1111"/>
                    <a:gd name="T32" fmla="*/ 7 w 573"/>
                    <a:gd name="T33" fmla="*/ 43 h 1111"/>
                    <a:gd name="T34" fmla="*/ 8 w 573"/>
                    <a:gd name="T35" fmla="*/ 43 h 1111"/>
                    <a:gd name="T36" fmla="*/ 9 w 573"/>
                    <a:gd name="T37" fmla="*/ 43 h 1111"/>
                    <a:gd name="T38" fmla="*/ 10 w 573"/>
                    <a:gd name="T39" fmla="*/ 43 h 1111"/>
                    <a:gd name="T40" fmla="*/ 10 w 573"/>
                    <a:gd name="T41" fmla="*/ 41 h 1111"/>
                    <a:gd name="T42" fmla="*/ 11 w 573"/>
                    <a:gd name="T43" fmla="*/ 41 h 1111"/>
                    <a:gd name="T44" fmla="*/ 11 w 573"/>
                    <a:gd name="T45" fmla="*/ 20 h 1111"/>
                    <a:gd name="T46" fmla="*/ 12 w 573"/>
                    <a:gd name="T47" fmla="*/ 20 h 1111"/>
                    <a:gd name="T48" fmla="*/ 12 w 573"/>
                    <a:gd name="T49" fmla="*/ 20 h 1111"/>
                    <a:gd name="T50" fmla="*/ 12 w 573"/>
                    <a:gd name="T51" fmla="*/ 23 h 1111"/>
                    <a:gd name="T52" fmla="*/ 12 w 573"/>
                    <a:gd name="T53" fmla="*/ 26 h 1111"/>
                    <a:gd name="T54" fmla="*/ 12 w 573"/>
                    <a:gd name="T55" fmla="*/ 28 h 1111"/>
                    <a:gd name="T56" fmla="*/ 12 w 573"/>
                    <a:gd name="T57" fmla="*/ 32 h 1111"/>
                    <a:gd name="T58" fmla="*/ 12 w 573"/>
                    <a:gd name="T59" fmla="*/ 36 h 1111"/>
                    <a:gd name="T60" fmla="*/ 12 w 573"/>
                    <a:gd name="T61" fmla="*/ 38 h 1111"/>
                    <a:gd name="T62" fmla="*/ 12 w 573"/>
                    <a:gd name="T63" fmla="*/ 41 h 1111"/>
                    <a:gd name="T64" fmla="*/ 12 w 573"/>
                    <a:gd name="T65" fmla="*/ 41 h 1111"/>
                    <a:gd name="T66" fmla="*/ 13 w 573"/>
                    <a:gd name="T67" fmla="*/ 43 h 1111"/>
                    <a:gd name="T68" fmla="*/ 14 w 573"/>
                    <a:gd name="T69" fmla="*/ 43 h 1111"/>
                    <a:gd name="T70" fmla="*/ 15 w 573"/>
                    <a:gd name="T71" fmla="*/ 43 h 1111"/>
                    <a:gd name="T72" fmla="*/ 16 w 573"/>
                    <a:gd name="T73" fmla="*/ 43 h 1111"/>
                    <a:gd name="T74" fmla="*/ 17 w 573"/>
                    <a:gd name="T75" fmla="*/ 43 h 1111"/>
                    <a:gd name="T76" fmla="*/ 17 w 573"/>
                    <a:gd name="T77" fmla="*/ 41 h 1111"/>
                    <a:gd name="T78" fmla="*/ 17 w 573"/>
                    <a:gd name="T79" fmla="*/ 41 h 1111"/>
                    <a:gd name="T80" fmla="*/ 18 w 573"/>
                    <a:gd name="T81" fmla="*/ 7 h 1111"/>
                    <a:gd name="T82" fmla="*/ 18 w 573"/>
                    <a:gd name="T83" fmla="*/ 20 h 1111"/>
                    <a:gd name="T84" fmla="*/ 18 w 573"/>
                    <a:gd name="T85" fmla="*/ 20 h 1111"/>
                    <a:gd name="T86" fmla="*/ 19 w 573"/>
                    <a:gd name="T87" fmla="*/ 21 h 1111"/>
                    <a:gd name="T88" fmla="*/ 20 w 573"/>
                    <a:gd name="T89" fmla="*/ 21 h 1111"/>
                    <a:gd name="T90" fmla="*/ 21 w 573"/>
                    <a:gd name="T91" fmla="*/ 21 h 1111"/>
                    <a:gd name="T92" fmla="*/ 22 w 573"/>
                    <a:gd name="T93" fmla="*/ 21 h 1111"/>
                    <a:gd name="T94" fmla="*/ 23 w 573"/>
                    <a:gd name="T95" fmla="*/ 20 h 1111"/>
                    <a:gd name="T96" fmla="*/ 23 w 573"/>
                    <a:gd name="T97" fmla="*/ 20 h 1111"/>
                    <a:gd name="T98" fmla="*/ 23 w 573"/>
                    <a:gd name="T99" fmla="*/ 3 h 1111"/>
                    <a:gd name="T100" fmla="*/ 21 w 573"/>
                    <a:gd name="T101" fmla="*/ 3 h 1111"/>
                    <a:gd name="T102" fmla="*/ 20 w 573"/>
                    <a:gd name="T103" fmla="*/ 3 h 1111"/>
                    <a:gd name="T104" fmla="*/ 3 w 573"/>
                    <a:gd name="T105" fmla="*/ 0 h 11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3"/>
                    <a:gd name="T160" fmla="*/ 0 h 1111"/>
                    <a:gd name="T161" fmla="*/ 573 w 573"/>
                    <a:gd name="T162" fmla="*/ 1111 h 11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26646" name="Group 37"/>
              <p:cNvGrpSpPr>
                <a:grpSpLocks/>
              </p:cNvGrpSpPr>
              <p:nvPr/>
            </p:nvGrpSpPr>
            <p:grpSpPr bwMode="auto">
              <a:xfrm>
                <a:off x="4572000" y="3970338"/>
                <a:ext cx="457200" cy="1138237"/>
                <a:chOff x="0" y="0"/>
                <a:chExt cx="498" cy="1245"/>
              </a:xfrm>
            </p:grpSpPr>
            <p:sp>
              <p:nvSpPr>
                <p:cNvPr id="26647" name="Freeform 40"/>
                <p:cNvSpPr>
                  <a:spLocks noChangeArrowheads="1"/>
                </p:cNvSpPr>
                <p:nvPr/>
              </p:nvSpPr>
              <p:spPr bwMode="auto">
                <a:xfrm>
                  <a:off x="121" y="0"/>
                  <a:ext cx="233" cy="254"/>
                </a:xfrm>
                <a:custGeom>
                  <a:avLst/>
                  <a:gdLst>
                    <a:gd name="T0" fmla="*/ 6 w 267"/>
                    <a:gd name="T1" fmla="*/ 0 h 292"/>
                    <a:gd name="T2" fmla="*/ 7 w 267"/>
                    <a:gd name="T3" fmla="*/ 3 h 292"/>
                    <a:gd name="T4" fmla="*/ 8 w 267"/>
                    <a:gd name="T5" fmla="*/ 3 h 292"/>
                    <a:gd name="T6" fmla="*/ 9 w 267"/>
                    <a:gd name="T7" fmla="*/ 3 h 292"/>
                    <a:gd name="T8" fmla="*/ 10 w 267"/>
                    <a:gd name="T9" fmla="*/ 3 h 292"/>
                    <a:gd name="T10" fmla="*/ 10 w 267"/>
                    <a:gd name="T11" fmla="*/ 3 h 292"/>
                    <a:gd name="T12" fmla="*/ 11 w 267"/>
                    <a:gd name="T13" fmla="*/ 3 h 292"/>
                    <a:gd name="T14" fmla="*/ 11 w 267"/>
                    <a:gd name="T15" fmla="*/ 4 h 292"/>
                    <a:gd name="T16" fmla="*/ 11 w 267"/>
                    <a:gd name="T17" fmla="*/ 6 h 292"/>
                    <a:gd name="T18" fmla="*/ 11 w 267"/>
                    <a:gd name="T19" fmla="*/ 7 h 292"/>
                    <a:gd name="T20" fmla="*/ 11 w 267"/>
                    <a:gd name="T21" fmla="*/ 8 h 292"/>
                    <a:gd name="T22" fmla="*/ 10 w 267"/>
                    <a:gd name="T23" fmla="*/ 9 h 292"/>
                    <a:gd name="T24" fmla="*/ 10 w 267"/>
                    <a:gd name="T25" fmla="*/ 10 h 292"/>
                    <a:gd name="T26" fmla="*/ 9 w 267"/>
                    <a:gd name="T27" fmla="*/ 10 h 292"/>
                    <a:gd name="T28" fmla="*/ 8 w 267"/>
                    <a:gd name="T29" fmla="*/ 11 h 292"/>
                    <a:gd name="T30" fmla="*/ 7 w 267"/>
                    <a:gd name="T31" fmla="*/ 12 h 292"/>
                    <a:gd name="T32" fmla="*/ 6 w 267"/>
                    <a:gd name="T33" fmla="*/ 12 h 292"/>
                    <a:gd name="T34" fmla="*/ 4 w 267"/>
                    <a:gd name="T35" fmla="*/ 12 h 292"/>
                    <a:gd name="T36" fmla="*/ 3 w 267"/>
                    <a:gd name="T37" fmla="*/ 11 h 292"/>
                    <a:gd name="T38" fmla="*/ 3 w 267"/>
                    <a:gd name="T39" fmla="*/ 10 h 292"/>
                    <a:gd name="T40" fmla="*/ 3 w 267"/>
                    <a:gd name="T41" fmla="*/ 10 h 292"/>
                    <a:gd name="T42" fmla="*/ 3 w 267"/>
                    <a:gd name="T43" fmla="*/ 9 h 292"/>
                    <a:gd name="T44" fmla="*/ 3 w 267"/>
                    <a:gd name="T45" fmla="*/ 7 h 292"/>
                    <a:gd name="T46" fmla="*/ 0 w 267"/>
                    <a:gd name="T47" fmla="*/ 6 h 292"/>
                    <a:gd name="T48" fmla="*/ 3 w 267"/>
                    <a:gd name="T49" fmla="*/ 4 h 292"/>
                    <a:gd name="T50" fmla="*/ 3 w 267"/>
                    <a:gd name="T51" fmla="*/ 3 h 292"/>
                    <a:gd name="T52" fmla="*/ 3 w 267"/>
                    <a:gd name="T53" fmla="*/ 3 h 292"/>
                    <a:gd name="T54" fmla="*/ 3 w 267"/>
                    <a:gd name="T55" fmla="*/ 3 h 292"/>
                    <a:gd name="T56" fmla="*/ 3 w 267"/>
                    <a:gd name="T57" fmla="*/ 3 h 292"/>
                    <a:gd name="T58" fmla="*/ 4 w 267"/>
                    <a:gd name="T59" fmla="*/ 3 h 292"/>
                    <a:gd name="T60" fmla="*/ 6 w 267"/>
                    <a:gd name="T61" fmla="*/ 0 h 2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7"/>
                    <a:gd name="T94" fmla="*/ 0 h 292"/>
                    <a:gd name="T95" fmla="*/ 267 w 267"/>
                    <a:gd name="T96" fmla="*/ 292 h 2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48" name="Freeform 41"/>
                <p:cNvSpPr>
                  <a:spLocks noChangeArrowheads="1"/>
                </p:cNvSpPr>
                <p:nvPr/>
              </p:nvSpPr>
              <p:spPr bwMode="auto">
                <a:xfrm>
                  <a:off x="0" y="281"/>
                  <a:ext cx="498" cy="964"/>
                </a:xfrm>
                <a:custGeom>
                  <a:avLst/>
                  <a:gdLst>
                    <a:gd name="T0" fmla="*/ 3 w 573"/>
                    <a:gd name="T1" fmla="*/ 3 h 1111"/>
                    <a:gd name="T2" fmla="*/ 3 w 573"/>
                    <a:gd name="T3" fmla="*/ 3 h 1111"/>
                    <a:gd name="T4" fmla="*/ 3 w 573"/>
                    <a:gd name="T5" fmla="*/ 3 h 1111"/>
                    <a:gd name="T6" fmla="*/ 0 w 573"/>
                    <a:gd name="T7" fmla="*/ 20 h 1111"/>
                    <a:gd name="T8" fmla="*/ 1 w 573"/>
                    <a:gd name="T9" fmla="*/ 20 h 1111"/>
                    <a:gd name="T10" fmla="*/ 3 w 573"/>
                    <a:gd name="T11" fmla="*/ 20 h 1111"/>
                    <a:gd name="T12" fmla="*/ 3 w 573"/>
                    <a:gd name="T13" fmla="*/ 21 h 1111"/>
                    <a:gd name="T14" fmla="*/ 3 w 573"/>
                    <a:gd name="T15" fmla="*/ 21 h 1111"/>
                    <a:gd name="T16" fmla="*/ 3 w 573"/>
                    <a:gd name="T17" fmla="*/ 21 h 1111"/>
                    <a:gd name="T18" fmla="*/ 3 w 573"/>
                    <a:gd name="T19" fmla="*/ 20 h 1111"/>
                    <a:gd name="T20" fmla="*/ 4 w 573"/>
                    <a:gd name="T21" fmla="*/ 20 h 1111"/>
                    <a:gd name="T22" fmla="*/ 4 w 573"/>
                    <a:gd name="T23" fmla="*/ 20 h 1111"/>
                    <a:gd name="T24" fmla="*/ 4 w 573"/>
                    <a:gd name="T25" fmla="*/ 7 h 1111"/>
                    <a:gd name="T26" fmla="*/ 5 w 573"/>
                    <a:gd name="T27" fmla="*/ 41 h 1111"/>
                    <a:gd name="T28" fmla="*/ 6 w 573"/>
                    <a:gd name="T29" fmla="*/ 41 h 1111"/>
                    <a:gd name="T30" fmla="*/ 6 w 573"/>
                    <a:gd name="T31" fmla="*/ 43 h 1111"/>
                    <a:gd name="T32" fmla="*/ 7 w 573"/>
                    <a:gd name="T33" fmla="*/ 43 h 1111"/>
                    <a:gd name="T34" fmla="*/ 8 w 573"/>
                    <a:gd name="T35" fmla="*/ 43 h 1111"/>
                    <a:gd name="T36" fmla="*/ 9 w 573"/>
                    <a:gd name="T37" fmla="*/ 43 h 1111"/>
                    <a:gd name="T38" fmla="*/ 10 w 573"/>
                    <a:gd name="T39" fmla="*/ 43 h 1111"/>
                    <a:gd name="T40" fmla="*/ 10 w 573"/>
                    <a:gd name="T41" fmla="*/ 41 h 1111"/>
                    <a:gd name="T42" fmla="*/ 11 w 573"/>
                    <a:gd name="T43" fmla="*/ 41 h 1111"/>
                    <a:gd name="T44" fmla="*/ 11 w 573"/>
                    <a:gd name="T45" fmla="*/ 20 h 1111"/>
                    <a:gd name="T46" fmla="*/ 12 w 573"/>
                    <a:gd name="T47" fmla="*/ 20 h 1111"/>
                    <a:gd name="T48" fmla="*/ 12 w 573"/>
                    <a:gd name="T49" fmla="*/ 20 h 1111"/>
                    <a:gd name="T50" fmla="*/ 12 w 573"/>
                    <a:gd name="T51" fmla="*/ 23 h 1111"/>
                    <a:gd name="T52" fmla="*/ 12 w 573"/>
                    <a:gd name="T53" fmla="*/ 26 h 1111"/>
                    <a:gd name="T54" fmla="*/ 12 w 573"/>
                    <a:gd name="T55" fmla="*/ 28 h 1111"/>
                    <a:gd name="T56" fmla="*/ 12 w 573"/>
                    <a:gd name="T57" fmla="*/ 32 h 1111"/>
                    <a:gd name="T58" fmla="*/ 12 w 573"/>
                    <a:gd name="T59" fmla="*/ 36 h 1111"/>
                    <a:gd name="T60" fmla="*/ 12 w 573"/>
                    <a:gd name="T61" fmla="*/ 38 h 1111"/>
                    <a:gd name="T62" fmla="*/ 12 w 573"/>
                    <a:gd name="T63" fmla="*/ 41 h 1111"/>
                    <a:gd name="T64" fmla="*/ 12 w 573"/>
                    <a:gd name="T65" fmla="*/ 41 h 1111"/>
                    <a:gd name="T66" fmla="*/ 13 w 573"/>
                    <a:gd name="T67" fmla="*/ 43 h 1111"/>
                    <a:gd name="T68" fmla="*/ 14 w 573"/>
                    <a:gd name="T69" fmla="*/ 43 h 1111"/>
                    <a:gd name="T70" fmla="*/ 15 w 573"/>
                    <a:gd name="T71" fmla="*/ 43 h 1111"/>
                    <a:gd name="T72" fmla="*/ 16 w 573"/>
                    <a:gd name="T73" fmla="*/ 43 h 1111"/>
                    <a:gd name="T74" fmla="*/ 17 w 573"/>
                    <a:gd name="T75" fmla="*/ 43 h 1111"/>
                    <a:gd name="T76" fmla="*/ 17 w 573"/>
                    <a:gd name="T77" fmla="*/ 41 h 1111"/>
                    <a:gd name="T78" fmla="*/ 17 w 573"/>
                    <a:gd name="T79" fmla="*/ 41 h 1111"/>
                    <a:gd name="T80" fmla="*/ 18 w 573"/>
                    <a:gd name="T81" fmla="*/ 7 h 1111"/>
                    <a:gd name="T82" fmla="*/ 18 w 573"/>
                    <a:gd name="T83" fmla="*/ 20 h 1111"/>
                    <a:gd name="T84" fmla="*/ 18 w 573"/>
                    <a:gd name="T85" fmla="*/ 20 h 1111"/>
                    <a:gd name="T86" fmla="*/ 19 w 573"/>
                    <a:gd name="T87" fmla="*/ 21 h 1111"/>
                    <a:gd name="T88" fmla="*/ 20 w 573"/>
                    <a:gd name="T89" fmla="*/ 21 h 1111"/>
                    <a:gd name="T90" fmla="*/ 21 w 573"/>
                    <a:gd name="T91" fmla="*/ 21 h 1111"/>
                    <a:gd name="T92" fmla="*/ 22 w 573"/>
                    <a:gd name="T93" fmla="*/ 21 h 1111"/>
                    <a:gd name="T94" fmla="*/ 23 w 573"/>
                    <a:gd name="T95" fmla="*/ 20 h 1111"/>
                    <a:gd name="T96" fmla="*/ 23 w 573"/>
                    <a:gd name="T97" fmla="*/ 20 h 1111"/>
                    <a:gd name="T98" fmla="*/ 23 w 573"/>
                    <a:gd name="T99" fmla="*/ 3 h 1111"/>
                    <a:gd name="T100" fmla="*/ 21 w 573"/>
                    <a:gd name="T101" fmla="*/ 3 h 1111"/>
                    <a:gd name="T102" fmla="*/ 20 w 573"/>
                    <a:gd name="T103" fmla="*/ 3 h 1111"/>
                    <a:gd name="T104" fmla="*/ 3 w 573"/>
                    <a:gd name="T105" fmla="*/ 0 h 11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3"/>
                    <a:gd name="T160" fmla="*/ 0 h 1111"/>
                    <a:gd name="T161" fmla="*/ 573 w 573"/>
                    <a:gd name="T162" fmla="*/ 1111 h 11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
          <p:nvSpPr>
            <p:cNvPr id="65" name="圆角矩形 64"/>
            <p:cNvSpPr/>
            <p:nvPr/>
          </p:nvSpPr>
          <p:spPr>
            <a:xfrm>
              <a:off x="716332" y="1556792"/>
              <a:ext cx="2174587" cy="5144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200" b="1" dirty="0">
                  <a:solidFill>
                    <a:schemeClr val="tx1"/>
                  </a:solidFill>
                </a:rPr>
                <a:t>集中交割</a:t>
              </a:r>
            </a:p>
          </p:txBody>
        </p:sp>
        <p:sp>
          <p:nvSpPr>
            <p:cNvPr id="66" name="圆角矩形 65"/>
            <p:cNvSpPr/>
            <p:nvPr/>
          </p:nvSpPr>
          <p:spPr>
            <a:xfrm>
              <a:off x="5940103" y="1556792"/>
              <a:ext cx="2114270" cy="5144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200" b="1" dirty="0">
                  <a:solidFill>
                    <a:schemeClr val="tx1"/>
                  </a:solidFill>
                </a:rPr>
                <a:t>滚动交割</a:t>
              </a:r>
            </a:p>
          </p:txBody>
        </p: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我国国债存管体系</a:t>
            </a:r>
          </a:p>
        </p:txBody>
      </p:sp>
      <p:sp>
        <p:nvSpPr>
          <p:cNvPr id="2765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3EE3C5B6-468F-41C8-B961-C8AD2AB9410D}" type="slidenum">
              <a:rPr lang="en-US" altLang="zh-CN" sz="1000" smtClean="0">
                <a:solidFill>
                  <a:srgbClr val="969696"/>
                </a:solidFill>
              </a:rPr>
              <a:pPr eaLnBrk="1" hangingPunct="1"/>
              <a:t>29</a:t>
            </a:fld>
            <a:r>
              <a:rPr lang="en-US" altLang="zh-CN" sz="1000" smtClean="0">
                <a:solidFill>
                  <a:srgbClr val="969696"/>
                </a:solidFill>
              </a:rPr>
              <a:t> -</a:t>
            </a:r>
          </a:p>
        </p:txBody>
      </p:sp>
      <p:pic>
        <p:nvPicPr>
          <p:cNvPr id="2765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86000"/>
            <a:ext cx="6912767"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内容占位符 2"/>
          <p:cNvSpPr>
            <a:spLocks noGrp="1"/>
          </p:cNvSpPr>
          <p:nvPr>
            <p:ph idx="1"/>
          </p:nvPr>
        </p:nvSpPr>
        <p:spPr/>
        <p:txBody>
          <a:bodyPr/>
          <a:lstStyle/>
          <a:p>
            <a:pPr>
              <a:lnSpc>
                <a:spcPct val="150000"/>
              </a:lnSpc>
            </a:pPr>
            <a:r>
              <a:rPr lang="zh-CN" altLang="en-US" sz="2000" smtClean="0">
                <a:latin typeface="楷体" pitchFamily="49" charset="-122"/>
                <a:ea typeface="楷体_GB2312" pitchFamily="49" charset="-122"/>
              </a:rPr>
              <a:t>国债期货交割涉及与中央结算、中国结算上海分公司、中国结算深圳分公司的业务交互</a:t>
            </a:r>
          </a:p>
          <a:p>
            <a:endParaRPr lang="zh-CN" altLang="en-US" smtClean="0">
              <a:ea typeface="楷体_GB2312" pitchFamily="49"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4CB95A7A-1B91-4D83-8DB3-B0D642C3B832}" type="slidenum">
              <a:rPr lang="en-US" altLang="zh-CN" sz="1000" smtClean="0">
                <a:solidFill>
                  <a:srgbClr val="969696"/>
                </a:solidFill>
              </a:rPr>
              <a:pPr eaLnBrk="1" hangingPunct="1"/>
              <a:t>3</a:t>
            </a:fld>
            <a:r>
              <a:rPr lang="en-US" altLang="zh-CN" sz="1000" smtClean="0">
                <a:solidFill>
                  <a:srgbClr val="969696"/>
                </a:solidFill>
              </a:rPr>
              <a:t> -</a:t>
            </a:r>
          </a:p>
        </p:txBody>
      </p:sp>
      <p:sp>
        <p:nvSpPr>
          <p:cNvPr id="5123" name="Rectangle 2"/>
          <p:cNvSpPr>
            <a:spLocks noGrp="1" noChangeArrowheads="1"/>
          </p:cNvSpPr>
          <p:nvPr>
            <p:ph type="title"/>
          </p:nvPr>
        </p:nvSpPr>
        <p:spPr/>
        <p:txBody>
          <a:bodyPr/>
          <a:lstStyle/>
          <a:p>
            <a:pPr eaLnBrk="1" hangingPunct="1"/>
            <a:r>
              <a:rPr lang="zh-CN" altLang="en-US" smtClean="0"/>
              <a:t>衍生品</a:t>
            </a:r>
            <a:endParaRPr lang="en-US" altLang="zh-CN" smtClean="0"/>
          </a:p>
        </p:txBody>
      </p:sp>
      <p:sp>
        <p:nvSpPr>
          <p:cNvPr id="5124" name="Rectangle 3"/>
          <p:cNvSpPr>
            <a:spLocks noGrp="1" noChangeArrowheads="1"/>
          </p:cNvSpPr>
          <p:nvPr>
            <p:ph type="body" idx="1"/>
          </p:nvPr>
        </p:nvSpPr>
        <p:spPr>
          <a:xfrm>
            <a:off x="468313" y="1196975"/>
            <a:ext cx="8229600" cy="5184775"/>
          </a:xfrm>
        </p:spPr>
        <p:txBody>
          <a:bodyPr/>
          <a:lstStyle/>
          <a:p>
            <a:pPr eaLnBrk="1" hangingPunct="1"/>
            <a:r>
              <a:rPr lang="zh-CN" altLang="en-US" smtClean="0"/>
              <a:t>通俗的讲，只要它的价值依赖于某另外一个参考价格，那么这就是衍生产品</a:t>
            </a:r>
            <a:endParaRPr lang="en-US" altLang="zh-CN" smtClean="0"/>
          </a:p>
          <a:p>
            <a:pPr eaLnBrk="1" hangingPunct="1"/>
            <a:r>
              <a:rPr lang="zh-CN" altLang="en-US" smtClean="0"/>
              <a:t>定义：由相关资产未来价格衍生而来的，由两方或者多方共同达成的金融合约</a:t>
            </a:r>
            <a:r>
              <a:rPr lang="en-US" altLang="zh-CN" smtClean="0"/>
              <a:t>.</a:t>
            </a:r>
          </a:p>
          <a:p>
            <a:pPr eaLnBrk="1" hangingPunct="1"/>
            <a:r>
              <a:rPr lang="zh-CN" altLang="en-US" smtClean="0"/>
              <a:t>衍生品分类：</a:t>
            </a:r>
            <a:endParaRPr lang="en-US" altLang="zh-CN" smtClean="0"/>
          </a:p>
          <a:p>
            <a:pPr lvl="1" eaLnBrk="1" hangingPunct="1"/>
            <a:r>
              <a:rPr lang="zh-CN" altLang="en-US" smtClean="0"/>
              <a:t>产品形态：期货、期权、远期、互换；</a:t>
            </a:r>
            <a:endParaRPr lang="en-US" altLang="zh-CN" smtClean="0"/>
          </a:p>
          <a:p>
            <a:pPr lvl="1" eaLnBrk="1" hangingPunct="1"/>
            <a:r>
              <a:rPr lang="zh-CN" altLang="en-US" smtClean="0"/>
              <a:t>原生资产：股票、利率、汇率和商品；</a:t>
            </a:r>
            <a:endParaRPr lang="en-US" altLang="zh-CN" smtClean="0"/>
          </a:p>
          <a:p>
            <a:pPr lvl="1" eaLnBrk="1" hangingPunct="1"/>
            <a:r>
              <a:rPr lang="zh-CN" altLang="en-US" smtClean="0"/>
              <a:t>交易方法：场内交易和场外交易；</a:t>
            </a:r>
            <a:endParaRPr lang="en-US" altLang="zh-CN" smtClean="0"/>
          </a:p>
          <a:p>
            <a:pPr eaLnBrk="1" hangingPunct="1"/>
            <a:r>
              <a:rPr lang="zh-CN" altLang="en-US" smtClean="0"/>
              <a:t>衍生品几个特点</a:t>
            </a:r>
            <a:endParaRPr lang="en-US" altLang="zh-CN" smtClean="0"/>
          </a:p>
          <a:p>
            <a:pPr lvl="1" eaLnBrk="1" hangingPunct="1"/>
            <a:r>
              <a:rPr lang="zh-CN" altLang="en-US" smtClean="0"/>
              <a:t>零和游戏（赌博？创造风险）</a:t>
            </a:r>
            <a:endParaRPr lang="en-US" altLang="zh-CN" smtClean="0"/>
          </a:p>
          <a:p>
            <a:pPr lvl="1" eaLnBrk="1" hangingPunct="1"/>
            <a:r>
              <a:rPr lang="zh-CN" altLang="en-US" smtClean="0"/>
              <a:t>高杠杆（高效，高风险）</a:t>
            </a:r>
            <a:endParaRPr lang="en-US" altLang="zh-CN" smtClean="0"/>
          </a:p>
          <a:p>
            <a:pPr lvl="1" eaLnBrk="1" hangingPunct="1"/>
            <a:r>
              <a:rPr lang="zh-CN" altLang="en-US" smtClean="0"/>
              <a:t>复杂性（定价，衍生品的衍生品）</a:t>
            </a:r>
            <a:endParaRPr lang="en-US" altLang="zh-CN" smtClean="0"/>
          </a:p>
          <a:p>
            <a:pPr lvl="1" eaLnBrk="1" hangingPunct="1"/>
            <a:r>
              <a:rPr lang="zh-CN" altLang="en-US" smtClean="0"/>
              <a:t>套期保值（交易和转移风险）</a:t>
            </a:r>
            <a:endParaRPr lang="en-US" altLang="zh-CN" smtClean="0"/>
          </a:p>
          <a:p>
            <a:pPr eaLnBrk="1" hangingPunct="1"/>
            <a:endParaRPr lang="zh-CN" altLang="en-US"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kern="1200" dirty="0">
                <a:solidFill>
                  <a:srgbClr val="333399"/>
                </a:solidFill>
              </a:rPr>
              <a:t>同市场交割</a:t>
            </a:r>
            <a:endParaRPr lang="zh-CN" altLang="en-US" dirty="0"/>
          </a:p>
        </p:txBody>
      </p:sp>
      <p:sp>
        <p:nvSpPr>
          <p:cNvPr id="3" name="内容占位符 2"/>
          <p:cNvSpPr>
            <a:spLocks noGrp="1"/>
          </p:cNvSpPr>
          <p:nvPr>
            <p:ph idx="1"/>
          </p:nvPr>
        </p:nvSpPr>
        <p:spPr/>
        <p:txBody>
          <a:bodyPr/>
          <a:lstStyle/>
          <a:p>
            <a:pPr>
              <a:defRPr/>
            </a:pPr>
            <a:r>
              <a:rPr lang="zh-CN" altLang="en-US" dirty="0" smtClean="0">
                <a:latin typeface="楷体" pitchFamily="49" charset="-122"/>
                <a:ea typeface="楷体_GB2312" pitchFamily="49" charset="-122"/>
              </a:rPr>
              <a:t>同市场交割时，卖方先把国债转入中金所在同一托管机构的债券账户，在券款交付后，再从中金所账户把国债划入买方在同一托管机构的账户</a:t>
            </a:r>
          </a:p>
          <a:p>
            <a:pPr marL="0" indent="0">
              <a:buFont typeface="Wingdings" pitchFamily="2" charset="2"/>
              <a:buNone/>
              <a:defRPr/>
            </a:pPr>
            <a:endParaRPr lang="zh-CN" altLang="en-US" dirty="0"/>
          </a:p>
        </p:txBody>
      </p:sp>
      <p:sp>
        <p:nvSpPr>
          <p:cNvPr id="2867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F3F2C119-CB59-407A-8A15-27538C8CD37C}" type="slidenum">
              <a:rPr lang="en-US" altLang="zh-CN" sz="1000" smtClean="0">
                <a:solidFill>
                  <a:srgbClr val="969696"/>
                </a:solidFill>
              </a:rPr>
              <a:pPr eaLnBrk="1" hangingPunct="1"/>
              <a:t>30</a:t>
            </a:fld>
            <a:r>
              <a:rPr lang="en-US" altLang="zh-CN" sz="1000" smtClean="0">
                <a:solidFill>
                  <a:srgbClr val="969696"/>
                </a:solidFill>
              </a:rPr>
              <a:t> -</a:t>
            </a:r>
          </a:p>
        </p:txBody>
      </p:sp>
      <p:grpSp>
        <p:nvGrpSpPr>
          <p:cNvPr id="28677" name="Group 5"/>
          <p:cNvGrpSpPr>
            <a:grpSpLocks/>
          </p:cNvGrpSpPr>
          <p:nvPr/>
        </p:nvGrpSpPr>
        <p:grpSpPr bwMode="auto">
          <a:xfrm>
            <a:off x="642938" y="3000375"/>
            <a:ext cx="7643812" cy="1928813"/>
            <a:chOff x="0" y="0"/>
            <a:chExt cx="6720408" cy="1491609"/>
          </a:xfrm>
        </p:grpSpPr>
        <p:pic>
          <p:nvPicPr>
            <p:cNvPr id="28678" name="图示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 y="-1968"/>
              <a:ext cx="6718313" cy="149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右箭头 12"/>
            <p:cNvSpPr>
              <a:spLocks noChangeArrowheads="1"/>
            </p:cNvSpPr>
            <p:nvPr/>
          </p:nvSpPr>
          <p:spPr bwMode="auto">
            <a:xfrm>
              <a:off x="1655890" y="555386"/>
              <a:ext cx="1209769" cy="360207"/>
            </a:xfrm>
            <a:prstGeom prst="rightArrow">
              <a:avLst>
                <a:gd name="adj1" fmla="val 50000"/>
                <a:gd name="adj2" fmla="val 50005"/>
              </a:avLst>
            </a:prstGeom>
            <a:solidFill>
              <a:srgbClr val="2D2D8A"/>
            </a:solidFill>
            <a:ln w="25400">
              <a:solidFill>
                <a:srgbClr val="2D2D8A"/>
              </a:solidFill>
              <a:miter lim="800000"/>
              <a:headEnd/>
              <a:tailEnd/>
            </a:ln>
          </p:spPr>
          <p:txBody>
            <a:bodyPr anchor="ctr"/>
            <a:lstStyle/>
            <a:p>
              <a:endParaRPr lang="zh-CN" altLang="en-US" sz="1800">
                <a:solidFill>
                  <a:srgbClr val="FFFFFF"/>
                </a:solidFill>
                <a:ea typeface="黑体" pitchFamily="2" charset="-122"/>
              </a:endParaRPr>
            </a:p>
          </p:txBody>
        </p:sp>
        <p:sp>
          <p:nvSpPr>
            <p:cNvPr id="28680" name="右箭头 13"/>
            <p:cNvSpPr>
              <a:spLocks noChangeArrowheads="1"/>
            </p:cNvSpPr>
            <p:nvPr/>
          </p:nvSpPr>
          <p:spPr bwMode="auto">
            <a:xfrm>
              <a:off x="4104005" y="569667"/>
              <a:ext cx="1209769" cy="360208"/>
            </a:xfrm>
            <a:prstGeom prst="rightArrow">
              <a:avLst>
                <a:gd name="adj1" fmla="val 50000"/>
                <a:gd name="adj2" fmla="val 50005"/>
              </a:avLst>
            </a:prstGeom>
            <a:solidFill>
              <a:srgbClr val="2D2D8A"/>
            </a:solidFill>
            <a:ln w="25400">
              <a:solidFill>
                <a:srgbClr val="2D2D8A"/>
              </a:solidFill>
              <a:miter lim="800000"/>
              <a:headEnd/>
              <a:tailEnd/>
            </a:ln>
          </p:spPr>
          <p:txBody>
            <a:bodyPr anchor="ctr"/>
            <a:lstStyle/>
            <a:p>
              <a:endParaRPr lang="zh-CN" altLang="en-US" sz="1800">
                <a:solidFill>
                  <a:srgbClr val="FFFFFF"/>
                </a:solidFill>
                <a:ea typeface="黑体" pitchFamily="2" charset="-122"/>
              </a:endParaRPr>
            </a:p>
          </p:txBody>
        </p:sp>
      </p:gr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kern="1200" dirty="0">
                <a:solidFill>
                  <a:srgbClr val="333399"/>
                </a:solidFill>
              </a:rPr>
              <a:t>跨市场交割</a:t>
            </a:r>
            <a:endParaRPr lang="zh-CN" altLang="en-US" dirty="0"/>
          </a:p>
        </p:txBody>
      </p:sp>
      <p:sp>
        <p:nvSpPr>
          <p:cNvPr id="3" name="内容占位符 2"/>
          <p:cNvSpPr>
            <a:spLocks noGrp="1"/>
          </p:cNvSpPr>
          <p:nvPr>
            <p:ph idx="1"/>
          </p:nvPr>
        </p:nvSpPr>
        <p:spPr/>
        <p:txBody>
          <a:bodyPr/>
          <a:lstStyle/>
          <a:p>
            <a:pPr>
              <a:defRPr/>
            </a:pPr>
            <a:r>
              <a:rPr lang="zh-CN" altLang="en-US" dirty="0" smtClean="0">
                <a:latin typeface="楷体" pitchFamily="49" charset="-122"/>
                <a:ea typeface="楷体_GB2312" pitchFamily="49" charset="-122"/>
              </a:rPr>
              <a:t>国债的跨市场交割通过中金所账户的转托管方式实现</a:t>
            </a:r>
          </a:p>
          <a:p>
            <a:pPr>
              <a:defRPr/>
            </a:pPr>
            <a:r>
              <a:rPr lang="zh-CN" altLang="en-US" dirty="0" smtClean="0">
                <a:latin typeface="楷体" pitchFamily="49" charset="-122"/>
                <a:ea typeface="楷体_GB2312" pitchFamily="49" charset="-122"/>
              </a:rPr>
              <a:t>跨市场交割时，中金所账户作为桥梁，通过转托管业务将待交割国债由一个托管机构转至另一个托管机构，实现国债的跨市场过户</a:t>
            </a:r>
            <a:endParaRPr lang="en-US" altLang="zh-CN" dirty="0" smtClean="0">
              <a:latin typeface="楷体" pitchFamily="49" charset="-122"/>
              <a:ea typeface="楷体_GB2312" pitchFamily="49" charset="-122"/>
            </a:endParaRPr>
          </a:p>
          <a:p>
            <a:pPr marL="0" indent="0">
              <a:buFont typeface="Wingdings" pitchFamily="2" charset="2"/>
              <a:buNone/>
              <a:defRPr/>
            </a:pPr>
            <a:endParaRPr lang="zh-CN" altLang="en-US" dirty="0"/>
          </a:p>
        </p:txBody>
      </p:sp>
      <p:sp>
        <p:nvSpPr>
          <p:cNvPr id="297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4A896CCB-3396-4EF4-81D8-B77ACA44C3A6}" type="slidenum">
              <a:rPr lang="en-US" altLang="zh-CN" sz="1000" smtClean="0">
                <a:solidFill>
                  <a:srgbClr val="969696"/>
                </a:solidFill>
              </a:rPr>
              <a:pPr eaLnBrk="1" hangingPunct="1"/>
              <a:t>31</a:t>
            </a:fld>
            <a:r>
              <a:rPr lang="en-US" altLang="zh-CN" sz="1000" smtClean="0">
                <a:solidFill>
                  <a:srgbClr val="969696"/>
                </a:solidFill>
              </a:rPr>
              <a:t> -</a:t>
            </a:r>
          </a:p>
        </p:txBody>
      </p:sp>
      <p:grpSp>
        <p:nvGrpSpPr>
          <p:cNvPr id="29701" name="组合 23"/>
          <p:cNvGrpSpPr>
            <a:grpSpLocks/>
          </p:cNvGrpSpPr>
          <p:nvPr/>
        </p:nvGrpSpPr>
        <p:grpSpPr bwMode="auto">
          <a:xfrm>
            <a:off x="685800" y="3506788"/>
            <a:ext cx="7243763" cy="1636712"/>
            <a:chOff x="757237" y="4076700"/>
            <a:chExt cx="7243787" cy="1636713"/>
          </a:xfrm>
        </p:grpSpPr>
        <p:graphicFrame>
          <p:nvGraphicFramePr>
            <p:cNvPr id="10" name="图示 9"/>
            <p:cNvGraphicFramePr/>
            <p:nvPr/>
          </p:nvGraphicFramePr>
          <p:xfrm>
            <a:off x="757237" y="4076700"/>
            <a:ext cx="7243787" cy="1636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椭圆 10"/>
            <p:cNvSpPr/>
            <p:nvPr/>
          </p:nvSpPr>
          <p:spPr>
            <a:xfrm>
              <a:off x="4857764" y="4214812"/>
              <a:ext cx="1195391" cy="1214439"/>
            </a:xfrm>
            <a:prstGeom prst="ellipse">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2" name="椭圆 4"/>
            <p:cNvSpPr/>
            <p:nvPr/>
          </p:nvSpPr>
          <p:spPr>
            <a:xfrm>
              <a:off x="5032389" y="4392612"/>
              <a:ext cx="846140" cy="858839"/>
            </a:xfrm>
            <a:prstGeom prst="rect">
              <a:avLst/>
            </a:prstGeom>
          </p:spPr>
          <p:style>
            <a:lnRef idx="0">
              <a:scrgbClr r="0" g="0" b="0"/>
            </a:lnRef>
            <a:fillRef idx="0">
              <a:scrgbClr r="0" g="0" b="0"/>
            </a:fillRef>
            <a:effectRef idx="0">
              <a:scrgbClr r="0" g="0" b="0"/>
            </a:effectRef>
            <a:fontRef idx="minor">
              <a:schemeClr val="lt1"/>
            </a:fontRef>
          </p:style>
          <p:txBody>
            <a:bodyPr lIns="49530" tIns="49530" rIns="49530" bIns="49530" spcCol="1270" anchor="ctr"/>
            <a:lstStyle/>
            <a:p>
              <a:pPr defTabSz="577850">
                <a:lnSpc>
                  <a:spcPct val="90000"/>
                </a:lnSpc>
                <a:spcAft>
                  <a:spcPct val="35000"/>
                </a:spcAft>
                <a:defRPr/>
              </a:pPr>
              <a:r>
                <a:rPr lang="zh-CN" altLang="en-US" sz="1300" dirty="0"/>
                <a:t>中金所账户</a:t>
              </a:r>
              <a:r>
                <a:rPr lang="en-US" altLang="zh-CN" sz="1300" dirty="0"/>
                <a:t>(</a:t>
              </a:r>
              <a:r>
                <a:rPr lang="zh-CN" altLang="en-US" sz="1300" dirty="0"/>
                <a:t>中国国债</a:t>
              </a:r>
              <a:r>
                <a:rPr lang="en-US" altLang="zh-CN" sz="1300" dirty="0"/>
                <a:t>)</a:t>
              </a:r>
              <a:endParaRPr lang="zh-CN" altLang="en-US" sz="1300" dirty="0"/>
            </a:p>
          </p:txBody>
        </p:sp>
        <p:sp>
          <p:nvSpPr>
            <p:cNvPr id="13" name="左右箭头 12"/>
            <p:cNvSpPr/>
            <p:nvPr/>
          </p:nvSpPr>
          <p:spPr>
            <a:xfrm>
              <a:off x="2555881" y="4694237"/>
              <a:ext cx="576264" cy="373063"/>
            </a:xfrm>
            <a:prstGeom prst="lef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800">
                <a:solidFill>
                  <a:srgbClr val="FFFFFF"/>
                </a:solidFill>
              </a:endParaRPr>
            </a:p>
          </p:txBody>
        </p:sp>
        <p:sp>
          <p:nvSpPr>
            <p:cNvPr id="14" name="左右箭头 13"/>
            <p:cNvSpPr/>
            <p:nvPr/>
          </p:nvSpPr>
          <p:spPr>
            <a:xfrm>
              <a:off x="4286262" y="4699000"/>
              <a:ext cx="576264" cy="373062"/>
            </a:xfrm>
            <a:prstGeom prst="lef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800">
                <a:solidFill>
                  <a:srgbClr val="FFFFFF"/>
                </a:solidFill>
              </a:endParaRPr>
            </a:p>
          </p:txBody>
        </p:sp>
        <p:sp>
          <p:nvSpPr>
            <p:cNvPr id="15" name="左右箭头 14"/>
            <p:cNvSpPr/>
            <p:nvPr/>
          </p:nvSpPr>
          <p:spPr>
            <a:xfrm>
              <a:off x="6000767" y="4714875"/>
              <a:ext cx="576264" cy="373062"/>
            </a:xfrm>
            <a:prstGeom prst="lef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800">
                <a:solidFill>
                  <a:srgbClr val="FFFFFF"/>
                </a:solidFill>
              </a:endParaRPr>
            </a:p>
          </p:txBody>
        </p:sp>
      </p:gr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B124A6D9-A9C9-4A14-9CB6-DA551C2D7BE2}" type="slidenum">
              <a:rPr lang="en-US" altLang="zh-CN" sz="1000" smtClean="0">
                <a:solidFill>
                  <a:srgbClr val="969696"/>
                </a:solidFill>
              </a:rPr>
              <a:pPr eaLnBrk="1" hangingPunct="1"/>
              <a:t>32</a:t>
            </a:fld>
            <a:r>
              <a:rPr lang="en-US" altLang="zh-CN" sz="1000" smtClean="0">
                <a:solidFill>
                  <a:srgbClr val="969696"/>
                </a:solidFill>
              </a:rPr>
              <a:t> -</a:t>
            </a:r>
          </a:p>
        </p:txBody>
      </p:sp>
      <p:sp>
        <p:nvSpPr>
          <p:cNvPr id="32771" name="Rectangle 2"/>
          <p:cNvSpPr>
            <a:spLocks noGrp="1" noChangeArrowheads="1"/>
          </p:cNvSpPr>
          <p:nvPr>
            <p:ph type="title"/>
          </p:nvPr>
        </p:nvSpPr>
        <p:spPr/>
        <p:txBody>
          <a:bodyPr/>
          <a:lstStyle/>
          <a:p>
            <a:pPr eaLnBrk="1" hangingPunct="1"/>
            <a:r>
              <a:rPr lang="zh-CN" altLang="en-US" smtClean="0"/>
              <a:t>期权定义</a:t>
            </a:r>
            <a:r>
              <a:rPr lang="en-US" altLang="zh-CN" smtClean="0"/>
              <a:t>(Options)</a:t>
            </a:r>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980728"/>
            <a:ext cx="9122221" cy="5596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smtClean="0"/>
              <a:t>期权</a:t>
            </a:r>
            <a:r>
              <a:rPr lang="en-US" altLang="zh-CN" smtClean="0"/>
              <a:t>-</a:t>
            </a:r>
            <a:r>
              <a:rPr lang="zh-CN" altLang="en-US" smtClean="0"/>
              <a:t>举例</a:t>
            </a:r>
          </a:p>
        </p:txBody>
      </p:sp>
      <p:sp>
        <p:nvSpPr>
          <p:cNvPr id="31747" name="内容占位符 2"/>
          <p:cNvSpPr>
            <a:spLocks noGrp="1"/>
          </p:cNvSpPr>
          <p:nvPr>
            <p:ph idx="1"/>
          </p:nvPr>
        </p:nvSpPr>
        <p:spPr/>
        <p:txBody>
          <a:bodyPr/>
          <a:lstStyle/>
          <a:p>
            <a:pPr eaLnBrk="1" hangingPunct="1">
              <a:lnSpc>
                <a:spcPct val="90000"/>
              </a:lnSpc>
            </a:pPr>
            <a:r>
              <a:rPr lang="zh-CN" altLang="en-US" sz="2400" smtClean="0">
                <a:latin typeface="宋体" pitchFamily="2" charset="-122"/>
                <a:cs typeface="Times New Roman" pitchFamily="18" charset="0"/>
              </a:rPr>
              <a:t>期权的基本雏形：您想买一套房，与房产商谈好是每平方米</a:t>
            </a:r>
            <a:r>
              <a:rPr lang="en-US" altLang="zh-CN" sz="2400" smtClean="0">
                <a:latin typeface="宋体" pitchFamily="2" charset="-122"/>
                <a:cs typeface="Times New Roman" pitchFamily="18" charset="0"/>
              </a:rPr>
              <a:t>3000</a:t>
            </a:r>
            <a:r>
              <a:rPr lang="zh-CN" altLang="en-US" sz="2400" smtClean="0">
                <a:latin typeface="宋体" pitchFamily="2" charset="-122"/>
                <a:cs typeface="Times New Roman" pitchFamily="18" charset="0"/>
              </a:rPr>
              <a:t>元，并预付了</a:t>
            </a:r>
            <a:r>
              <a:rPr lang="en-US" altLang="zh-CN" sz="2400" smtClean="0">
                <a:latin typeface="宋体" pitchFamily="2" charset="-122"/>
                <a:cs typeface="Times New Roman" pitchFamily="18" charset="0"/>
              </a:rPr>
              <a:t>2</a:t>
            </a:r>
            <a:r>
              <a:rPr lang="zh-CN" altLang="en-US" sz="2400" smtClean="0">
                <a:latin typeface="宋体" pitchFamily="2" charset="-122"/>
                <a:cs typeface="Times New Roman" pitchFamily="18" charset="0"/>
              </a:rPr>
              <a:t>万元定金，这样就决定只要您想买进，对方必须卖出（义务），买与不买是您的权利。即使房价上涨，房产商也必须卖出；如果房价下跌，您可以不买，大不了定金不要。</a:t>
            </a:r>
          </a:p>
          <a:p>
            <a:pPr eaLnBrk="1" hangingPunct="1">
              <a:lnSpc>
                <a:spcPct val="90000"/>
              </a:lnSpc>
            </a:pPr>
            <a:r>
              <a:rPr lang="zh-CN" altLang="en-US" sz="2400" smtClean="0">
                <a:latin typeface="宋体" pitchFamily="2" charset="-122"/>
                <a:cs typeface="Times New Roman" pitchFamily="18" charset="0"/>
              </a:rPr>
              <a:t>在期权中，房价每平方米</a:t>
            </a:r>
            <a:r>
              <a:rPr lang="en-US" altLang="zh-CN" sz="2400" smtClean="0">
                <a:latin typeface="宋体" pitchFamily="2" charset="-122"/>
                <a:cs typeface="Times New Roman" pitchFamily="18" charset="0"/>
              </a:rPr>
              <a:t>3000</a:t>
            </a:r>
            <a:r>
              <a:rPr lang="zh-CN" altLang="en-US" sz="2400" smtClean="0">
                <a:latin typeface="宋体" pitchFamily="2" charset="-122"/>
                <a:cs typeface="Times New Roman" pitchFamily="18" charset="0"/>
              </a:rPr>
              <a:t>元叫做</a:t>
            </a:r>
            <a:r>
              <a:rPr lang="zh-CN" altLang="en-US" sz="2400" smtClean="0">
                <a:latin typeface="Times New Roman" pitchFamily="18" charset="0"/>
                <a:cs typeface="Times New Roman" pitchFamily="18" charset="0"/>
              </a:rPr>
              <a:t>“</a:t>
            </a:r>
            <a:r>
              <a:rPr lang="zh-CN" altLang="en-US" sz="2400" smtClean="0">
                <a:latin typeface="宋体" pitchFamily="2" charset="-122"/>
                <a:cs typeface="Times New Roman" pitchFamily="18" charset="0"/>
              </a:rPr>
              <a:t>执行价格</a:t>
            </a:r>
            <a:r>
              <a:rPr lang="zh-CN" altLang="en-US" sz="2400" smtClean="0">
                <a:latin typeface="Times New Roman" pitchFamily="18" charset="0"/>
                <a:cs typeface="Times New Roman" pitchFamily="18" charset="0"/>
              </a:rPr>
              <a:t>”</a:t>
            </a:r>
            <a:r>
              <a:rPr lang="zh-CN" altLang="en-US" sz="2400" smtClean="0">
                <a:latin typeface="宋体" pitchFamily="2" charset="-122"/>
                <a:cs typeface="Times New Roman" pitchFamily="18" charset="0"/>
              </a:rPr>
              <a:t>，定金叫做</a:t>
            </a:r>
            <a:r>
              <a:rPr lang="zh-CN" altLang="en-US" sz="2400" smtClean="0">
                <a:latin typeface="Times New Roman" pitchFamily="18" charset="0"/>
                <a:cs typeface="Times New Roman" pitchFamily="18" charset="0"/>
              </a:rPr>
              <a:t>“</a:t>
            </a:r>
            <a:r>
              <a:rPr lang="zh-CN" altLang="en-US" sz="2400" smtClean="0">
                <a:latin typeface="宋体" pitchFamily="2" charset="-122"/>
                <a:cs typeface="Times New Roman" pitchFamily="18" charset="0"/>
              </a:rPr>
              <a:t>权利金</a:t>
            </a:r>
            <a:r>
              <a:rPr lang="zh-CN" altLang="en-US" sz="2400" smtClean="0">
                <a:latin typeface="Times New Roman" pitchFamily="18" charset="0"/>
                <a:cs typeface="Times New Roman" pitchFamily="18" charset="0"/>
              </a:rPr>
              <a:t>”</a:t>
            </a:r>
            <a:r>
              <a:rPr lang="zh-CN" altLang="en-US" sz="2400" smtClean="0">
                <a:latin typeface="宋体" pitchFamily="2" charset="-122"/>
                <a:cs typeface="Times New Roman" pitchFamily="18" charset="0"/>
              </a:rPr>
              <a:t>。这里，您是</a:t>
            </a:r>
            <a:r>
              <a:rPr lang="zh-CN" altLang="en-US" sz="2400" smtClean="0">
                <a:latin typeface="Times New Roman" pitchFamily="18" charset="0"/>
                <a:cs typeface="Times New Roman" pitchFamily="18" charset="0"/>
              </a:rPr>
              <a:t>“</a:t>
            </a:r>
            <a:r>
              <a:rPr lang="zh-CN" altLang="en-US" sz="2400" smtClean="0">
                <a:latin typeface="宋体" pitchFamily="2" charset="-122"/>
                <a:cs typeface="Times New Roman" pitchFamily="18" charset="0"/>
              </a:rPr>
              <a:t>买方</a:t>
            </a:r>
            <a:r>
              <a:rPr lang="zh-CN" altLang="en-US" sz="2400" smtClean="0">
                <a:latin typeface="Times New Roman" pitchFamily="18" charset="0"/>
                <a:cs typeface="Times New Roman" pitchFamily="18" charset="0"/>
              </a:rPr>
              <a:t>”</a:t>
            </a:r>
            <a:r>
              <a:rPr lang="zh-CN" altLang="en-US" sz="2400" smtClean="0">
                <a:latin typeface="宋体" pitchFamily="2" charset="-122"/>
                <a:cs typeface="Times New Roman" pitchFamily="18" charset="0"/>
              </a:rPr>
              <a:t>，最大损失是定金。你交了定金就可买进，这在期权中叫</a:t>
            </a:r>
            <a:r>
              <a:rPr lang="zh-CN" altLang="en-US" sz="2400" smtClean="0">
                <a:latin typeface="Times New Roman" pitchFamily="18" charset="0"/>
                <a:cs typeface="Times New Roman" pitchFamily="18" charset="0"/>
              </a:rPr>
              <a:t>“</a:t>
            </a:r>
            <a:r>
              <a:rPr lang="zh-CN" altLang="en-US" sz="2400" smtClean="0">
                <a:latin typeface="宋体" pitchFamily="2" charset="-122"/>
                <a:cs typeface="Times New Roman" pitchFamily="18" charset="0"/>
              </a:rPr>
              <a:t>买进了看涨期权</a:t>
            </a:r>
            <a:r>
              <a:rPr lang="zh-CN" altLang="en-US" sz="2400" smtClean="0">
                <a:latin typeface="Times New Roman" pitchFamily="18" charset="0"/>
                <a:cs typeface="Times New Roman" pitchFamily="18" charset="0"/>
              </a:rPr>
              <a:t>”</a:t>
            </a:r>
            <a:r>
              <a:rPr lang="zh-CN" altLang="en-US" sz="2400" smtClean="0">
                <a:latin typeface="宋体" pitchFamily="2" charset="-122"/>
                <a:cs typeface="Times New Roman" pitchFamily="18" charset="0"/>
              </a:rPr>
              <a:t>。</a:t>
            </a:r>
          </a:p>
          <a:p>
            <a:pPr eaLnBrk="1" hangingPunct="1">
              <a:lnSpc>
                <a:spcPct val="90000"/>
              </a:lnSpc>
            </a:pPr>
            <a:r>
              <a:rPr lang="zh-CN" altLang="en-US" sz="2400" smtClean="0">
                <a:latin typeface="宋体" pitchFamily="2" charset="-122"/>
                <a:cs typeface="Times New Roman" pitchFamily="18" charset="0"/>
              </a:rPr>
              <a:t>房价，在不同地段、不同楼层、不同规格、不同消费群体等都是不同的，期权也考虑到各种需要，设计了不同的执行价格供投资者选择。</a:t>
            </a:r>
          </a:p>
          <a:p>
            <a:pPr eaLnBrk="1" hangingPunct="1">
              <a:lnSpc>
                <a:spcPct val="90000"/>
              </a:lnSpc>
            </a:pPr>
            <a:r>
              <a:rPr lang="zh-CN" altLang="en-US" sz="2400" smtClean="0">
                <a:latin typeface="宋体" pitchFamily="2" charset="-122"/>
                <a:cs typeface="Times New Roman" pitchFamily="18" charset="0"/>
              </a:rPr>
              <a:t>至于定金交多少，是</a:t>
            </a:r>
            <a:r>
              <a:rPr lang="en-US" altLang="zh-CN" sz="2400" smtClean="0">
                <a:latin typeface="宋体" pitchFamily="2" charset="-122"/>
                <a:cs typeface="Times New Roman" pitchFamily="18" charset="0"/>
              </a:rPr>
              <a:t>2</a:t>
            </a:r>
            <a:r>
              <a:rPr lang="zh-CN" altLang="en-US" sz="2400" smtClean="0">
                <a:latin typeface="宋体" pitchFamily="2" charset="-122"/>
                <a:cs typeface="Times New Roman" pitchFamily="18" charset="0"/>
              </a:rPr>
              <a:t>万，还是</a:t>
            </a:r>
            <a:r>
              <a:rPr lang="en-US" altLang="zh-CN" sz="2400" smtClean="0">
                <a:latin typeface="宋体" pitchFamily="2" charset="-122"/>
                <a:cs typeface="Times New Roman" pitchFamily="18" charset="0"/>
              </a:rPr>
              <a:t>1</a:t>
            </a:r>
            <a:r>
              <a:rPr lang="zh-CN" altLang="en-US" sz="2400" smtClean="0">
                <a:latin typeface="宋体" pitchFamily="2" charset="-122"/>
                <a:cs typeface="Times New Roman" pitchFamily="18" charset="0"/>
              </a:rPr>
              <a:t>万，是你们自己的事，只要双方认可。在期权交易中，只要您选择了执行价格，权利金就可竞价。</a:t>
            </a:r>
          </a:p>
          <a:p>
            <a:pPr eaLnBrk="1" hangingPunct="1"/>
            <a:endParaRPr lang="zh-CN" altLang="en-US" smtClean="0"/>
          </a:p>
        </p:txBody>
      </p:sp>
      <p:sp>
        <p:nvSpPr>
          <p:cNvPr id="3174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E1BCEAD3-E9CD-4A2E-B0DE-13D2E2D8B8BC}" type="slidenum">
              <a:rPr lang="en-US" altLang="zh-CN" sz="1000" smtClean="0">
                <a:solidFill>
                  <a:srgbClr val="969696"/>
                </a:solidFill>
              </a:rPr>
              <a:pPr eaLnBrk="1" hangingPunct="1"/>
              <a:t>33</a:t>
            </a:fld>
            <a:r>
              <a:rPr lang="en-US" altLang="zh-CN" sz="1000" smtClean="0">
                <a:solidFill>
                  <a:srgbClr val="969696"/>
                </a:solidFill>
              </a:rPr>
              <a:t> -</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pPr eaLnBrk="1" hangingPunct="1"/>
            <a:r>
              <a:rPr lang="zh-CN" altLang="en-US" dirty="0" smtClean="0"/>
              <a:t>期权要素</a:t>
            </a:r>
            <a:endParaRPr lang="zh-CN" altLang="en-US" dirty="0" smtClean="0"/>
          </a:p>
        </p:txBody>
      </p:sp>
      <p:sp>
        <p:nvSpPr>
          <p:cNvPr id="33795" name="灯片编号占位符 3"/>
          <p:cNvSpPr>
            <a:spLocks noGrp="1"/>
          </p:cNvSpPr>
          <p:nvPr>
            <p:ph type="sldNum" sz="quarter" idx="10"/>
          </p:nvPr>
        </p:nvSpPr>
        <p:spPr>
          <a:xfrm>
            <a:off x="7072313" y="5857875"/>
            <a:ext cx="1801812" cy="3317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9B30D053-3FE5-46B0-A989-F6D2CBACC219}" type="slidenum">
              <a:rPr lang="en-US" altLang="zh-CN" sz="1000" smtClean="0">
                <a:solidFill>
                  <a:srgbClr val="969696"/>
                </a:solidFill>
              </a:rPr>
              <a:pPr eaLnBrk="1" hangingPunct="1"/>
              <a:t>34</a:t>
            </a:fld>
            <a:r>
              <a:rPr lang="en-US" altLang="zh-CN" sz="1000" smtClean="0">
                <a:solidFill>
                  <a:srgbClr val="969696"/>
                </a:solidFill>
              </a:rPr>
              <a:t> -</a:t>
            </a:r>
          </a:p>
        </p:txBody>
      </p:sp>
      <p:pic>
        <p:nvPicPr>
          <p:cNvPr id="675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4744"/>
            <a:ext cx="8250113" cy="5126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pPr eaLnBrk="1" hangingPunct="1"/>
            <a:r>
              <a:rPr lang="zh-CN" altLang="en-US" dirty="0" smtClean="0"/>
              <a:t>期权类型</a:t>
            </a:r>
            <a:endParaRPr lang="zh-CN" altLang="en-US" dirty="0" smtClean="0"/>
          </a:p>
        </p:txBody>
      </p:sp>
      <p:sp>
        <p:nvSpPr>
          <p:cNvPr id="3482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EA305885-35B9-419F-B492-B725B448D26E}" type="slidenum">
              <a:rPr lang="en-US" altLang="zh-CN" sz="1000" smtClean="0">
                <a:solidFill>
                  <a:srgbClr val="969696"/>
                </a:solidFill>
              </a:rPr>
              <a:pPr eaLnBrk="1" hangingPunct="1"/>
              <a:t>35</a:t>
            </a:fld>
            <a:r>
              <a:rPr lang="en-US" altLang="zh-CN" sz="1000" smtClean="0">
                <a:solidFill>
                  <a:srgbClr val="969696"/>
                </a:solidFill>
              </a:rPr>
              <a:t> -</a:t>
            </a:r>
          </a:p>
        </p:txBody>
      </p:sp>
      <p:sp>
        <p:nvSpPr>
          <p:cNvPr id="2" name="内容占位符 1"/>
          <p:cNvSpPr>
            <a:spLocks noGrp="1"/>
          </p:cNvSpPr>
          <p:nvPr>
            <p:ph idx="1"/>
          </p:nvPr>
        </p:nvSpPr>
        <p:spPr/>
        <p:txBody>
          <a:bodyPr/>
          <a:lstStyle/>
          <a:p>
            <a:endParaRPr lang="zh-CN" altLang="en-US"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980727"/>
            <a:ext cx="9048750" cy="547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eaLnBrk="1" hangingPunct="1"/>
            <a:r>
              <a:rPr lang="zh-CN" altLang="en-US" dirty="0" smtClean="0"/>
              <a:t>权利金</a:t>
            </a:r>
          </a:p>
        </p:txBody>
      </p:sp>
      <p:sp>
        <p:nvSpPr>
          <p:cNvPr id="35843" name="内容占位符 2"/>
          <p:cNvSpPr>
            <a:spLocks noGrp="1"/>
          </p:cNvSpPr>
          <p:nvPr>
            <p:ph idx="1"/>
          </p:nvPr>
        </p:nvSpPr>
        <p:spPr/>
        <p:txBody>
          <a:bodyPr/>
          <a:lstStyle/>
          <a:p>
            <a:pPr eaLnBrk="1" hangingPunct="1">
              <a:lnSpc>
                <a:spcPct val="90000"/>
              </a:lnSpc>
              <a:buSzPct val="80000"/>
            </a:pPr>
            <a:r>
              <a:rPr lang="zh-CN" altLang="en-US" dirty="0" smtClean="0"/>
              <a:t>权利金</a:t>
            </a:r>
            <a:r>
              <a:rPr lang="en-US" altLang="zh-CN" dirty="0" smtClean="0"/>
              <a:t>(premium) </a:t>
            </a:r>
            <a:r>
              <a:rPr lang="zh-CN" altLang="en-US" dirty="0" smtClean="0"/>
              <a:t>即期权的价格，是期权买方必须向卖方支付的费用，即获得权利而必须支付的费用。</a:t>
            </a:r>
            <a:endParaRPr lang="en-US" altLang="zh-CN" dirty="0" smtClean="0"/>
          </a:p>
          <a:p>
            <a:pPr lvl="1" eaLnBrk="1" hangingPunct="1">
              <a:lnSpc>
                <a:spcPct val="90000"/>
              </a:lnSpc>
              <a:buSzPct val="80000"/>
            </a:pPr>
            <a:r>
              <a:rPr lang="zh-CN" altLang="en-US" sz="2400" dirty="0" smtClean="0">
                <a:latin typeface="仿宋" pitchFamily="49" charset="-122"/>
                <a:ea typeface="仿宋" pitchFamily="49" charset="-122"/>
              </a:rPr>
              <a:t>对卖方来说，它是卖出期权的报酬，也称期权价格、保险费、权价等等。</a:t>
            </a:r>
            <a:endParaRPr lang="en-US" altLang="zh-CN" sz="2400" dirty="0" smtClean="0">
              <a:latin typeface="仿宋" pitchFamily="49" charset="-122"/>
              <a:ea typeface="仿宋" pitchFamily="49" charset="-122"/>
            </a:endParaRPr>
          </a:p>
          <a:p>
            <a:pPr lvl="1" eaLnBrk="1" hangingPunct="1">
              <a:lnSpc>
                <a:spcPct val="90000"/>
              </a:lnSpc>
              <a:buSzPct val="80000"/>
            </a:pPr>
            <a:r>
              <a:rPr lang="zh-CN" altLang="en-US" sz="2400" dirty="0" smtClean="0">
                <a:latin typeface="仿宋" pitchFamily="49" charset="-122"/>
                <a:ea typeface="仿宋" pitchFamily="49" charset="-122"/>
              </a:rPr>
              <a:t>权利金的重要意义在于，期权的买方可以把可能会遭受的损失控制在权利金金额的限度内</a:t>
            </a:r>
            <a:r>
              <a:rPr lang="en-US" altLang="zh-CN" sz="2400" dirty="0" smtClean="0">
                <a:latin typeface="仿宋" pitchFamily="49" charset="-122"/>
                <a:ea typeface="仿宋" pitchFamily="49" charset="-122"/>
              </a:rPr>
              <a:t>;</a:t>
            </a:r>
            <a:r>
              <a:rPr lang="zh-CN" altLang="en-US" sz="2400" dirty="0" smtClean="0">
                <a:latin typeface="仿宋" pitchFamily="49" charset="-122"/>
                <a:ea typeface="仿宋" pitchFamily="49" charset="-122"/>
              </a:rPr>
              <a:t>对于卖方来说，卖出一项期权立即可以获得一笔权利金收入，而并不需要马上进行标的物（如期货合约等）的交割，这的确是非常有利可图的。当然，它同时使卖方面临一定的市场风险，即无论期货市场上的价格如何变动，卖方都必须做好履行期权合约的准备</a:t>
            </a:r>
            <a:r>
              <a:rPr lang="zh-CN" altLang="en-US" dirty="0" smtClean="0"/>
              <a:t>。</a:t>
            </a:r>
          </a:p>
          <a:p>
            <a:pPr eaLnBrk="1" hangingPunct="1">
              <a:lnSpc>
                <a:spcPct val="90000"/>
              </a:lnSpc>
              <a:buSzPct val="80000"/>
            </a:pPr>
            <a:r>
              <a:rPr lang="zh-CN" altLang="en-US" dirty="0" smtClean="0"/>
              <a:t>买方支付权利金</a:t>
            </a:r>
            <a:r>
              <a:rPr lang="en-US" altLang="zh-CN" dirty="0" smtClean="0"/>
              <a:t>,</a:t>
            </a:r>
            <a:r>
              <a:rPr lang="zh-CN" altLang="en-US" dirty="0" smtClean="0"/>
              <a:t>卖方收取权利金。</a:t>
            </a:r>
            <a:endParaRPr lang="en-US" altLang="zh-CN" dirty="0" smtClean="0"/>
          </a:p>
          <a:p>
            <a:pPr eaLnBrk="1" hangingPunct="1">
              <a:lnSpc>
                <a:spcPct val="90000"/>
              </a:lnSpc>
              <a:buSzPct val="80000"/>
            </a:pPr>
            <a:r>
              <a:rPr lang="zh-CN" altLang="en-US" dirty="0" smtClean="0"/>
              <a:t>权利金是期权交易中买卖双方竞价的价格，其高低取决于期权到期月份及所选择的执行价格等。权利金又称“期权价格”。 </a:t>
            </a:r>
          </a:p>
        </p:txBody>
      </p:sp>
      <p:sp>
        <p:nvSpPr>
          <p:cNvPr id="3584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5FB6BB3D-C2FC-4D93-AB85-A25AB8A411FC}" type="slidenum">
              <a:rPr lang="en-US" altLang="zh-CN" sz="1000" smtClean="0">
                <a:solidFill>
                  <a:srgbClr val="969696"/>
                </a:solidFill>
              </a:rPr>
              <a:pPr eaLnBrk="1" hangingPunct="1"/>
              <a:t>36</a:t>
            </a:fld>
            <a:r>
              <a:rPr lang="en-US" altLang="zh-CN" sz="1000" smtClean="0">
                <a:solidFill>
                  <a:srgbClr val="969696"/>
                </a:solidFill>
              </a:rPr>
              <a:t> -</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权利金计算</a:t>
            </a:r>
            <a:endParaRPr lang="zh-CN" altLang="en-US" dirty="0"/>
          </a:p>
        </p:txBody>
      </p:sp>
      <p:sp>
        <p:nvSpPr>
          <p:cNvPr id="3" name="内容占位符 2"/>
          <p:cNvSpPr>
            <a:spLocks noGrp="1"/>
          </p:cNvSpPr>
          <p:nvPr>
            <p:ph idx="1"/>
          </p:nvPr>
        </p:nvSpPr>
        <p:spPr>
          <a:xfrm>
            <a:off x="251520" y="1196975"/>
            <a:ext cx="8640960" cy="5040313"/>
          </a:xfrm>
        </p:spPr>
        <p:txBody>
          <a:bodyPr/>
          <a:lstStyle/>
          <a:p>
            <a:r>
              <a:rPr lang="zh-CN" altLang="zh-CN" sz="3600" dirty="0"/>
              <a:t>期权合约买方（卖方）支付（收取）的权利金</a:t>
            </a:r>
            <a:r>
              <a:rPr lang="en-US" altLang="zh-CN" sz="3600" dirty="0"/>
              <a:t>=</a:t>
            </a:r>
            <a:r>
              <a:rPr lang="zh-CN" altLang="zh-CN" sz="3600" dirty="0"/>
              <a:t>∑买入（卖出）成交价×买入（卖出）期权合约成交量×合约乘数。</a:t>
            </a:r>
          </a:p>
          <a:p>
            <a:r>
              <a:rPr lang="zh-CN" altLang="zh-CN" sz="3600" dirty="0"/>
              <a:t>期权合约买方（卖方）收取（支付）的权利金＝∑卖出（买入）成交价×卖出（买入）平仓期权合约成交量×合约乘数</a:t>
            </a:r>
            <a:endParaRPr lang="zh-CN" altLang="en-US" sz="3600"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37</a:t>
            </a:fld>
            <a:r>
              <a:rPr lang="en-US" altLang="zh-CN" smtClean="0"/>
              <a:t> -</a:t>
            </a:r>
            <a:endParaRPr lang="en-US" altLang="zh-CN"/>
          </a:p>
        </p:txBody>
      </p:sp>
    </p:spTree>
    <p:extLst>
      <p:ext uri="{BB962C8B-B14F-4D97-AF65-F5344CB8AC3E}">
        <p14:creationId xmlns:p14="http://schemas.microsoft.com/office/powerpoint/2010/main" val="406456968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pPr eaLnBrk="1" hangingPunct="1"/>
            <a:r>
              <a:rPr lang="zh-CN" altLang="en-US" smtClean="0"/>
              <a:t>执行价格</a:t>
            </a:r>
          </a:p>
        </p:txBody>
      </p:sp>
      <p:sp>
        <p:nvSpPr>
          <p:cNvPr id="36867" name="内容占位符 2"/>
          <p:cNvSpPr>
            <a:spLocks noGrp="1"/>
          </p:cNvSpPr>
          <p:nvPr>
            <p:ph idx="1"/>
          </p:nvPr>
        </p:nvSpPr>
        <p:spPr>
          <a:xfrm>
            <a:off x="468313" y="1196975"/>
            <a:ext cx="8229600" cy="5089525"/>
          </a:xfrm>
        </p:spPr>
        <p:txBody>
          <a:bodyPr/>
          <a:lstStyle/>
          <a:p>
            <a:pPr eaLnBrk="1" hangingPunct="1"/>
            <a:r>
              <a:rPr lang="zh-CN" altLang="en-US" sz="2400" smtClean="0"/>
              <a:t>又称敲定价格</a:t>
            </a:r>
            <a:r>
              <a:rPr lang="en-US" altLang="zh-CN" sz="2400" smtClean="0"/>
              <a:t>(strike price)</a:t>
            </a:r>
            <a:r>
              <a:rPr lang="zh-CN" altLang="en-US" sz="2400" smtClean="0"/>
              <a:t>、履约价格（</a:t>
            </a:r>
            <a:r>
              <a:rPr lang="en-US" altLang="zh-CN" sz="2400" smtClean="0"/>
              <a:t>exercise price</a:t>
            </a:r>
            <a:r>
              <a:rPr lang="zh-CN" altLang="en-US" sz="2400" smtClean="0"/>
              <a:t>） 、行权价格，是期权执行时，标的物转换或交割所依据的价格。 </a:t>
            </a:r>
          </a:p>
          <a:p>
            <a:pPr eaLnBrk="1" hangingPunct="1"/>
            <a:r>
              <a:rPr lang="zh-CN" altLang="en-US" smtClean="0">
                <a:latin typeface="宋体" pitchFamily="2" charset="-122"/>
              </a:rPr>
              <a:t>期权按执行价格与标的物市价的关系可分为：</a:t>
            </a:r>
          </a:p>
          <a:p>
            <a:pPr lvl="1" eaLnBrk="1" hangingPunct="1"/>
            <a:r>
              <a:rPr lang="zh-CN" altLang="en-US" smtClean="0">
                <a:latin typeface="宋体" pitchFamily="2" charset="-122"/>
              </a:rPr>
              <a:t>实值期权</a:t>
            </a:r>
            <a:r>
              <a:rPr lang="en-US" altLang="zh-CN" smtClean="0"/>
              <a:t>(in the money ITM)</a:t>
            </a:r>
            <a:endParaRPr lang="en-US" altLang="zh-CN" smtClean="0">
              <a:latin typeface="宋体" pitchFamily="2" charset="-122"/>
            </a:endParaRPr>
          </a:p>
          <a:p>
            <a:pPr lvl="1" eaLnBrk="1" hangingPunct="1"/>
            <a:r>
              <a:rPr lang="zh-CN" altLang="en-US" smtClean="0">
                <a:latin typeface="宋体" pitchFamily="2" charset="-122"/>
              </a:rPr>
              <a:t>平值期权</a:t>
            </a:r>
            <a:r>
              <a:rPr lang="en-US" altLang="zh-CN" smtClean="0"/>
              <a:t>(at the money ATM)</a:t>
            </a:r>
            <a:endParaRPr lang="en-US" altLang="zh-CN" smtClean="0">
              <a:latin typeface="宋体" pitchFamily="2" charset="-122"/>
            </a:endParaRPr>
          </a:p>
          <a:p>
            <a:pPr lvl="1" eaLnBrk="1" hangingPunct="1"/>
            <a:r>
              <a:rPr lang="zh-CN" altLang="en-US" smtClean="0">
                <a:latin typeface="宋体" pitchFamily="2" charset="-122"/>
              </a:rPr>
              <a:t>虚值期权</a:t>
            </a:r>
            <a:r>
              <a:rPr lang="en-US" altLang="zh-CN" smtClean="0"/>
              <a:t>(out of the money OTM)</a:t>
            </a:r>
            <a:r>
              <a:rPr lang="zh-CN" altLang="en-US" smtClean="0">
                <a:latin typeface="宋体" pitchFamily="2" charset="-122"/>
              </a:rPr>
              <a:t>。</a:t>
            </a:r>
            <a:r>
              <a:rPr lang="zh-CN" altLang="en-US" smtClean="0"/>
              <a:t> </a:t>
            </a:r>
          </a:p>
          <a:p>
            <a:pPr eaLnBrk="1" hangingPunct="1"/>
            <a:endParaRPr lang="zh-CN" altLang="en-US" smtClean="0"/>
          </a:p>
        </p:txBody>
      </p:sp>
      <p:sp>
        <p:nvSpPr>
          <p:cNvPr id="368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C156520E-6B49-455F-9BDA-28E4F3F3B2D3}" type="slidenum">
              <a:rPr lang="en-US" altLang="zh-CN" sz="1000" smtClean="0">
                <a:solidFill>
                  <a:srgbClr val="969696"/>
                </a:solidFill>
              </a:rPr>
              <a:pPr eaLnBrk="1" hangingPunct="1"/>
              <a:t>38</a:t>
            </a:fld>
            <a:r>
              <a:rPr lang="en-US" altLang="zh-CN" sz="1000" smtClean="0">
                <a:solidFill>
                  <a:srgbClr val="969696"/>
                </a:solidFill>
              </a:rPr>
              <a:t> -</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期权的价值状态</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39</a:t>
            </a:fld>
            <a:r>
              <a:rPr lang="en-US" altLang="zh-CN" smtClean="0"/>
              <a:t> -</a:t>
            </a:r>
            <a:endParaRPr lang="en-US" altLang="zh-CN"/>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45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39996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DC639895-9EFB-45F4-9682-2C43E408DB2C}" type="slidenum">
              <a:rPr lang="en-US" altLang="zh-CN" sz="1000" smtClean="0">
                <a:solidFill>
                  <a:srgbClr val="969696"/>
                </a:solidFill>
              </a:rPr>
              <a:pPr eaLnBrk="1" hangingPunct="1"/>
              <a:t>4</a:t>
            </a:fld>
            <a:r>
              <a:rPr lang="en-US" altLang="zh-CN" sz="1000" smtClean="0">
                <a:solidFill>
                  <a:srgbClr val="969696"/>
                </a:solidFill>
              </a:rPr>
              <a:t> -</a:t>
            </a:r>
          </a:p>
        </p:txBody>
      </p:sp>
      <p:sp>
        <p:nvSpPr>
          <p:cNvPr id="6147" name="Rectangle 2"/>
          <p:cNvSpPr>
            <a:spLocks noGrp="1" noChangeArrowheads="1"/>
          </p:cNvSpPr>
          <p:nvPr>
            <p:ph type="title"/>
          </p:nvPr>
        </p:nvSpPr>
        <p:spPr/>
        <p:txBody>
          <a:bodyPr/>
          <a:lstStyle/>
          <a:p>
            <a:pPr eaLnBrk="1" hangingPunct="1"/>
            <a:r>
              <a:rPr lang="zh-CN" altLang="en-US" smtClean="0"/>
              <a:t>衍生品</a:t>
            </a:r>
            <a:r>
              <a:rPr lang="en-US" altLang="zh-CN" smtClean="0"/>
              <a:t>(Derivatives)-</a:t>
            </a:r>
            <a:r>
              <a:rPr lang="zh-CN" altLang="en-US" smtClean="0"/>
              <a:t>例子</a:t>
            </a:r>
          </a:p>
        </p:txBody>
      </p:sp>
      <p:graphicFrame>
        <p:nvGraphicFramePr>
          <p:cNvPr id="850999" name="Group 55"/>
          <p:cNvGraphicFramePr>
            <a:graphicFrameLocks noGrp="1"/>
          </p:cNvGraphicFramePr>
          <p:nvPr>
            <p:ph type="tbl" idx="1"/>
          </p:nvPr>
        </p:nvGraphicFramePr>
        <p:xfrm>
          <a:off x="611188" y="1773238"/>
          <a:ext cx="8229600" cy="3455987"/>
        </p:xfrm>
        <a:graphic>
          <a:graphicData uri="http://schemas.openxmlformats.org/drawingml/2006/table">
            <a:tbl>
              <a:tblPr/>
              <a:tblGrid>
                <a:gridCol w="3382962"/>
                <a:gridCol w="2736850"/>
                <a:gridCol w="2109788"/>
              </a:tblGrid>
              <a:tr h="431800">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案例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风险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收益</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23963">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支付</a:t>
                      </a:r>
                      <a:r>
                        <a:rPr kumimoji="0" lang="en-US" altLang="zh-CN" sz="2000" b="0" i="0" u="none" strike="noStrike" cap="none" normalizeH="0" baseline="0" smtClean="0">
                          <a:ln>
                            <a:noFill/>
                          </a:ln>
                          <a:solidFill>
                            <a:schemeClr val="tx1"/>
                          </a:solidFill>
                          <a:effectLst/>
                          <a:latin typeface="Arial" charset="0"/>
                          <a:ea typeface="黑体" pitchFamily="2" charset="-122"/>
                        </a:rPr>
                        <a:t>10%</a:t>
                      </a:r>
                      <a:r>
                        <a:rPr kumimoji="0" lang="zh-CN" altLang="en-US" sz="2000" b="0" i="0" u="none" strike="noStrike" cap="none" normalizeH="0" baseline="0" smtClean="0">
                          <a:ln>
                            <a:noFill/>
                          </a:ln>
                          <a:solidFill>
                            <a:schemeClr val="tx1"/>
                          </a:solidFill>
                          <a:effectLst/>
                          <a:latin typeface="Arial" charset="0"/>
                          <a:ea typeface="黑体" pitchFamily="2" charset="-122"/>
                        </a:rPr>
                        <a:t>定金，约定无论涨跌，都必须以该价格购买。</a:t>
                      </a:r>
                      <a:r>
                        <a:rPr kumimoji="0" lang="en-US" altLang="zh-CN" sz="2000" b="0" i="0" u="none" strike="noStrike" cap="none" normalizeH="0" baseline="0" smtClean="0">
                          <a:ln>
                            <a:noFill/>
                          </a:ln>
                          <a:solidFill>
                            <a:schemeClr val="tx1"/>
                          </a:solidFill>
                          <a:effectLst/>
                          <a:latin typeface="Arial" charset="0"/>
                          <a:ea typeface="黑体" pitchFamily="2" charset="-122"/>
                        </a:rPr>
                        <a:t>---</a:t>
                      </a:r>
                      <a:r>
                        <a:rPr kumimoji="0" lang="zh-CN" altLang="en-US" sz="2000" b="0" i="0" u="none" strike="noStrike" cap="none" normalizeH="0" baseline="0" smtClean="0">
                          <a:ln>
                            <a:noFill/>
                          </a:ln>
                          <a:solidFill>
                            <a:schemeClr val="tx1"/>
                          </a:solidFill>
                          <a:effectLst/>
                          <a:latin typeface="Arial" charset="0"/>
                          <a:ea typeface="黑体" pitchFamily="2" charset="-122"/>
                        </a:rPr>
                        <a:t>远期合约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地产商不能按时交货</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r>
                        <a:rPr kumimoji="0" lang="zh-CN" altLang="en-US" sz="2000" b="0" i="0" u="none" strike="noStrike" cap="none" normalizeH="0" baseline="0" dirty="0" smtClean="0">
                          <a:ln>
                            <a:noFill/>
                          </a:ln>
                          <a:solidFill>
                            <a:schemeClr val="tx1"/>
                          </a:solidFill>
                          <a:effectLst/>
                          <a:latin typeface="Arial" charset="0"/>
                          <a:ea typeface="黑体" pitchFamily="2" charset="-122"/>
                        </a:rPr>
                        <a:t>信用风险</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房价下降</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r>
                        <a:rPr kumimoji="0" lang="zh-CN" altLang="en-US" sz="2000" b="0" i="0" u="none" strike="noStrike" cap="none" normalizeH="0" baseline="0" dirty="0" smtClean="0">
                          <a:ln>
                            <a:noFill/>
                          </a:ln>
                          <a:solidFill>
                            <a:schemeClr val="tx1"/>
                          </a:solidFill>
                          <a:effectLst/>
                          <a:latin typeface="Arial" charset="0"/>
                          <a:ea typeface="黑体" pitchFamily="2" charset="-122"/>
                        </a:rPr>
                        <a:t>交易风险</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未来房价上涨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0224">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支付</a:t>
                      </a:r>
                      <a:r>
                        <a:rPr kumimoji="0" lang="en-US" altLang="zh-CN" sz="2000" b="0" i="0" u="none" strike="noStrike" cap="none" normalizeH="0" baseline="0" smtClean="0">
                          <a:ln>
                            <a:noFill/>
                          </a:ln>
                          <a:solidFill>
                            <a:schemeClr val="tx1"/>
                          </a:solidFill>
                          <a:effectLst/>
                          <a:latin typeface="Arial" charset="0"/>
                          <a:ea typeface="黑体" pitchFamily="2" charset="-122"/>
                        </a:rPr>
                        <a:t>5</a:t>
                      </a:r>
                      <a:r>
                        <a:rPr kumimoji="0" lang="zh-CN" altLang="en-US" sz="2000" b="0" i="0" u="none" strike="noStrike" cap="none" normalizeH="0" baseline="0" smtClean="0">
                          <a:ln>
                            <a:noFill/>
                          </a:ln>
                          <a:solidFill>
                            <a:schemeClr val="tx1"/>
                          </a:solidFill>
                          <a:effectLst/>
                          <a:latin typeface="Arial" charset="0"/>
                          <a:ea typeface="黑体" pitchFamily="2" charset="-122"/>
                        </a:rPr>
                        <a:t>万元，</a:t>
                      </a:r>
                      <a:r>
                        <a:rPr kumimoji="0" lang="en-US" altLang="zh-CN" sz="2000" b="0" i="0" u="none" strike="noStrike" cap="none" normalizeH="0" baseline="0" smtClean="0">
                          <a:ln>
                            <a:noFill/>
                          </a:ln>
                          <a:solidFill>
                            <a:schemeClr val="tx1"/>
                          </a:solidFill>
                          <a:effectLst/>
                          <a:latin typeface="Arial" charset="0"/>
                          <a:ea typeface="黑体" pitchFamily="2" charset="-122"/>
                        </a:rPr>
                        <a:t>6</a:t>
                      </a:r>
                      <a:r>
                        <a:rPr kumimoji="0" lang="zh-CN" altLang="en-US" sz="2000" b="0" i="0" u="none" strike="noStrike" cap="none" normalizeH="0" baseline="0" smtClean="0">
                          <a:ln>
                            <a:noFill/>
                          </a:ln>
                          <a:solidFill>
                            <a:schemeClr val="tx1"/>
                          </a:solidFill>
                          <a:effectLst/>
                          <a:latin typeface="Arial" charset="0"/>
                          <a:ea typeface="黑体" pitchFamily="2" charset="-122"/>
                        </a:rPr>
                        <a:t>个月后无论购买该车房，</a:t>
                      </a:r>
                      <a:r>
                        <a:rPr kumimoji="0" lang="en-US" altLang="zh-CN" sz="2000" b="0" i="0" u="none" strike="noStrike" cap="none" normalizeH="0" baseline="0" smtClean="0">
                          <a:ln>
                            <a:noFill/>
                          </a:ln>
                          <a:solidFill>
                            <a:schemeClr val="tx1"/>
                          </a:solidFill>
                          <a:effectLst/>
                          <a:latin typeface="Arial" charset="0"/>
                          <a:ea typeface="黑体" pitchFamily="2" charset="-122"/>
                        </a:rPr>
                        <a:t>5</a:t>
                      </a:r>
                      <a:r>
                        <a:rPr kumimoji="0" lang="zh-CN" altLang="en-US" sz="2000" b="0" i="0" u="none" strike="noStrike" cap="none" normalizeH="0" baseline="0" smtClean="0">
                          <a:ln>
                            <a:noFill/>
                          </a:ln>
                          <a:solidFill>
                            <a:schemeClr val="tx1"/>
                          </a:solidFill>
                          <a:effectLst/>
                          <a:latin typeface="Arial" charset="0"/>
                          <a:ea typeface="黑体" pitchFamily="2" charset="-122"/>
                        </a:rPr>
                        <a:t>万元都属于地产商。</a:t>
                      </a:r>
                      <a:r>
                        <a:rPr kumimoji="0" lang="en-US" altLang="zh-CN" sz="2000" b="0" i="0" u="none" strike="noStrike" cap="none" normalizeH="0" baseline="0" smtClean="0">
                          <a:ln>
                            <a:noFill/>
                          </a:ln>
                          <a:solidFill>
                            <a:schemeClr val="tx1"/>
                          </a:solidFill>
                          <a:effectLst/>
                          <a:latin typeface="Arial" charset="0"/>
                          <a:ea typeface="黑体" pitchFamily="2" charset="-122"/>
                        </a:rPr>
                        <a:t>---</a:t>
                      </a:r>
                      <a:r>
                        <a:rPr kumimoji="0" lang="zh-CN" altLang="en-US" sz="2000" b="0" i="0" u="none" strike="noStrike" cap="none" normalizeH="0" baseline="0" smtClean="0">
                          <a:ln>
                            <a:noFill/>
                          </a:ln>
                          <a:solidFill>
                            <a:schemeClr val="tx1"/>
                          </a:solidFill>
                          <a:effectLst/>
                          <a:latin typeface="Arial" charset="0"/>
                          <a:ea typeface="黑体" pitchFamily="2" charset="-122"/>
                        </a:rPr>
                        <a:t>期权</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地产商没有保留该房</a:t>
                      </a:r>
                      <a:r>
                        <a:rPr kumimoji="0" lang="en-US" altLang="zh-CN" sz="2000" b="0" i="0" u="none" strike="noStrike" cap="none" normalizeH="0" baseline="0" smtClean="0">
                          <a:ln>
                            <a:noFill/>
                          </a:ln>
                          <a:solidFill>
                            <a:schemeClr val="tx1"/>
                          </a:solidFill>
                          <a:effectLst/>
                          <a:latin typeface="Arial" charset="0"/>
                          <a:ea typeface="黑体" pitchFamily="2" charset="-122"/>
                        </a:rPr>
                        <a:t>[</a:t>
                      </a:r>
                      <a:r>
                        <a:rPr kumimoji="0" lang="zh-CN" altLang="en-US" sz="2000" b="0" i="0" u="none" strike="noStrike" cap="none" normalizeH="0" baseline="0" smtClean="0">
                          <a:ln>
                            <a:noFill/>
                          </a:ln>
                          <a:solidFill>
                            <a:schemeClr val="tx1"/>
                          </a:solidFill>
                          <a:effectLst/>
                          <a:latin typeface="Arial" charset="0"/>
                          <a:ea typeface="黑体" pitchFamily="2" charset="-122"/>
                        </a:rPr>
                        <a:t>信用风险</a:t>
                      </a:r>
                      <a:r>
                        <a:rPr kumimoji="0" lang="en-US" altLang="zh-CN" sz="2000" b="0" i="0" u="none" strike="noStrike" cap="none" normalizeH="0" baseline="0" smtClean="0">
                          <a:ln>
                            <a:noFill/>
                          </a:ln>
                          <a:solidFill>
                            <a:schemeClr val="tx1"/>
                          </a:solidFill>
                          <a:effectLst/>
                          <a:latin typeface="Arial" charset="0"/>
                          <a:ea typeface="黑体" pitchFamily="2" charset="-122"/>
                        </a:rPr>
                        <a:t>]</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房价没有涨，或者没有找到更便宜的房子</a:t>
                      </a:r>
                      <a:r>
                        <a:rPr kumimoji="0" lang="en-US" altLang="zh-CN" sz="2000" b="0" i="0" u="none" strike="noStrike" cap="none" normalizeH="0" baseline="0" smtClean="0">
                          <a:ln>
                            <a:noFill/>
                          </a:ln>
                          <a:solidFill>
                            <a:schemeClr val="tx1"/>
                          </a:solidFill>
                          <a:effectLst/>
                          <a:latin typeface="Arial" charset="0"/>
                          <a:ea typeface="黑体" pitchFamily="2" charset="-122"/>
                        </a:rPr>
                        <a:t>[</a:t>
                      </a:r>
                      <a:r>
                        <a:rPr kumimoji="0" lang="zh-CN" altLang="en-US" sz="2000" b="0" i="0" u="none" strike="noStrike" cap="none" normalizeH="0" baseline="0" smtClean="0">
                          <a:ln>
                            <a:noFill/>
                          </a:ln>
                          <a:solidFill>
                            <a:schemeClr val="tx1"/>
                          </a:solidFill>
                          <a:effectLst/>
                          <a:latin typeface="Arial" charset="0"/>
                          <a:ea typeface="黑体" pitchFamily="2" charset="-122"/>
                        </a:rPr>
                        <a:t>交易风险</a:t>
                      </a:r>
                      <a:r>
                        <a:rPr kumimoji="0" lang="en-US" altLang="zh-CN" sz="2000" b="0" i="0" u="none" strike="noStrike" cap="none" normalizeH="0" baseline="0" smtClean="0">
                          <a:ln>
                            <a:noFill/>
                          </a:ln>
                          <a:solidFill>
                            <a:schemeClr val="tx1"/>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未来房价上涨幅度超过</a:t>
                      </a:r>
                      <a:r>
                        <a:rPr kumimoji="0" lang="en-US" altLang="zh-CN" sz="2000" b="0" i="0" u="none" strike="noStrike" cap="none" normalizeH="0" baseline="0" smtClean="0">
                          <a:ln>
                            <a:noFill/>
                          </a:ln>
                          <a:solidFill>
                            <a:schemeClr val="tx1"/>
                          </a:solidFill>
                          <a:effectLst/>
                          <a:latin typeface="Arial" charset="0"/>
                          <a:ea typeface="黑体" pitchFamily="2" charset="-122"/>
                        </a:rPr>
                        <a:t>5</a:t>
                      </a:r>
                      <a:r>
                        <a:rPr kumimoji="0" lang="zh-CN" altLang="en-US" sz="2000" b="0" i="0" u="none" strike="noStrike" cap="none" normalizeH="0" baseline="0" smtClean="0">
                          <a:ln>
                            <a:noFill/>
                          </a:ln>
                          <a:solidFill>
                            <a:schemeClr val="tx1"/>
                          </a:solidFill>
                          <a:effectLst/>
                          <a:latin typeface="Arial" charset="0"/>
                          <a:ea typeface="黑体" pitchFamily="2" charset="-122"/>
                        </a:rPr>
                        <a:t>万。</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你用低于</a:t>
                      </a:r>
                      <a:r>
                        <a:rPr kumimoji="0" lang="en-US" altLang="zh-CN" sz="2000" b="0" i="0" u="none" strike="noStrike" cap="none" normalizeH="0" baseline="0" smtClean="0">
                          <a:ln>
                            <a:noFill/>
                          </a:ln>
                          <a:solidFill>
                            <a:schemeClr val="tx1"/>
                          </a:solidFill>
                          <a:effectLst/>
                          <a:latin typeface="Arial" charset="0"/>
                          <a:ea typeface="黑体" pitchFamily="2" charset="-122"/>
                        </a:rPr>
                        <a:t>195</a:t>
                      </a:r>
                      <a:r>
                        <a:rPr kumimoji="0" lang="zh-CN" altLang="en-US" sz="2000" b="0" i="0" u="none" strike="noStrike" cap="none" normalizeH="0" baseline="0" smtClean="0">
                          <a:ln>
                            <a:noFill/>
                          </a:ln>
                          <a:solidFill>
                            <a:schemeClr val="tx1"/>
                          </a:solidFill>
                          <a:effectLst/>
                          <a:latin typeface="Arial" charset="0"/>
                          <a:ea typeface="黑体" pitchFamily="2" charset="-122"/>
                        </a:rPr>
                        <a:t>万的价格买到同等的房子。</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66" name="Text Box 38"/>
          <p:cNvSpPr txBox="1">
            <a:spLocks noChangeArrowheads="1"/>
          </p:cNvSpPr>
          <p:nvPr/>
        </p:nvSpPr>
        <p:spPr bwMode="auto">
          <a:xfrm>
            <a:off x="468313" y="1196975"/>
            <a:ext cx="81359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l" eaLnBrk="1" hangingPunct="1">
              <a:spcBef>
                <a:spcPct val="50000"/>
              </a:spcBef>
            </a:pPr>
            <a:r>
              <a:rPr lang="zh-CN" altLang="en-US"/>
              <a:t>买一套价值</a:t>
            </a:r>
            <a:r>
              <a:rPr lang="en-US" altLang="zh-CN"/>
              <a:t>200</a:t>
            </a:r>
            <a:r>
              <a:rPr lang="zh-CN" altLang="en-US"/>
              <a:t>万的房，</a:t>
            </a:r>
            <a:r>
              <a:rPr lang="en-US" altLang="zh-CN"/>
              <a:t>6</a:t>
            </a:r>
            <a:r>
              <a:rPr lang="zh-CN" altLang="en-US"/>
              <a:t>个月后交货。</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mtClean="0"/>
              <a:t>执行价格与期权价格状态</a:t>
            </a:r>
          </a:p>
        </p:txBody>
      </p:sp>
      <p:graphicFrame>
        <p:nvGraphicFramePr>
          <p:cNvPr id="32" name="表格 31"/>
          <p:cNvGraphicFramePr>
            <a:graphicFrameLocks noGrp="1"/>
          </p:cNvGraphicFramePr>
          <p:nvPr/>
        </p:nvGraphicFramePr>
        <p:xfrm>
          <a:off x="642938" y="1397000"/>
          <a:ext cx="8072436" cy="4211638"/>
        </p:xfrm>
        <a:graphic>
          <a:graphicData uri="http://schemas.openxmlformats.org/drawingml/2006/table">
            <a:tbl>
              <a:tblPr firstRow="1" bandRow="1">
                <a:tableStyleId>{5C22544A-7EE6-4342-B048-85BDC9FD1C3A}</a:tableStyleId>
              </a:tblPr>
              <a:tblGrid>
                <a:gridCol w="1214437"/>
                <a:gridCol w="3214687"/>
                <a:gridCol w="3643312"/>
              </a:tblGrid>
              <a:tr h="370868">
                <a:tc>
                  <a:txBody>
                    <a:bodyPr/>
                    <a:lstStyle/>
                    <a:p>
                      <a:r>
                        <a:rPr lang="zh-CN" altLang="en-US" sz="1800" kern="1200" dirty="0" smtClean="0">
                          <a:solidFill>
                            <a:schemeClr val="dk1"/>
                          </a:solidFill>
                          <a:latin typeface="宋体" pitchFamily="2" charset="-122"/>
                          <a:ea typeface="+mn-ea"/>
                          <a:cs typeface="+mn-cs"/>
                        </a:rPr>
                        <a:t>价格状态</a:t>
                      </a:r>
                    </a:p>
                  </a:txBody>
                  <a:tcPr marL="91439" marR="91439" marT="45723" marB="45723"/>
                </a:tc>
                <a:tc>
                  <a:txBody>
                    <a:bodyPr/>
                    <a:lstStyle/>
                    <a:p>
                      <a:r>
                        <a:rPr lang="zh-CN" altLang="en-US" sz="1800" kern="1200" dirty="0" smtClean="0">
                          <a:solidFill>
                            <a:schemeClr val="dk1"/>
                          </a:solidFill>
                          <a:latin typeface="宋体" pitchFamily="2" charset="-122"/>
                          <a:ea typeface="+mn-ea"/>
                          <a:cs typeface="+mn-cs"/>
                        </a:rPr>
                        <a:t>举例</a:t>
                      </a:r>
                    </a:p>
                  </a:txBody>
                  <a:tcPr marL="91439" marR="91439" marT="45723" marB="45723"/>
                </a:tc>
                <a:tc>
                  <a:txBody>
                    <a:bodyPr/>
                    <a:lstStyle/>
                    <a:p>
                      <a:r>
                        <a:rPr lang="zh-CN" altLang="en-US" sz="1800" kern="1200" dirty="0" smtClean="0">
                          <a:solidFill>
                            <a:schemeClr val="dk1"/>
                          </a:solidFill>
                          <a:latin typeface="宋体" pitchFamily="2" charset="-122"/>
                          <a:ea typeface="+mn-ea"/>
                          <a:cs typeface="+mn-cs"/>
                        </a:rPr>
                        <a:t>说明</a:t>
                      </a:r>
                    </a:p>
                  </a:txBody>
                  <a:tcPr marL="91439" marR="91439" marT="45723" marB="45723"/>
                </a:tc>
              </a:tr>
              <a:tr h="11888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dk1"/>
                          </a:solidFill>
                          <a:latin typeface="宋体" pitchFamily="2" charset="-122"/>
                          <a:ea typeface="+mn-ea"/>
                          <a:cs typeface="+mn-cs"/>
                        </a:rPr>
                        <a:t>实值期权</a:t>
                      </a:r>
                    </a:p>
                    <a:p>
                      <a:endParaRPr lang="zh-CN" altLang="en-US" sz="1800" kern="1200" dirty="0" smtClean="0">
                        <a:solidFill>
                          <a:schemeClr val="dk1"/>
                        </a:solidFill>
                        <a:latin typeface="宋体" pitchFamily="2" charset="-122"/>
                        <a:ea typeface="+mn-ea"/>
                        <a:cs typeface="+mn-cs"/>
                      </a:endParaRPr>
                    </a:p>
                  </a:txBody>
                  <a:tcPr marL="91439" marR="91439" marT="45723" marB="45723"/>
                </a:tc>
                <a:tc>
                  <a:txBody>
                    <a:bodyPr/>
                    <a:lstStyle/>
                    <a:p>
                      <a:r>
                        <a:rPr lang="zh-CN" altLang="en-US" sz="1800" kern="1200" dirty="0" smtClean="0">
                          <a:solidFill>
                            <a:schemeClr val="dk1"/>
                          </a:solidFill>
                          <a:latin typeface="宋体" pitchFamily="2" charset="-122"/>
                          <a:ea typeface="+mn-ea"/>
                          <a:cs typeface="+mn-cs"/>
                        </a:rPr>
                        <a:t>目前的期货价格为</a:t>
                      </a:r>
                      <a:r>
                        <a:rPr lang="en-US" altLang="zh-CN" sz="1800" kern="1200" dirty="0" smtClean="0">
                          <a:solidFill>
                            <a:schemeClr val="dk1"/>
                          </a:solidFill>
                          <a:latin typeface="宋体" pitchFamily="2" charset="-122"/>
                          <a:ea typeface="+mn-ea"/>
                          <a:cs typeface="+mn-cs"/>
                        </a:rPr>
                        <a:t>1900</a:t>
                      </a:r>
                      <a:r>
                        <a:rPr lang="zh-CN" altLang="en-US" sz="1800" kern="1200" dirty="0" smtClean="0">
                          <a:solidFill>
                            <a:schemeClr val="dk1"/>
                          </a:solidFill>
                          <a:latin typeface="宋体" pitchFamily="2" charset="-122"/>
                          <a:ea typeface="+mn-ea"/>
                          <a:cs typeface="+mn-cs"/>
                        </a:rPr>
                        <a:t>，执行价格为</a:t>
                      </a:r>
                      <a:r>
                        <a:rPr lang="en-US" altLang="zh-CN" sz="1800" kern="1200" dirty="0" smtClean="0">
                          <a:solidFill>
                            <a:schemeClr val="dk1"/>
                          </a:solidFill>
                          <a:latin typeface="宋体" pitchFamily="2" charset="-122"/>
                          <a:ea typeface="+mn-ea"/>
                          <a:cs typeface="+mn-cs"/>
                        </a:rPr>
                        <a:t>1880</a:t>
                      </a:r>
                      <a:r>
                        <a:rPr lang="zh-CN" altLang="en-US" sz="1800" kern="1200" dirty="0" smtClean="0">
                          <a:solidFill>
                            <a:schemeClr val="dk1"/>
                          </a:solidFill>
                          <a:latin typeface="宋体" pitchFamily="2" charset="-122"/>
                          <a:ea typeface="+mn-ea"/>
                          <a:cs typeface="+mn-cs"/>
                        </a:rPr>
                        <a:t>的看涨期权为实值期权；执行价格为</a:t>
                      </a:r>
                      <a:r>
                        <a:rPr lang="en-US" altLang="zh-CN" sz="1800" kern="1200" dirty="0" smtClean="0">
                          <a:solidFill>
                            <a:schemeClr val="dk1"/>
                          </a:solidFill>
                          <a:latin typeface="宋体" pitchFamily="2" charset="-122"/>
                          <a:ea typeface="+mn-ea"/>
                          <a:cs typeface="+mn-cs"/>
                        </a:rPr>
                        <a:t>2000</a:t>
                      </a:r>
                      <a:r>
                        <a:rPr lang="zh-CN" altLang="en-US" sz="1800" kern="1200" dirty="0" smtClean="0">
                          <a:solidFill>
                            <a:schemeClr val="dk1"/>
                          </a:solidFill>
                          <a:latin typeface="宋体" pitchFamily="2" charset="-122"/>
                          <a:ea typeface="+mn-ea"/>
                          <a:cs typeface="+mn-cs"/>
                        </a:rPr>
                        <a:t>的看跌期权为实值期权。 </a:t>
                      </a:r>
                    </a:p>
                  </a:txBody>
                  <a:tcPr marL="91439" marR="91439" marT="45723" marB="45723"/>
                </a:tc>
                <a:tc>
                  <a:txBody>
                    <a:bodyPr/>
                    <a:lstStyle/>
                    <a:p>
                      <a:pPr eaLnBrk="0" hangingPunct="0"/>
                      <a:r>
                        <a:rPr lang="zh-CN" altLang="en-US" sz="1800" kern="1200" dirty="0" smtClean="0">
                          <a:solidFill>
                            <a:schemeClr val="dk1"/>
                          </a:solidFill>
                          <a:latin typeface="宋体" pitchFamily="2" charset="-122"/>
                          <a:ea typeface="+mn-ea"/>
                          <a:cs typeface="+mn-cs"/>
                        </a:rPr>
                        <a:t>买方立即执行权利就可获利的期权</a:t>
                      </a:r>
                    </a:p>
                    <a:p>
                      <a:pPr eaLnBrk="0" hangingPunct="0"/>
                      <a:r>
                        <a:rPr lang="zh-CN" altLang="en-US" sz="1800" kern="1200" dirty="0" smtClean="0">
                          <a:solidFill>
                            <a:schemeClr val="dk1"/>
                          </a:solidFill>
                          <a:latin typeface="宋体" pitchFamily="2" charset="-122"/>
                          <a:ea typeface="+mn-ea"/>
                          <a:cs typeface="+mn-cs"/>
                        </a:rPr>
                        <a:t>或：指看涨期权（看跌期权）的执行价格低于（高于）标的物价格的情况</a:t>
                      </a:r>
                    </a:p>
                  </a:txBody>
                  <a:tcPr marL="91439" marR="91439" marT="45723" marB="45723"/>
                </a:tc>
              </a:tr>
              <a:tr h="1188810">
                <a:tc>
                  <a:txBody>
                    <a:bodyPr/>
                    <a:lstStyle/>
                    <a:p>
                      <a:r>
                        <a:rPr lang="zh-CN" altLang="en-US" sz="1800" kern="1200" dirty="0" smtClean="0">
                          <a:solidFill>
                            <a:schemeClr val="dk1"/>
                          </a:solidFill>
                          <a:latin typeface="宋体" pitchFamily="2" charset="-122"/>
                          <a:ea typeface="+mn-ea"/>
                          <a:cs typeface="+mn-cs"/>
                        </a:rPr>
                        <a:t>平值期权</a:t>
                      </a:r>
                    </a:p>
                  </a:txBody>
                  <a:tcPr marL="91439" marR="91439" marT="45723" marB="45723"/>
                </a:tc>
                <a:tc>
                  <a:txBody>
                    <a:bodyPr/>
                    <a:lstStyle/>
                    <a:p>
                      <a:r>
                        <a:rPr lang="zh-CN" altLang="en-US" sz="1800" kern="1200" dirty="0" smtClean="0">
                          <a:solidFill>
                            <a:schemeClr val="dk1"/>
                          </a:solidFill>
                          <a:latin typeface="宋体" pitchFamily="2" charset="-122"/>
                          <a:ea typeface="+mn-ea"/>
                          <a:cs typeface="+mn-cs"/>
                        </a:rPr>
                        <a:t>目前的期货价格为</a:t>
                      </a:r>
                      <a:r>
                        <a:rPr lang="en-US" altLang="zh-CN" sz="1800" kern="1200" dirty="0" smtClean="0">
                          <a:solidFill>
                            <a:schemeClr val="dk1"/>
                          </a:solidFill>
                          <a:latin typeface="宋体" pitchFamily="2" charset="-122"/>
                          <a:ea typeface="+mn-ea"/>
                          <a:cs typeface="+mn-cs"/>
                        </a:rPr>
                        <a:t>26700</a:t>
                      </a:r>
                      <a:r>
                        <a:rPr lang="zh-CN" altLang="en-US" sz="1800" kern="1200" dirty="0" smtClean="0">
                          <a:solidFill>
                            <a:schemeClr val="dk1"/>
                          </a:solidFill>
                          <a:latin typeface="宋体" pitchFamily="2" charset="-122"/>
                          <a:ea typeface="+mn-ea"/>
                          <a:cs typeface="+mn-cs"/>
                        </a:rPr>
                        <a:t>，执行价格为</a:t>
                      </a:r>
                      <a:r>
                        <a:rPr lang="en-US" altLang="zh-CN" sz="1800" kern="1200" dirty="0" smtClean="0">
                          <a:solidFill>
                            <a:schemeClr val="dk1"/>
                          </a:solidFill>
                          <a:latin typeface="宋体" pitchFamily="2" charset="-122"/>
                          <a:ea typeface="+mn-ea"/>
                          <a:cs typeface="+mn-cs"/>
                        </a:rPr>
                        <a:t>26700</a:t>
                      </a:r>
                      <a:r>
                        <a:rPr lang="zh-CN" altLang="en-US" sz="1800" kern="1200" dirty="0" smtClean="0">
                          <a:solidFill>
                            <a:schemeClr val="dk1"/>
                          </a:solidFill>
                          <a:latin typeface="宋体" pitchFamily="2" charset="-122"/>
                          <a:ea typeface="+mn-ea"/>
                          <a:cs typeface="+mn-cs"/>
                        </a:rPr>
                        <a:t>的看涨期权和</a:t>
                      </a:r>
                      <a:r>
                        <a:rPr lang="en-US" altLang="zh-CN" sz="1800" kern="1200" dirty="0" smtClean="0">
                          <a:solidFill>
                            <a:schemeClr val="dk1"/>
                          </a:solidFill>
                          <a:latin typeface="宋体" pitchFamily="2" charset="-122"/>
                          <a:ea typeface="+mn-ea"/>
                          <a:cs typeface="+mn-cs"/>
                        </a:rPr>
                        <a:t>26700</a:t>
                      </a:r>
                      <a:r>
                        <a:rPr lang="zh-CN" altLang="en-US" sz="1800" kern="1200" dirty="0" smtClean="0">
                          <a:solidFill>
                            <a:schemeClr val="dk1"/>
                          </a:solidFill>
                          <a:latin typeface="宋体" pitchFamily="2" charset="-122"/>
                          <a:ea typeface="+mn-ea"/>
                          <a:cs typeface="+mn-cs"/>
                        </a:rPr>
                        <a:t>的看跌期权均为平值期权。 </a:t>
                      </a:r>
                    </a:p>
                  </a:txBody>
                  <a:tcPr marL="91439" marR="91439" marT="45723" marB="45723"/>
                </a:tc>
                <a:tc>
                  <a:txBody>
                    <a:bodyPr/>
                    <a:lstStyle/>
                    <a:p>
                      <a:pPr eaLnBrk="0" hangingPunct="0"/>
                      <a:r>
                        <a:rPr lang="zh-CN" altLang="en-US" sz="1800" kern="1200" dirty="0" smtClean="0">
                          <a:solidFill>
                            <a:schemeClr val="dk1"/>
                          </a:solidFill>
                          <a:latin typeface="宋体" pitchFamily="2" charset="-122"/>
                          <a:ea typeface="+mn-ea"/>
                          <a:cs typeface="+mn-cs"/>
                        </a:rPr>
                        <a:t>买方立即执行权利不盈不亏的期权</a:t>
                      </a:r>
                    </a:p>
                    <a:p>
                      <a:pPr eaLnBrk="0" hangingPunct="0"/>
                      <a:r>
                        <a:rPr lang="zh-CN" altLang="en-US" sz="1800" kern="1200" dirty="0" smtClean="0">
                          <a:solidFill>
                            <a:schemeClr val="dk1"/>
                          </a:solidFill>
                          <a:latin typeface="宋体" pitchFamily="2" charset="-122"/>
                          <a:ea typeface="+mn-ea"/>
                          <a:cs typeface="+mn-cs"/>
                        </a:rPr>
                        <a:t>或：指看涨期权（看跌期权）的执行价格等于或近似于标的物价格的情况。</a:t>
                      </a:r>
                    </a:p>
                  </a:txBody>
                  <a:tcPr marL="91439" marR="91439" marT="45723" marB="45723"/>
                </a:tc>
              </a:tr>
              <a:tr h="1463150">
                <a:tc>
                  <a:txBody>
                    <a:bodyPr/>
                    <a:lstStyle/>
                    <a:p>
                      <a:r>
                        <a:rPr lang="zh-CN" altLang="en-US" sz="1800" kern="1200" dirty="0" smtClean="0">
                          <a:solidFill>
                            <a:schemeClr val="dk1"/>
                          </a:solidFill>
                          <a:latin typeface="宋体" pitchFamily="2" charset="-122"/>
                          <a:ea typeface="+mn-ea"/>
                          <a:cs typeface="+mn-cs"/>
                        </a:rPr>
                        <a:t>虚值期权</a:t>
                      </a:r>
                    </a:p>
                  </a:txBody>
                  <a:tcPr marL="91439" marR="91439" marT="45723" marB="45723"/>
                </a:tc>
                <a:tc>
                  <a:txBody>
                    <a:bodyPr/>
                    <a:lstStyle/>
                    <a:p>
                      <a:r>
                        <a:rPr lang="zh-CN" altLang="en-US" sz="1800" kern="1200" dirty="0" smtClean="0">
                          <a:solidFill>
                            <a:schemeClr val="dk1"/>
                          </a:solidFill>
                          <a:latin typeface="宋体" pitchFamily="2" charset="-122"/>
                          <a:ea typeface="+mn-ea"/>
                          <a:cs typeface="+mn-cs"/>
                        </a:rPr>
                        <a:t>期货价格为</a:t>
                      </a:r>
                      <a:r>
                        <a:rPr lang="en-US" altLang="zh-CN" sz="1800" kern="1200" dirty="0" smtClean="0">
                          <a:solidFill>
                            <a:schemeClr val="dk1"/>
                          </a:solidFill>
                          <a:latin typeface="宋体" pitchFamily="2" charset="-122"/>
                          <a:ea typeface="+mn-ea"/>
                          <a:cs typeface="+mn-cs"/>
                        </a:rPr>
                        <a:t>2200</a:t>
                      </a:r>
                      <a:r>
                        <a:rPr lang="zh-CN" altLang="en-US" sz="1800" kern="1200" dirty="0" smtClean="0">
                          <a:solidFill>
                            <a:schemeClr val="dk1"/>
                          </a:solidFill>
                          <a:latin typeface="宋体" pitchFamily="2" charset="-122"/>
                          <a:ea typeface="+mn-ea"/>
                          <a:cs typeface="+mn-cs"/>
                        </a:rPr>
                        <a:t>，执行价格为</a:t>
                      </a:r>
                      <a:r>
                        <a:rPr lang="en-US" altLang="zh-CN" sz="1800" kern="1200" dirty="0" smtClean="0">
                          <a:solidFill>
                            <a:schemeClr val="dk1"/>
                          </a:solidFill>
                          <a:latin typeface="宋体" pitchFamily="2" charset="-122"/>
                          <a:ea typeface="+mn-ea"/>
                          <a:cs typeface="+mn-cs"/>
                        </a:rPr>
                        <a:t>2220</a:t>
                      </a:r>
                      <a:r>
                        <a:rPr lang="zh-CN" altLang="en-US" sz="1800" kern="1200" dirty="0" smtClean="0">
                          <a:solidFill>
                            <a:schemeClr val="dk1"/>
                          </a:solidFill>
                          <a:latin typeface="宋体" pitchFamily="2" charset="-122"/>
                          <a:ea typeface="+mn-ea"/>
                          <a:cs typeface="+mn-cs"/>
                        </a:rPr>
                        <a:t>的看涨期权为虚值期权；执行价格为</a:t>
                      </a:r>
                      <a:r>
                        <a:rPr lang="en-US" altLang="zh-CN" sz="1800" kern="1200" dirty="0" smtClean="0">
                          <a:solidFill>
                            <a:schemeClr val="dk1"/>
                          </a:solidFill>
                          <a:latin typeface="宋体" pitchFamily="2" charset="-122"/>
                          <a:ea typeface="+mn-ea"/>
                          <a:cs typeface="+mn-cs"/>
                        </a:rPr>
                        <a:t>2180</a:t>
                      </a:r>
                      <a:r>
                        <a:rPr lang="zh-CN" altLang="en-US" sz="1800" kern="1200" dirty="0" smtClean="0">
                          <a:solidFill>
                            <a:schemeClr val="dk1"/>
                          </a:solidFill>
                          <a:latin typeface="宋体" pitchFamily="2" charset="-122"/>
                          <a:ea typeface="+mn-ea"/>
                          <a:cs typeface="+mn-cs"/>
                        </a:rPr>
                        <a:t>的看跌期权为虚值期权。 </a:t>
                      </a:r>
                    </a:p>
                  </a:txBody>
                  <a:tcPr marL="91439" marR="91439" marT="45723" marB="45723"/>
                </a:tc>
                <a:tc>
                  <a:txBody>
                    <a:bodyPr/>
                    <a:lstStyle/>
                    <a:p>
                      <a:pPr eaLnBrk="0" hangingPunct="0"/>
                      <a:r>
                        <a:rPr lang="zh-CN" altLang="en-US" sz="1800" kern="1200" dirty="0" smtClean="0">
                          <a:solidFill>
                            <a:schemeClr val="dk1"/>
                          </a:solidFill>
                          <a:latin typeface="宋体" pitchFamily="2" charset="-122"/>
                          <a:ea typeface="+mn-ea"/>
                          <a:cs typeface="+mn-cs"/>
                        </a:rPr>
                        <a:t>买方立即执行权利会亏损的期权</a:t>
                      </a:r>
                    </a:p>
                    <a:p>
                      <a:pPr eaLnBrk="0" hangingPunct="0"/>
                      <a:r>
                        <a:rPr lang="zh-CN" altLang="en-US" sz="1800" kern="1200" dirty="0" smtClean="0">
                          <a:solidFill>
                            <a:schemeClr val="dk1"/>
                          </a:solidFill>
                          <a:latin typeface="宋体" pitchFamily="2" charset="-122"/>
                          <a:ea typeface="+mn-ea"/>
                          <a:cs typeface="+mn-cs"/>
                        </a:rPr>
                        <a:t>或：指看涨期权（看跌期权）的执行价格高于（低于）标的物价格的情况</a:t>
                      </a:r>
                    </a:p>
                    <a:p>
                      <a:endParaRPr lang="zh-CN" altLang="en-US" sz="1800" kern="1200" dirty="0" smtClean="0">
                        <a:solidFill>
                          <a:schemeClr val="dk1"/>
                        </a:solidFill>
                        <a:latin typeface="宋体" pitchFamily="2" charset="-122"/>
                        <a:ea typeface="+mn-ea"/>
                        <a:cs typeface="+mn-cs"/>
                      </a:endParaRPr>
                    </a:p>
                  </a:txBody>
                  <a:tcPr marL="91439" marR="91439" marT="45723" marB="45723"/>
                </a:tc>
              </a:tr>
            </a:tbl>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smtClean="0"/>
              <a:t>期权交易的合约要素   </a:t>
            </a:r>
          </a:p>
        </p:txBody>
      </p:sp>
      <p:sp>
        <p:nvSpPr>
          <p:cNvPr id="38915" name="Rectangle 3"/>
          <p:cNvSpPr>
            <a:spLocks noGrp="1" noChangeArrowheads="1"/>
          </p:cNvSpPr>
          <p:nvPr>
            <p:ph type="body" idx="1"/>
          </p:nvPr>
        </p:nvSpPr>
        <p:spPr/>
        <p:txBody>
          <a:bodyPr/>
          <a:lstStyle/>
          <a:p>
            <a:pPr>
              <a:lnSpc>
                <a:spcPct val="90000"/>
              </a:lnSpc>
            </a:pPr>
            <a:r>
              <a:rPr lang="zh-CN" altLang="en-US" sz="2800" smtClean="0"/>
              <a:t>期权的买方（</a:t>
            </a:r>
            <a:r>
              <a:rPr lang="en-US" altLang="zh-CN" sz="2800" smtClean="0"/>
              <a:t>Taker</a:t>
            </a:r>
            <a:r>
              <a:rPr lang="zh-CN" altLang="en-US" sz="2800" smtClean="0"/>
              <a:t>）</a:t>
            </a:r>
          </a:p>
          <a:p>
            <a:pPr>
              <a:lnSpc>
                <a:spcPct val="90000"/>
              </a:lnSpc>
            </a:pPr>
            <a:r>
              <a:rPr lang="zh-CN" altLang="en-US" sz="2800" smtClean="0"/>
              <a:t>期权的卖方（</a:t>
            </a:r>
            <a:r>
              <a:rPr lang="en-US" altLang="zh-CN" sz="2800" smtClean="0"/>
              <a:t>Granter</a:t>
            </a:r>
            <a:r>
              <a:rPr lang="zh-CN" altLang="en-US" sz="2800" smtClean="0"/>
              <a:t>）</a:t>
            </a:r>
          </a:p>
          <a:p>
            <a:pPr>
              <a:lnSpc>
                <a:spcPct val="90000"/>
              </a:lnSpc>
            </a:pPr>
            <a:r>
              <a:rPr lang="zh-CN" altLang="en-US" sz="2800" smtClean="0"/>
              <a:t>数量（</a:t>
            </a:r>
            <a:r>
              <a:rPr lang="en-US" altLang="zh-CN" sz="2800" smtClean="0"/>
              <a:t>Quantity</a:t>
            </a:r>
            <a:r>
              <a:rPr lang="zh-CN" altLang="en-US" sz="2800" smtClean="0"/>
              <a:t>）</a:t>
            </a:r>
          </a:p>
          <a:p>
            <a:pPr>
              <a:lnSpc>
                <a:spcPct val="90000"/>
              </a:lnSpc>
            </a:pPr>
            <a:r>
              <a:rPr lang="zh-CN" altLang="en-US" sz="2800" smtClean="0"/>
              <a:t>标的物（</a:t>
            </a:r>
            <a:r>
              <a:rPr lang="en-US" altLang="zh-CN" sz="2800" smtClean="0"/>
              <a:t>Underlining</a:t>
            </a:r>
            <a:r>
              <a:rPr lang="zh-CN" altLang="en-US" sz="2800" smtClean="0"/>
              <a:t>）</a:t>
            </a:r>
          </a:p>
          <a:p>
            <a:pPr>
              <a:lnSpc>
                <a:spcPct val="90000"/>
              </a:lnSpc>
            </a:pPr>
            <a:r>
              <a:rPr lang="zh-CN" altLang="en-US" sz="2800" smtClean="0"/>
              <a:t>权利金（</a:t>
            </a:r>
            <a:r>
              <a:rPr lang="en-US" altLang="zh-CN" sz="2800" smtClean="0"/>
              <a:t>Premium</a:t>
            </a:r>
            <a:r>
              <a:rPr lang="zh-CN" altLang="en-US" sz="2800" smtClean="0"/>
              <a:t>）</a:t>
            </a:r>
          </a:p>
          <a:p>
            <a:pPr>
              <a:lnSpc>
                <a:spcPct val="90000"/>
              </a:lnSpc>
            </a:pPr>
            <a:r>
              <a:rPr lang="zh-CN" altLang="en-US" sz="2800" smtClean="0"/>
              <a:t>执行价格（</a:t>
            </a:r>
            <a:r>
              <a:rPr lang="en-US" altLang="zh-CN" sz="2800" smtClean="0"/>
              <a:t>Strike Price</a:t>
            </a:r>
            <a:r>
              <a:rPr lang="zh-CN" altLang="en-US" sz="2800" smtClean="0"/>
              <a:t>）</a:t>
            </a:r>
          </a:p>
          <a:p>
            <a:pPr>
              <a:lnSpc>
                <a:spcPct val="90000"/>
              </a:lnSpc>
            </a:pPr>
            <a:r>
              <a:rPr lang="zh-CN" altLang="en-US" sz="2800" smtClean="0"/>
              <a:t>到期日（</a:t>
            </a:r>
            <a:r>
              <a:rPr lang="en-US" altLang="zh-CN" sz="2800" smtClean="0"/>
              <a:t>Expiration Date</a:t>
            </a:r>
            <a:r>
              <a:rPr lang="zh-CN" altLang="en-US" sz="2800" smtClean="0"/>
              <a:t>）</a:t>
            </a:r>
          </a:p>
          <a:p>
            <a:pPr>
              <a:lnSpc>
                <a:spcPct val="90000"/>
              </a:lnSpc>
            </a:pPr>
            <a:r>
              <a:rPr lang="zh-CN" altLang="en-US" sz="2800" smtClean="0"/>
              <a:t>美式</a:t>
            </a:r>
            <a:r>
              <a:rPr lang="en-US" altLang="zh-CN" sz="2800" smtClean="0"/>
              <a:t>/</a:t>
            </a:r>
            <a:r>
              <a:rPr lang="zh-CN" altLang="en-US" sz="2800" smtClean="0"/>
              <a:t>欧式（</a:t>
            </a:r>
            <a:r>
              <a:rPr lang="en-US" altLang="zh-CN" sz="2800" smtClean="0"/>
              <a:t>European/American</a:t>
            </a:r>
            <a:r>
              <a:rPr lang="zh-CN" altLang="en-US" sz="2800" smtClean="0"/>
              <a:t>）</a:t>
            </a:r>
          </a:p>
          <a:p>
            <a:pPr>
              <a:lnSpc>
                <a:spcPct val="90000"/>
              </a:lnSpc>
            </a:pPr>
            <a:r>
              <a:rPr lang="zh-CN" altLang="en-US" sz="2800" smtClean="0"/>
              <a:t>看涨</a:t>
            </a:r>
            <a:r>
              <a:rPr lang="en-US" altLang="zh-CN" sz="2800" smtClean="0"/>
              <a:t>/</a:t>
            </a:r>
            <a:r>
              <a:rPr lang="zh-CN" altLang="en-US" sz="2800" smtClean="0"/>
              <a:t>看跌（</a:t>
            </a:r>
            <a:r>
              <a:rPr lang="en-US" altLang="zh-CN" sz="2800" smtClean="0"/>
              <a:t>Call/Put</a:t>
            </a:r>
            <a:r>
              <a:rPr lang="zh-CN" altLang="en-US" sz="2800" smtClean="0"/>
              <a:t>）</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51520" y="188913"/>
            <a:ext cx="6554093" cy="647700"/>
          </a:xfrm>
        </p:spPr>
        <p:txBody>
          <a:bodyPr/>
          <a:lstStyle/>
          <a:p>
            <a:r>
              <a:rPr lang="zh-CN" altLang="en-US" dirty="0" smtClean="0"/>
              <a:t>期权和期货区别</a:t>
            </a:r>
            <a:endParaRPr lang="zh-CN" altLang="en-US" dirty="0" smtClean="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980729"/>
            <a:ext cx="9144000" cy="547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期权</a:t>
            </a:r>
            <a:r>
              <a:rPr lang="zh-CN" altLang="en-US" dirty="0"/>
              <a:t>的</a:t>
            </a:r>
            <a:r>
              <a:rPr lang="zh-CN" altLang="en-US" dirty="0" smtClean="0"/>
              <a:t>行权</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43</a:t>
            </a:fld>
            <a:r>
              <a:rPr lang="en-US" altLang="zh-CN" smtClean="0"/>
              <a:t> -</a:t>
            </a:r>
            <a:endParaRPr lang="en-US" altLang="zh-CN"/>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980728"/>
            <a:ext cx="9067800" cy="5453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718427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913"/>
            <a:ext cx="6554093" cy="647700"/>
          </a:xfrm>
        </p:spPr>
        <p:txBody>
          <a:bodyPr/>
          <a:lstStyle/>
          <a:p>
            <a:r>
              <a:rPr lang="zh-CN" altLang="en-US" dirty="0" smtClean="0"/>
              <a:t>期权合约代码要素</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44</a:t>
            </a:fld>
            <a:r>
              <a:rPr lang="en-US" altLang="zh-CN" smtClean="0"/>
              <a:t> -</a:t>
            </a:r>
            <a:endParaRPr lang="en-US" altLang="zh-CN"/>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04888"/>
            <a:ext cx="9144000" cy="5448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141615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913"/>
            <a:ext cx="6554093" cy="647700"/>
          </a:xfrm>
        </p:spPr>
        <p:txBody>
          <a:bodyPr/>
          <a:lstStyle/>
          <a:p>
            <a:r>
              <a:rPr lang="zh-CN" altLang="en-US" dirty="0" smtClean="0"/>
              <a:t>期权行情界面</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45</a:t>
            </a:fld>
            <a:r>
              <a:rPr lang="en-US" altLang="zh-CN" smtClean="0"/>
              <a:t> -</a:t>
            </a:r>
            <a:endParaRPr lang="en-US" altLang="zh-CN"/>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52736"/>
            <a:ext cx="9144000" cy="547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001499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期权合约</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46</a:t>
            </a:fld>
            <a:r>
              <a:rPr lang="en-US" altLang="zh-CN" smtClean="0"/>
              <a:t> -</a:t>
            </a:r>
            <a:endParaRPr lang="en-US" altLang="zh-CN"/>
          </a:p>
        </p:txBody>
      </p:sp>
      <p:pic>
        <p:nvPicPr>
          <p:cNvPr id="74754" name="Picture 2" descr="D:\捕获.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5"/>
            <a:ext cx="9144000" cy="535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48504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期权合约波动产生</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47</a:t>
            </a:fld>
            <a:r>
              <a:rPr lang="en-US" altLang="zh-CN" smtClean="0"/>
              <a:t> -</a:t>
            </a:r>
            <a:endParaRPr lang="en-US" altLang="zh-CN"/>
          </a:p>
        </p:txBody>
      </p:sp>
      <p:pic>
        <p:nvPicPr>
          <p:cNvPr id="75778" name="Picture 2" descr="D:\捕获.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44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9727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913"/>
            <a:ext cx="6554093" cy="647700"/>
          </a:xfrm>
        </p:spPr>
        <p:txBody>
          <a:bodyPr/>
          <a:lstStyle/>
          <a:p>
            <a:r>
              <a:rPr lang="zh-CN" altLang="en-US" dirty="0" smtClean="0"/>
              <a:t>期权交易损益分析</a:t>
            </a:r>
            <a:r>
              <a:rPr lang="zh-CN" altLang="en-US" dirty="0"/>
              <a:t>（</a:t>
            </a:r>
            <a:r>
              <a:rPr lang="zh-CN" altLang="en-US" dirty="0" smtClean="0"/>
              <a:t>一</a:t>
            </a:r>
            <a:r>
              <a:rPr lang="zh-CN" altLang="en-US" dirty="0"/>
              <a:t>）</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48</a:t>
            </a:fld>
            <a:r>
              <a:rPr lang="en-US" altLang="zh-CN" smtClean="0"/>
              <a:t> -</a:t>
            </a:r>
            <a:endParaRPr lang="en-US" altLang="zh-CN"/>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7"/>
            <a:ext cx="9144000"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18830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期权交易损益分析（一）</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49</a:t>
            </a:fld>
            <a:r>
              <a:rPr lang="en-US" altLang="zh-CN" smtClean="0"/>
              <a:t> -</a:t>
            </a:r>
            <a:endParaRPr lang="en-US" altLang="zh-CN"/>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4771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277262A7-DB47-4FE6-9B16-D9E5AB7526E2}" type="slidenum">
              <a:rPr lang="en-US" altLang="zh-CN" sz="1000" smtClean="0">
                <a:solidFill>
                  <a:srgbClr val="969696"/>
                </a:solidFill>
              </a:rPr>
              <a:pPr eaLnBrk="1" hangingPunct="1"/>
              <a:t>5</a:t>
            </a:fld>
            <a:r>
              <a:rPr lang="en-US" altLang="zh-CN" sz="1000" smtClean="0">
                <a:solidFill>
                  <a:srgbClr val="969696"/>
                </a:solidFill>
              </a:rPr>
              <a:t> -</a:t>
            </a:r>
          </a:p>
        </p:txBody>
      </p:sp>
      <p:sp>
        <p:nvSpPr>
          <p:cNvPr id="7171" name="Rectangle 2"/>
          <p:cNvSpPr>
            <a:spLocks noGrp="1" noChangeArrowheads="1"/>
          </p:cNvSpPr>
          <p:nvPr>
            <p:ph type="title"/>
          </p:nvPr>
        </p:nvSpPr>
        <p:spPr/>
        <p:txBody>
          <a:bodyPr/>
          <a:lstStyle/>
          <a:p>
            <a:pPr eaLnBrk="1" hangingPunct="1"/>
            <a:r>
              <a:rPr lang="zh-CN" altLang="en-US" smtClean="0"/>
              <a:t>衍生品作用</a:t>
            </a:r>
          </a:p>
        </p:txBody>
      </p:sp>
      <p:sp>
        <p:nvSpPr>
          <p:cNvPr id="7172" name="Rectangle 3"/>
          <p:cNvSpPr>
            <a:spLocks noGrp="1" noChangeArrowheads="1"/>
          </p:cNvSpPr>
          <p:nvPr>
            <p:ph type="body" sz="half" idx="1"/>
          </p:nvPr>
        </p:nvSpPr>
        <p:spPr>
          <a:xfrm>
            <a:off x="468313" y="1196975"/>
            <a:ext cx="8351837" cy="874713"/>
          </a:xfrm>
        </p:spPr>
        <p:txBody>
          <a:bodyPr/>
          <a:lstStyle/>
          <a:p>
            <a:pPr eaLnBrk="1" hangingPunct="1"/>
            <a:r>
              <a:rPr lang="zh-CN" altLang="en-US" sz="2800" smtClean="0"/>
              <a:t>对相关资产的风险进行分解和交易，通过交易转移风险。</a:t>
            </a:r>
          </a:p>
        </p:txBody>
      </p:sp>
      <p:graphicFrame>
        <p:nvGraphicFramePr>
          <p:cNvPr id="861222" name="Group 38"/>
          <p:cNvGraphicFramePr>
            <a:graphicFrameLocks noGrp="1"/>
          </p:cNvGraphicFramePr>
          <p:nvPr>
            <p:ph sz="half" idx="2"/>
          </p:nvPr>
        </p:nvGraphicFramePr>
        <p:xfrm>
          <a:off x="539750" y="2205038"/>
          <a:ext cx="8158163" cy="3278192"/>
        </p:xfrm>
        <a:graphic>
          <a:graphicData uri="http://schemas.openxmlformats.org/drawingml/2006/table">
            <a:tbl>
              <a:tblPr/>
              <a:tblGrid>
                <a:gridCol w="1728788"/>
                <a:gridCol w="6429375"/>
              </a:tblGrid>
              <a:tr h="396205">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使用者</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1493482">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保值者</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r>
                        <a:rPr kumimoji="0" lang="zh-CN" altLang="en-US" sz="2000" b="0" i="0" u="none" strike="noStrike" cap="none" normalizeH="0" baseline="0" dirty="0" smtClean="0">
                          <a:ln>
                            <a:noFill/>
                          </a:ln>
                          <a:solidFill>
                            <a:schemeClr val="tx1"/>
                          </a:solidFill>
                          <a:effectLst/>
                          <a:latin typeface="Arial" charset="0"/>
                          <a:ea typeface="黑体" pitchFamily="2" charset="-122"/>
                        </a:rPr>
                        <a:t>对冲</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农场主希望未来收成不受价格影响</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黑体" pitchFamily="2" charset="-122"/>
                        </a:rPr>
                        <a:t>1</a:t>
                      </a:r>
                      <a:r>
                        <a:rPr kumimoji="0" lang="zh-CN" altLang="en-US" sz="2000" b="0" i="0" u="none" strike="noStrike" cap="none" normalizeH="0" baseline="0" dirty="0" smtClean="0">
                          <a:ln>
                            <a:noFill/>
                          </a:ln>
                          <a:solidFill>
                            <a:schemeClr val="tx1"/>
                          </a:solidFill>
                          <a:effectLst/>
                          <a:latin typeface="Arial" charset="0"/>
                          <a:ea typeface="黑体" pitchFamily="2" charset="-122"/>
                        </a:rPr>
                        <a:t>。在市场上以一定的价格卖出期货合约。</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商品价格上升：期货市场亏损，商品盈利。</a:t>
                      </a:r>
                    </a:p>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商品价格下降：期货市场上盈利，商品亏损。</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159">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投机者</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买进与对冲者相反的持仓，从价格变动中获益。</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4341">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套利者</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利用相关资产在不同的衍生工具市场的差价</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r>
                        <a:rPr kumimoji="0" lang="zh-CN" altLang="en-US" sz="2000" b="0" i="0" u="none" strike="noStrike" cap="none" normalizeH="0" baseline="0" dirty="0" smtClean="0">
                          <a:ln>
                            <a:noFill/>
                          </a:ln>
                          <a:solidFill>
                            <a:schemeClr val="tx1"/>
                          </a:solidFill>
                          <a:effectLst/>
                          <a:latin typeface="Arial" charset="0"/>
                          <a:ea typeface="黑体" pitchFamily="2" charset="-122"/>
                        </a:rPr>
                        <a:t>跨市场套利</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r>
                        <a:rPr kumimoji="0" lang="zh-CN" altLang="en-US" sz="2000" b="0" i="0" u="none" strike="noStrike" cap="none" normalizeH="0" baseline="0" dirty="0" smtClean="0">
                          <a:ln>
                            <a:noFill/>
                          </a:ln>
                          <a:solidFill>
                            <a:schemeClr val="tx1"/>
                          </a:solidFill>
                          <a:effectLst/>
                          <a:latin typeface="Arial" charset="0"/>
                          <a:ea typeface="黑体" pitchFamily="2" charset="-122"/>
                        </a:rPr>
                        <a:t>，或者衍生品与相关资产的差价获取利益</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r>
                        <a:rPr kumimoji="0" lang="zh-CN" altLang="en-US" sz="2000" b="0" i="0" u="none" strike="noStrike" cap="none" normalizeH="0" baseline="0" dirty="0" smtClean="0">
                          <a:ln>
                            <a:noFill/>
                          </a:ln>
                          <a:solidFill>
                            <a:schemeClr val="tx1"/>
                          </a:solidFill>
                          <a:effectLst/>
                          <a:latin typeface="Arial" charset="0"/>
                          <a:ea typeface="黑体" pitchFamily="2" charset="-122"/>
                        </a:rPr>
                        <a:t>期现套利</a:t>
                      </a:r>
                      <a:r>
                        <a:rPr kumimoji="0" lang="en-US" altLang="zh-CN" sz="2000" b="0" i="0" u="none" strike="noStrike" cap="none" normalizeH="0" baseline="0" dirty="0" smtClean="0">
                          <a:ln>
                            <a:noFill/>
                          </a:ln>
                          <a:solidFill>
                            <a:schemeClr val="tx1"/>
                          </a:solidFill>
                          <a:effectLst/>
                          <a:latin typeface="Arial" charset="0"/>
                          <a:ea typeface="黑体" pitchFamily="2" charset="-122"/>
                        </a:rPr>
                        <a:t>]</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913"/>
            <a:ext cx="6554093" cy="647700"/>
          </a:xfrm>
        </p:spPr>
        <p:txBody>
          <a:bodyPr/>
          <a:lstStyle/>
          <a:p>
            <a:r>
              <a:rPr lang="zh-CN" altLang="en-US" dirty="0" smtClean="0"/>
              <a:t>期权交易损益分析（二）</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50</a:t>
            </a:fld>
            <a:r>
              <a:rPr lang="en-US" altLang="zh-CN" smtClean="0"/>
              <a:t> -</a:t>
            </a:r>
            <a:endParaRPr lang="en-US" altLang="zh-CN"/>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7"/>
            <a:ext cx="9143999"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9131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88913"/>
            <a:ext cx="6626101" cy="647700"/>
          </a:xfrm>
        </p:spPr>
        <p:txBody>
          <a:bodyPr/>
          <a:lstStyle/>
          <a:p>
            <a:r>
              <a:rPr lang="zh-CN" altLang="en-US" dirty="0"/>
              <a:t>期权交易损益分析（二）</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51</a:t>
            </a:fld>
            <a:r>
              <a:rPr lang="en-US" altLang="zh-CN" smtClean="0"/>
              <a:t> -</a:t>
            </a:r>
            <a:endParaRPr lang="en-US" altLang="zh-CN"/>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9"/>
            <a:ext cx="914400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637478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88913"/>
            <a:ext cx="6698109" cy="647700"/>
          </a:xfrm>
        </p:spPr>
        <p:txBody>
          <a:bodyPr/>
          <a:lstStyle/>
          <a:p>
            <a:r>
              <a:rPr lang="zh-CN" altLang="en-US" dirty="0"/>
              <a:t>期权交易损益分析</a:t>
            </a:r>
            <a:r>
              <a:rPr lang="zh-CN" altLang="en-US" dirty="0" smtClean="0"/>
              <a:t>（三）</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52</a:t>
            </a:fld>
            <a:r>
              <a:rPr lang="en-US" altLang="zh-CN" smtClean="0"/>
              <a:t> -</a:t>
            </a:r>
            <a:endParaRPr lang="en-US" altLang="zh-CN"/>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80729"/>
            <a:ext cx="9143999"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719432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F40647D9-2A48-4428-A10E-9FF78F3E3E3F}" type="slidenum">
              <a:rPr lang="en-US" altLang="zh-CN" sz="1000" smtClean="0">
                <a:solidFill>
                  <a:srgbClr val="969696"/>
                </a:solidFill>
              </a:rPr>
              <a:pPr eaLnBrk="1" hangingPunct="1"/>
              <a:t>53</a:t>
            </a:fld>
            <a:r>
              <a:rPr lang="en-US" altLang="zh-CN" sz="1000" smtClean="0">
                <a:solidFill>
                  <a:srgbClr val="969696"/>
                </a:solidFill>
              </a:rPr>
              <a:t> -</a:t>
            </a:r>
          </a:p>
        </p:txBody>
      </p:sp>
      <p:sp>
        <p:nvSpPr>
          <p:cNvPr id="40963" name="Rectangle 2"/>
          <p:cNvSpPr>
            <a:spLocks noGrp="1" noChangeArrowheads="1"/>
          </p:cNvSpPr>
          <p:nvPr>
            <p:ph type="title"/>
          </p:nvPr>
        </p:nvSpPr>
        <p:spPr>
          <a:xfrm>
            <a:off x="107504" y="188913"/>
            <a:ext cx="6698109" cy="647700"/>
          </a:xfrm>
        </p:spPr>
        <p:txBody>
          <a:bodyPr/>
          <a:lstStyle/>
          <a:p>
            <a:pPr eaLnBrk="1" hangingPunct="1"/>
            <a:r>
              <a:rPr lang="zh-CN" altLang="en-US" dirty="0"/>
              <a:t>期权交易损益分析（三）</a:t>
            </a:r>
            <a:endParaRPr lang="zh-CN" altLang="en-US" dirty="0" smtClean="0"/>
          </a:p>
        </p:txBody>
      </p:sp>
      <p:sp>
        <p:nvSpPr>
          <p:cNvPr id="40965" name="矩形 4"/>
          <p:cNvSpPr>
            <a:spLocks noChangeArrowheads="1"/>
          </p:cNvSpPr>
          <p:nvPr/>
        </p:nvSpPr>
        <p:spPr bwMode="auto">
          <a:xfrm>
            <a:off x="785813" y="2428875"/>
            <a:ext cx="2286000" cy="428625"/>
          </a:xfrm>
          <a:prstGeom prst="rect">
            <a:avLst/>
          </a:prstGeom>
          <a:solidFill>
            <a:schemeClr val="accent1">
              <a:alpha val="43921"/>
            </a:schemeClr>
          </a:solidFill>
          <a:ln>
            <a:noFill/>
          </a:ln>
          <a:extLst>
            <a:ext uri="{91240B29-F687-4F45-9708-019B960494DF}">
              <a14:hiddenLine xmlns:a14="http://schemas.microsoft.com/office/drawing/2010/main" w="38100" algn="ctr">
                <a:solidFill>
                  <a:srgbClr val="000000"/>
                </a:solidFill>
                <a:round/>
                <a:headEnd/>
                <a:tailEnd/>
              </a14:hiddenLine>
            </a:ext>
          </a:extLst>
        </p:spPr>
        <p:txBody>
          <a:bodyPr/>
          <a:lstStyle/>
          <a:p>
            <a:endParaRPr lang="zh-CN" altLang="en-US"/>
          </a:p>
        </p:txBody>
      </p:sp>
      <p:sp>
        <p:nvSpPr>
          <p:cNvPr id="2" name="内容占位符 1"/>
          <p:cNvSpPr>
            <a:spLocks noGrp="1"/>
          </p:cNvSpPr>
          <p:nvPr>
            <p:ph idx="1"/>
          </p:nvPr>
        </p:nvSpPr>
        <p:spPr/>
        <p:txBody>
          <a:bodyPr/>
          <a:lstStyle/>
          <a:p>
            <a:endParaRPr lang="zh-CN" altLang="en-US" dirty="0"/>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80727"/>
            <a:ext cx="9144000" cy="554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88913"/>
            <a:ext cx="6698109" cy="647700"/>
          </a:xfrm>
        </p:spPr>
        <p:txBody>
          <a:bodyPr/>
          <a:lstStyle/>
          <a:p>
            <a:r>
              <a:rPr lang="zh-CN" altLang="en-US" dirty="0"/>
              <a:t>期权交易损益分析</a:t>
            </a:r>
            <a:r>
              <a:rPr lang="zh-CN" altLang="en-US" dirty="0" smtClean="0"/>
              <a:t>（四）</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54</a:t>
            </a:fld>
            <a:r>
              <a:rPr lang="en-US" altLang="zh-CN" smtClean="0"/>
              <a:t> -</a:t>
            </a:r>
            <a:endParaRPr lang="en-US" altLang="zh-CN"/>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448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273739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88913"/>
            <a:ext cx="6698109" cy="647700"/>
          </a:xfrm>
        </p:spPr>
        <p:txBody>
          <a:bodyPr/>
          <a:lstStyle/>
          <a:p>
            <a:r>
              <a:rPr lang="zh-CN" altLang="en-US" dirty="0"/>
              <a:t>期权交易损益分析（四）</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55</a:t>
            </a:fld>
            <a:r>
              <a:rPr lang="en-US" altLang="zh-CN" smtClean="0"/>
              <a:t> -</a:t>
            </a:r>
            <a:endParaRPr lang="en-US" altLang="zh-CN"/>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9"/>
            <a:ext cx="914400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3546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8913"/>
            <a:ext cx="6805613" cy="647700"/>
          </a:xfrm>
        </p:spPr>
        <p:txBody>
          <a:bodyPr/>
          <a:lstStyle/>
          <a:p>
            <a:r>
              <a:rPr lang="zh-CN" altLang="en-US" dirty="0" smtClean="0"/>
              <a:t>期权保证金制度</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56</a:t>
            </a:fld>
            <a:r>
              <a:rPr lang="en-US" altLang="zh-CN" smtClean="0"/>
              <a:t> -</a:t>
            </a:r>
            <a:endParaRPr lang="en-US" altLang="zh-CN"/>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9"/>
            <a:ext cx="914400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704615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913"/>
            <a:ext cx="6554093" cy="647700"/>
          </a:xfrm>
        </p:spPr>
        <p:txBody>
          <a:bodyPr/>
          <a:lstStyle/>
          <a:p>
            <a:r>
              <a:rPr lang="zh-CN" altLang="en-US" dirty="0"/>
              <a:t>期权保证金</a:t>
            </a:r>
            <a:r>
              <a:rPr lang="zh-CN" altLang="en-US" dirty="0" smtClean="0"/>
              <a:t>制度</a:t>
            </a:r>
            <a:r>
              <a:rPr lang="en-US" altLang="zh-CN" dirty="0" smtClean="0"/>
              <a:t>-</a:t>
            </a:r>
            <a:r>
              <a:rPr lang="zh-CN" altLang="en-US" dirty="0" smtClean="0"/>
              <a:t>例子</a:t>
            </a:r>
            <a:r>
              <a:rPr lang="en-US" altLang="zh-CN" dirty="0" smtClean="0"/>
              <a:t>1</a:t>
            </a:r>
            <a:endParaRPr lang="zh-CN" altLang="en-US" dirty="0"/>
          </a:p>
        </p:txBody>
      </p:sp>
      <p:sp>
        <p:nvSpPr>
          <p:cNvPr id="3" name="内容占位符 2"/>
          <p:cNvSpPr>
            <a:spLocks noGrp="1"/>
          </p:cNvSpPr>
          <p:nvPr>
            <p:ph idx="1"/>
          </p:nvPr>
        </p:nvSpPr>
        <p:spPr>
          <a:xfrm>
            <a:off x="179512" y="1052737"/>
            <a:ext cx="8856984" cy="5184552"/>
          </a:xfrm>
        </p:spPr>
        <p:txBody>
          <a:bodyPr/>
          <a:lstStyle/>
          <a:p>
            <a:r>
              <a:rPr lang="zh-CN" altLang="en-US" sz="2800" dirty="0">
                <a:latin typeface="仿宋" pitchFamily="49" charset="-122"/>
                <a:ea typeface="仿宋" pitchFamily="49" charset="-122"/>
              </a:rPr>
              <a:t>卖空</a:t>
            </a:r>
            <a:r>
              <a:rPr lang="en-US" altLang="zh-CN" sz="2800" dirty="0">
                <a:latin typeface="仿宋" pitchFamily="49" charset="-122"/>
                <a:ea typeface="仿宋" pitchFamily="49" charset="-122"/>
              </a:rPr>
              <a:t>1</a:t>
            </a:r>
            <a:r>
              <a:rPr lang="zh-CN" altLang="en-US" sz="2800" dirty="0">
                <a:latin typeface="仿宋" pitchFamily="49" charset="-122"/>
                <a:ea typeface="仿宋" pitchFamily="49" charset="-122"/>
              </a:rPr>
              <a:t>手当日结算价为</a:t>
            </a:r>
            <a:r>
              <a:rPr lang="en-US" altLang="zh-CN" sz="2800" dirty="0">
                <a:latin typeface="仿宋" pitchFamily="49" charset="-122"/>
                <a:ea typeface="仿宋" pitchFamily="49" charset="-122"/>
              </a:rPr>
              <a:t>87</a:t>
            </a:r>
            <a:r>
              <a:rPr lang="zh-CN" altLang="en-US" sz="2800" dirty="0">
                <a:latin typeface="仿宋" pitchFamily="49" charset="-122"/>
                <a:ea typeface="仿宋" pitchFamily="49" charset="-122"/>
              </a:rPr>
              <a:t>点，行权价格为</a:t>
            </a:r>
            <a:r>
              <a:rPr lang="en-US" altLang="zh-CN" sz="2800" dirty="0">
                <a:latin typeface="仿宋" pitchFamily="49" charset="-122"/>
                <a:ea typeface="仿宋" pitchFamily="49" charset="-122"/>
              </a:rPr>
              <a:t>2400</a:t>
            </a:r>
            <a:r>
              <a:rPr lang="zh-CN" altLang="en-US" sz="2800" dirty="0">
                <a:latin typeface="仿宋" pitchFamily="49" charset="-122"/>
                <a:ea typeface="仿宋" pitchFamily="49" charset="-122"/>
              </a:rPr>
              <a:t>点，到期剩余</a:t>
            </a:r>
            <a:r>
              <a:rPr lang="zh-CN" altLang="en-US" sz="2800" dirty="0" smtClean="0">
                <a:latin typeface="仿宋" pitchFamily="49" charset="-122"/>
                <a:ea typeface="仿宋" pitchFamily="49" charset="-122"/>
              </a:rPr>
              <a:t>时间为</a:t>
            </a:r>
            <a:r>
              <a:rPr lang="en-US" altLang="zh-CN" sz="2800" dirty="0">
                <a:latin typeface="仿宋" pitchFamily="49" charset="-122"/>
                <a:ea typeface="仿宋" pitchFamily="49" charset="-122"/>
              </a:rPr>
              <a:t>30</a:t>
            </a:r>
            <a:r>
              <a:rPr lang="zh-CN" altLang="en-US" sz="2800" dirty="0">
                <a:latin typeface="仿宋" pitchFamily="49" charset="-122"/>
                <a:ea typeface="仿宋" pitchFamily="49" charset="-122"/>
              </a:rPr>
              <a:t>天的看涨期权，沪深</a:t>
            </a:r>
            <a:r>
              <a:rPr lang="en-US" altLang="zh-CN" sz="2800" dirty="0">
                <a:latin typeface="仿宋" pitchFamily="49" charset="-122"/>
                <a:ea typeface="仿宋" pitchFamily="49" charset="-122"/>
              </a:rPr>
              <a:t>300</a:t>
            </a:r>
            <a:r>
              <a:rPr lang="zh-CN" altLang="en-US" sz="2800" dirty="0">
                <a:latin typeface="仿宋" pitchFamily="49" charset="-122"/>
                <a:ea typeface="仿宋" pitchFamily="49" charset="-122"/>
              </a:rPr>
              <a:t>指数的当日收盘价为</a:t>
            </a:r>
            <a:r>
              <a:rPr lang="en-US" altLang="zh-CN" sz="2800" dirty="0">
                <a:latin typeface="仿宋" pitchFamily="49" charset="-122"/>
                <a:ea typeface="仿宋" pitchFamily="49" charset="-122"/>
              </a:rPr>
              <a:t>2450</a:t>
            </a:r>
            <a:r>
              <a:rPr lang="zh-CN" altLang="en-US" sz="2800" dirty="0">
                <a:latin typeface="仿宋" pitchFamily="49" charset="-122"/>
                <a:ea typeface="仿宋" pitchFamily="49" charset="-122"/>
              </a:rPr>
              <a:t>点，股指</a:t>
            </a:r>
            <a:r>
              <a:rPr lang="zh-CN" altLang="en-US" sz="2800" dirty="0" smtClean="0">
                <a:latin typeface="仿宋" pitchFamily="49" charset="-122"/>
                <a:ea typeface="仿宋" pitchFamily="49" charset="-122"/>
              </a:rPr>
              <a:t>期权</a:t>
            </a:r>
            <a:r>
              <a:rPr lang="zh-CN" altLang="en-US" sz="2800" dirty="0">
                <a:latin typeface="仿宋" pitchFamily="49" charset="-122"/>
                <a:ea typeface="仿宋" pitchFamily="49" charset="-122"/>
              </a:rPr>
              <a:t>合约保证金调整系数为</a:t>
            </a:r>
            <a:r>
              <a:rPr lang="en-US" altLang="zh-CN" sz="2800" dirty="0">
                <a:latin typeface="仿宋" pitchFamily="49" charset="-122"/>
                <a:ea typeface="仿宋" pitchFamily="49" charset="-122"/>
              </a:rPr>
              <a:t>10%</a:t>
            </a:r>
            <a:r>
              <a:rPr lang="zh-CN" altLang="en-US" sz="2800" dirty="0">
                <a:latin typeface="仿宋" pitchFamily="49" charset="-122"/>
                <a:ea typeface="仿宋" pitchFamily="49" charset="-122"/>
              </a:rPr>
              <a:t>，最低保障系数为</a:t>
            </a:r>
            <a:r>
              <a:rPr lang="en-US" altLang="zh-CN" sz="2800" dirty="0">
                <a:latin typeface="仿宋" pitchFamily="49" charset="-122"/>
                <a:ea typeface="仿宋" pitchFamily="49" charset="-122"/>
              </a:rPr>
              <a:t>0.5</a:t>
            </a:r>
            <a:r>
              <a:rPr lang="zh-CN" altLang="en-US" sz="2800" dirty="0">
                <a:latin typeface="仿宋" pitchFamily="49" charset="-122"/>
                <a:ea typeface="仿宋" pitchFamily="49" charset="-122"/>
              </a:rPr>
              <a:t>，则投资者</a:t>
            </a:r>
            <a:r>
              <a:rPr lang="zh-CN" altLang="en-US" sz="2800" dirty="0" smtClean="0">
                <a:latin typeface="仿宋" pitchFamily="49" charset="-122"/>
                <a:ea typeface="仿宋" pitchFamily="49" charset="-122"/>
              </a:rPr>
              <a:t>需要</a:t>
            </a:r>
            <a:r>
              <a:rPr lang="zh-CN" altLang="en-US" sz="2800" dirty="0">
                <a:latin typeface="仿宋" pitchFamily="49" charset="-122"/>
                <a:ea typeface="仿宋" pitchFamily="49" charset="-122"/>
              </a:rPr>
              <a:t>交纳的保证金为</a:t>
            </a:r>
            <a:r>
              <a:rPr lang="zh-CN" altLang="en-US" sz="2800" dirty="0" smtClean="0">
                <a:latin typeface="仿宋" pitchFamily="49" charset="-122"/>
                <a:ea typeface="仿宋" pitchFamily="49" charset="-122"/>
              </a:rPr>
              <a:t>：</a:t>
            </a:r>
            <a:endParaRPr lang="en-US" altLang="zh-CN" sz="2800" dirty="0" smtClean="0">
              <a:latin typeface="仿宋" pitchFamily="49" charset="-122"/>
              <a:ea typeface="仿宋" pitchFamily="49" charset="-122"/>
            </a:endParaRPr>
          </a:p>
          <a:p>
            <a:r>
              <a:rPr lang="en-US" altLang="zh-CN" sz="3200" b="1" dirty="0">
                <a:latin typeface="仿宋" pitchFamily="49" charset="-122"/>
                <a:ea typeface="仿宋" pitchFamily="49" charset="-122"/>
              </a:rPr>
              <a:t>1</a:t>
            </a:r>
            <a:r>
              <a:rPr lang="zh-CN" altLang="en-US" sz="3200" b="1" dirty="0">
                <a:latin typeface="仿宋" pitchFamily="49" charset="-122"/>
                <a:ea typeface="仿宋" pitchFamily="49" charset="-122"/>
              </a:rPr>
              <a:t>手看涨期权交易保证金</a:t>
            </a:r>
            <a:r>
              <a:rPr lang="en-US" altLang="zh-CN" sz="3200" dirty="0">
                <a:latin typeface="仿宋" pitchFamily="49" charset="-122"/>
                <a:ea typeface="仿宋" pitchFamily="49" charset="-122"/>
              </a:rPr>
              <a:t>=</a:t>
            </a:r>
          </a:p>
          <a:p>
            <a:pPr marL="0" indent="0">
              <a:buNone/>
            </a:pPr>
            <a:r>
              <a:rPr lang="zh-CN" altLang="fr-FR" sz="2400" dirty="0">
                <a:latin typeface="仿宋" pitchFamily="49" charset="-122"/>
                <a:ea typeface="仿宋" pitchFamily="49" charset="-122"/>
              </a:rPr>
              <a:t>（</a:t>
            </a:r>
            <a:r>
              <a:rPr lang="fr-FR" altLang="zh-CN" sz="2400" dirty="0">
                <a:latin typeface="仿宋" pitchFamily="49" charset="-122"/>
                <a:ea typeface="仿宋" pitchFamily="49" charset="-122"/>
              </a:rPr>
              <a:t>87×100)+max(2450×100×10%-0 , 0.5×10%×2450×100</a:t>
            </a:r>
            <a:r>
              <a:rPr lang="zh-CN" altLang="fr-FR" sz="2400" dirty="0">
                <a:latin typeface="仿宋" pitchFamily="49" charset="-122"/>
                <a:ea typeface="仿宋" pitchFamily="49" charset="-122"/>
              </a:rPr>
              <a:t>）</a:t>
            </a:r>
            <a:r>
              <a:rPr lang="fr-FR" altLang="zh-CN" sz="2400" dirty="0">
                <a:latin typeface="仿宋" pitchFamily="49" charset="-122"/>
                <a:ea typeface="仿宋" pitchFamily="49" charset="-122"/>
              </a:rPr>
              <a:t>= 33200</a:t>
            </a:r>
            <a:endParaRPr lang="zh-CN" altLang="en-US" sz="2400" dirty="0">
              <a:latin typeface="仿宋" pitchFamily="49" charset="-122"/>
              <a:ea typeface="仿宋" pitchFamily="49" charset="-122"/>
            </a:endParaRPr>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57</a:t>
            </a:fld>
            <a:r>
              <a:rPr lang="en-US" altLang="zh-CN" smtClean="0"/>
              <a:t> -</a:t>
            </a:r>
            <a:endParaRPr lang="en-US" altLang="zh-CN"/>
          </a:p>
        </p:txBody>
      </p:sp>
    </p:spTree>
    <p:extLst>
      <p:ext uri="{BB962C8B-B14F-4D97-AF65-F5344CB8AC3E}">
        <p14:creationId xmlns:p14="http://schemas.microsoft.com/office/powerpoint/2010/main" val="197844336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期权保证金制度例子</a:t>
            </a:r>
            <a:r>
              <a:rPr lang="en-US" altLang="zh-CN" dirty="0" smtClean="0"/>
              <a:t>2</a:t>
            </a:r>
            <a:endParaRPr lang="zh-CN" altLang="en-US" dirty="0"/>
          </a:p>
        </p:txBody>
      </p:sp>
      <p:sp>
        <p:nvSpPr>
          <p:cNvPr id="3" name="内容占位符 2"/>
          <p:cNvSpPr>
            <a:spLocks noGrp="1"/>
          </p:cNvSpPr>
          <p:nvPr>
            <p:ph idx="1"/>
          </p:nvPr>
        </p:nvSpPr>
        <p:spPr>
          <a:xfrm>
            <a:off x="107504" y="1052737"/>
            <a:ext cx="8928992" cy="5184552"/>
          </a:xfrm>
        </p:spPr>
        <p:txBody>
          <a:bodyPr/>
          <a:lstStyle/>
          <a:p>
            <a:r>
              <a:rPr lang="zh-CN" altLang="en-US" sz="2800" dirty="0" smtClean="0">
                <a:latin typeface="仿宋" pitchFamily="49" charset="-122"/>
                <a:ea typeface="仿宋" pitchFamily="49" charset="-122"/>
              </a:rPr>
              <a:t>卖</a:t>
            </a:r>
            <a:r>
              <a:rPr lang="zh-CN" altLang="en-US" sz="2800" dirty="0">
                <a:latin typeface="仿宋" pitchFamily="49" charset="-122"/>
                <a:ea typeface="仿宋" pitchFamily="49" charset="-122"/>
              </a:rPr>
              <a:t>空</a:t>
            </a:r>
            <a:r>
              <a:rPr lang="en-US" altLang="zh-CN" sz="2800" dirty="0">
                <a:latin typeface="仿宋" pitchFamily="49" charset="-122"/>
                <a:ea typeface="仿宋" pitchFamily="49" charset="-122"/>
              </a:rPr>
              <a:t>1</a:t>
            </a:r>
            <a:r>
              <a:rPr lang="zh-CN" altLang="en-US" sz="2800" dirty="0">
                <a:latin typeface="仿宋" pitchFamily="49" charset="-122"/>
                <a:ea typeface="仿宋" pitchFamily="49" charset="-122"/>
              </a:rPr>
              <a:t>手当日结算价为</a:t>
            </a:r>
            <a:r>
              <a:rPr lang="en-US" altLang="zh-CN" sz="2800" dirty="0">
                <a:latin typeface="仿宋" pitchFamily="49" charset="-122"/>
                <a:ea typeface="仿宋" pitchFamily="49" charset="-122"/>
              </a:rPr>
              <a:t>33</a:t>
            </a:r>
            <a:r>
              <a:rPr lang="zh-CN" altLang="en-US" sz="2800" dirty="0">
                <a:latin typeface="仿宋" pitchFamily="49" charset="-122"/>
                <a:ea typeface="仿宋" pitchFamily="49" charset="-122"/>
              </a:rPr>
              <a:t>点，行权价格为</a:t>
            </a:r>
            <a:r>
              <a:rPr lang="en-US" altLang="zh-CN" sz="2800" dirty="0">
                <a:latin typeface="仿宋" pitchFamily="49" charset="-122"/>
                <a:ea typeface="仿宋" pitchFamily="49" charset="-122"/>
              </a:rPr>
              <a:t>2400</a:t>
            </a:r>
            <a:r>
              <a:rPr lang="zh-CN" altLang="en-US" sz="2800" dirty="0">
                <a:latin typeface="仿宋" pitchFamily="49" charset="-122"/>
                <a:ea typeface="仿宋" pitchFamily="49" charset="-122"/>
              </a:rPr>
              <a:t>点，到期剩余时间</a:t>
            </a:r>
            <a:r>
              <a:rPr lang="zh-CN" altLang="en-US" sz="2800" dirty="0" smtClean="0">
                <a:latin typeface="仿宋" pitchFamily="49" charset="-122"/>
                <a:ea typeface="仿宋" pitchFamily="49" charset="-122"/>
              </a:rPr>
              <a:t>为</a:t>
            </a:r>
            <a:r>
              <a:rPr lang="en-US" altLang="zh-CN" sz="2800" dirty="0" smtClean="0">
                <a:latin typeface="仿宋" pitchFamily="49" charset="-122"/>
                <a:ea typeface="仿宋" pitchFamily="49" charset="-122"/>
              </a:rPr>
              <a:t>30</a:t>
            </a:r>
            <a:r>
              <a:rPr lang="zh-CN" altLang="en-US" sz="2800" dirty="0">
                <a:latin typeface="仿宋" pitchFamily="49" charset="-122"/>
                <a:ea typeface="仿宋" pitchFamily="49" charset="-122"/>
              </a:rPr>
              <a:t>天的看跌期权，沪深</a:t>
            </a:r>
            <a:r>
              <a:rPr lang="en-US" altLang="zh-CN" sz="2800" dirty="0">
                <a:latin typeface="仿宋" pitchFamily="49" charset="-122"/>
                <a:ea typeface="仿宋" pitchFamily="49" charset="-122"/>
              </a:rPr>
              <a:t>300</a:t>
            </a:r>
            <a:r>
              <a:rPr lang="zh-CN" altLang="en-US" sz="2800" dirty="0">
                <a:latin typeface="仿宋" pitchFamily="49" charset="-122"/>
                <a:ea typeface="仿宋" pitchFamily="49" charset="-122"/>
              </a:rPr>
              <a:t>指数的当日收盘价为</a:t>
            </a:r>
            <a:r>
              <a:rPr lang="en-US" altLang="zh-CN" sz="2800" dirty="0">
                <a:latin typeface="仿宋" pitchFamily="49" charset="-122"/>
                <a:ea typeface="仿宋" pitchFamily="49" charset="-122"/>
              </a:rPr>
              <a:t>2450</a:t>
            </a:r>
            <a:r>
              <a:rPr lang="zh-CN" altLang="en-US" sz="2800" dirty="0">
                <a:latin typeface="仿宋" pitchFamily="49" charset="-122"/>
                <a:ea typeface="仿宋" pitchFamily="49" charset="-122"/>
              </a:rPr>
              <a:t>点，股指期权</a:t>
            </a:r>
            <a:r>
              <a:rPr lang="zh-CN" altLang="en-US" sz="2800" dirty="0" smtClean="0">
                <a:latin typeface="仿宋" pitchFamily="49" charset="-122"/>
                <a:ea typeface="仿宋" pitchFamily="49" charset="-122"/>
              </a:rPr>
              <a:t>合约</a:t>
            </a:r>
            <a:r>
              <a:rPr lang="zh-CN" altLang="en-US" sz="2800" dirty="0">
                <a:latin typeface="仿宋" pitchFamily="49" charset="-122"/>
                <a:ea typeface="仿宋" pitchFamily="49" charset="-122"/>
              </a:rPr>
              <a:t>保证金调整系数为</a:t>
            </a:r>
            <a:r>
              <a:rPr lang="en-US" altLang="zh-CN" sz="2800" dirty="0">
                <a:latin typeface="仿宋" pitchFamily="49" charset="-122"/>
                <a:ea typeface="仿宋" pitchFamily="49" charset="-122"/>
              </a:rPr>
              <a:t>10%</a:t>
            </a:r>
            <a:r>
              <a:rPr lang="zh-CN" altLang="en-US" sz="2800" dirty="0">
                <a:latin typeface="仿宋" pitchFamily="49" charset="-122"/>
                <a:ea typeface="仿宋" pitchFamily="49" charset="-122"/>
              </a:rPr>
              <a:t>，最低保障系数为</a:t>
            </a:r>
            <a:r>
              <a:rPr lang="en-US" altLang="zh-CN" sz="2800" dirty="0">
                <a:latin typeface="仿宋" pitchFamily="49" charset="-122"/>
                <a:ea typeface="仿宋" pitchFamily="49" charset="-122"/>
              </a:rPr>
              <a:t>0.5</a:t>
            </a:r>
            <a:r>
              <a:rPr lang="zh-CN" altLang="en-US" sz="2800" dirty="0">
                <a:latin typeface="仿宋" pitchFamily="49" charset="-122"/>
                <a:ea typeface="仿宋" pitchFamily="49" charset="-122"/>
              </a:rPr>
              <a:t>，则投资者需要交纳</a:t>
            </a:r>
            <a:r>
              <a:rPr lang="zh-CN" altLang="en-US" sz="2800" dirty="0" smtClean="0">
                <a:latin typeface="仿宋" pitchFamily="49" charset="-122"/>
                <a:ea typeface="仿宋" pitchFamily="49" charset="-122"/>
              </a:rPr>
              <a:t>的保证金为：</a:t>
            </a:r>
            <a:endParaRPr lang="en-US" altLang="zh-CN" sz="2800" dirty="0" smtClean="0">
              <a:latin typeface="仿宋" pitchFamily="49" charset="-122"/>
              <a:ea typeface="仿宋" pitchFamily="49" charset="-122"/>
            </a:endParaRPr>
          </a:p>
          <a:p>
            <a:pPr marL="0" indent="0">
              <a:buNone/>
            </a:pPr>
            <a:endParaRPr lang="en-US" altLang="zh-CN" sz="2800" dirty="0" smtClean="0">
              <a:latin typeface="仿宋" pitchFamily="49" charset="-122"/>
              <a:ea typeface="仿宋" pitchFamily="49" charset="-122"/>
            </a:endParaRPr>
          </a:p>
          <a:p>
            <a:r>
              <a:rPr lang="en-US" altLang="zh-CN" sz="2800" dirty="0"/>
              <a:t>1</a:t>
            </a:r>
            <a:r>
              <a:rPr lang="zh-CN" altLang="en-US" sz="2800" dirty="0"/>
              <a:t>手看跌期权交易保证金</a:t>
            </a:r>
            <a:r>
              <a:rPr lang="en-US" altLang="zh-CN" sz="2800" dirty="0"/>
              <a:t>=</a:t>
            </a:r>
          </a:p>
          <a:p>
            <a:pPr marL="0" indent="0">
              <a:buNone/>
            </a:pPr>
            <a:endParaRPr lang="en-US" altLang="zh-CN" sz="2000" dirty="0" smtClean="0"/>
          </a:p>
          <a:p>
            <a:pPr marL="0" indent="0">
              <a:buNone/>
            </a:pPr>
            <a:r>
              <a:rPr lang="zh-CN" altLang="fr-FR" sz="2000" dirty="0" smtClean="0"/>
              <a:t>（</a:t>
            </a:r>
            <a:r>
              <a:rPr lang="fr-FR" altLang="zh-CN" sz="2000" dirty="0"/>
              <a:t>33×100)+max(2450×100×10%-50×100 , 0.5×10%×2400×100</a:t>
            </a:r>
            <a:r>
              <a:rPr lang="zh-CN" altLang="fr-FR" sz="2000" dirty="0"/>
              <a:t>）</a:t>
            </a:r>
            <a:r>
              <a:rPr lang="fr-FR" altLang="zh-CN" sz="2000" dirty="0" smtClean="0"/>
              <a:t>=</a:t>
            </a:r>
            <a:r>
              <a:rPr lang="en-US" altLang="zh-CN" sz="2000" dirty="0" smtClean="0"/>
              <a:t>22800</a:t>
            </a:r>
            <a:endParaRPr lang="zh-CN" altLang="en-US" sz="2000" dirty="0">
              <a:latin typeface="仿宋" pitchFamily="49" charset="-122"/>
              <a:ea typeface="仿宋" pitchFamily="49" charset="-122"/>
            </a:endParaRPr>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58</a:t>
            </a:fld>
            <a:r>
              <a:rPr lang="en-US" altLang="zh-CN" smtClean="0"/>
              <a:t> -</a:t>
            </a:r>
            <a:endParaRPr lang="en-US" altLang="zh-CN"/>
          </a:p>
        </p:txBody>
      </p:sp>
    </p:spTree>
    <p:extLst>
      <p:ext uri="{BB962C8B-B14F-4D97-AF65-F5344CB8AC3E}">
        <p14:creationId xmlns:p14="http://schemas.microsoft.com/office/powerpoint/2010/main" val="292509040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88913"/>
            <a:ext cx="6626101" cy="647700"/>
          </a:xfrm>
        </p:spPr>
        <p:txBody>
          <a:bodyPr/>
          <a:lstStyle/>
          <a:p>
            <a:r>
              <a:rPr lang="zh-CN" altLang="en-US" dirty="0" smtClean="0"/>
              <a:t>期权涨跌停板</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59</a:t>
            </a:fld>
            <a:r>
              <a:rPr lang="en-US" altLang="zh-CN" smtClean="0"/>
              <a:t> -</a:t>
            </a:r>
            <a:endParaRPr lang="en-US" altLang="zh-CN"/>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73324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E4D08380-002B-41C2-AA44-FBA2FF7E3B8B}" type="slidenum">
              <a:rPr lang="en-US" altLang="zh-CN" sz="1000" smtClean="0">
                <a:solidFill>
                  <a:srgbClr val="969696"/>
                </a:solidFill>
              </a:rPr>
              <a:pPr eaLnBrk="1" hangingPunct="1"/>
              <a:t>6</a:t>
            </a:fld>
            <a:r>
              <a:rPr lang="en-US" altLang="zh-CN" sz="1000" smtClean="0">
                <a:solidFill>
                  <a:srgbClr val="969696"/>
                </a:solidFill>
              </a:rPr>
              <a:t> -</a:t>
            </a:r>
          </a:p>
        </p:txBody>
      </p:sp>
      <p:sp>
        <p:nvSpPr>
          <p:cNvPr id="8195" name="Rectangle 2"/>
          <p:cNvSpPr>
            <a:spLocks noGrp="1" noChangeArrowheads="1"/>
          </p:cNvSpPr>
          <p:nvPr>
            <p:ph type="title"/>
          </p:nvPr>
        </p:nvSpPr>
        <p:spPr/>
        <p:txBody>
          <a:bodyPr/>
          <a:lstStyle/>
          <a:p>
            <a:pPr eaLnBrk="1" hangingPunct="1"/>
            <a:r>
              <a:rPr lang="zh-CN" altLang="en-US" smtClean="0"/>
              <a:t>交易场所</a:t>
            </a:r>
          </a:p>
        </p:txBody>
      </p:sp>
      <p:graphicFrame>
        <p:nvGraphicFramePr>
          <p:cNvPr id="878635" name="Group 43"/>
          <p:cNvGraphicFramePr>
            <a:graphicFrameLocks noGrp="1"/>
          </p:cNvGraphicFramePr>
          <p:nvPr>
            <p:ph idx="1"/>
          </p:nvPr>
        </p:nvGraphicFramePr>
        <p:xfrm>
          <a:off x="468313" y="1196975"/>
          <a:ext cx="8229600" cy="5238751"/>
        </p:xfrm>
        <a:graphic>
          <a:graphicData uri="http://schemas.openxmlformats.org/drawingml/2006/table">
            <a:tbl>
              <a:tblPr/>
              <a:tblGrid>
                <a:gridCol w="3887787"/>
                <a:gridCol w="4341813"/>
              </a:tblGrid>
              <a:tr h="504886">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交易所交易</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场外交易</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r>
              <a:tr h="701125">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连续竞价</a:t>
                      </a:r>
                      <a:r>
                        <a:rPr kumimoji="0" lang="en-US" altLang="zh-CN" sz="2000" b="0" i="0" u="none" strike="noStrike" cap="none" normalizeH="0" baseline="0" dirty="0" smtClean="0">
                          <a:ln>
                            <a:noFill/>
                          </a:ln>
                          <a:solidFill>
                            <a:schemeClr val="tx1"/>
                          </a:solidFill>
                          <a:effectLst/>
                          <a:latin typeface="Arial" charset="0"/>
                          <a:ea typeface="黑体" pitchFamily="2" charset="-122"/>
                        </a:rPr>
                        <a:t>(Continue Trade)</a:t>
                      </a:r>
                      <a:r>
                        <a:rPr kumimoji="0" lang="zh-CN" altLang="en-US" sz="2000" b="0" i="0" u="none" strike="noStrike" cap="none" normalizeH="0" baseline="0" dirty="0" smtClean="0">
                          <a:ln>
                            <a:noFill/>
                          </a:ln>
                          <a:solidFill>
                            <a:schemeClr val="tx1"/>
                          </a:solidFill>
                          <a:effectLst/>
                          <a:latin typeface="Arial" charset="0"/>
                          <a:ea typeface="黑体" pitchFamily="2" charset="-122"/>
                        </a:rPr>
                        <a:t>或者集合竞价</a:t>
                      </a:r>
                      <a:r>
                        <a:rPr kumimoji="0" lang="en-US" altLang="zh-CN" sz="2000" b="0" i="0" u="none" strike="noStrike" cap="none" normalizeH="0" baseline="0" dirty="0" smtClean="0">
                          <a:ln>
                            <a:noFill/>
                          </a:ln>
                          <a:solidFill>
                            <a:schemeClr val="tx1"/>
                          </a:solidFill>
                          <a:effectLst/>
                          <a:latin typeface="Arial" charset="0"/>
                          <a:ea typeface="黑体" pitchFamily="2" charset="-122"/>
                        </a:rPr>
                        <a:t>(Auction)</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交易双方单独磋商</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86">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标准化、统一制定、公开发布</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为特定交易定制，没有标准格式</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99">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价格透明</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价格不透明</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86">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匿名交易</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实名交易</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99">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流动性强</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流动性很差</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86">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很少有持仓到期实物交付</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大部分实物交付</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99">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期货、期权</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期货、期权、套购</a:t>
                      </a:r>
                      <a:r>
                        <a:rPr kumimoji="0" lang="en-US" altLang="zh-CN" sz="2000" b="0" i="0" u="none" strike="noStrike" cap="none" normalizeH="0" baseline="0" dirty="0" smtClean="0">
                          <a:ln>
                            <a:noFill/>
                          </a:ln>
                          <a:solidFill>
                            <a:schemeClr val="tx1"/>
                          </a:solidFill>
                          <a:effectLst/>
                          <a:latin typeface="Arial" charset="0"/>
                          <a:ea typeface="黑体" pitchFamily="2" charset="-122"/>
                        </a:rPr>
                        <a:t>(Swap)</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86">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endParaRPr kumimoji="0" lang="zh-CN" altLang="zh-CN" sz="2000" b="0" i="0" u="none" strike="noStrike" cap="none" normalizeH="0" baseline="0" smtClean="0">
                        <a:ln>
                          <a:noFill/>
                        </a:ln>
                        <a:solidFill>
                          <a:schemeClr val="tx1"/>
                        </a:solidFill>
                        <a:effectLst/>
                        <a:latin typeface="Arial" charset="0"/>
                        <a:ea typeface="黑体"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endParaRPr kumimoji="0" lang="zh-CN" altLang="zh-CN" sz="2000" b="0" i="0" u="none" strike="noStrike" cap="none" normalizeH="0" baseline="0" smtClean="0">
                        <a:ln>
                          <a:noFill/>
                        </a:ln>
                        <a:solidFill>
                          <a:schemeClr val="tx1"/>
                        </a:solidFill>
                        <a:effectLst/>
                        <a:latin typeface="Arial" charset="0"/>
                        <a:ea typeface="黑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99">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endParaRPr kumimoji="0" lang="zh-CN" altLang="zh-CN" sz="2000" b="0" i="0" u="none" strike="noStrike" cap="none" normalizeH="0" baseline="0" smtClean="0">
                        <a:ln>
                          <a:noFill/>
                        </a:ln>
                        <a:solidFill>
                          <a:schemeClr val="tx1"/>
                        </a:solidFill>
                        <a:effectLst/>
                        <a:latin typeface="Arial" charset="0"/>
                        <a:ea typeface="黑体"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endParaRPr kumimoji="0" lang="zh-CN" altLang="zh-CN" sz="2000" b="0" i="0" u="none" strike="noStrike" cap="none" normalizeH="0" baseline="0" smtClean="0">
                        <a:ln>
                          <a:noFill/>
                        </a:ln>
                        <a:solidFill>
                          <a:schemeClr val="tx1"/>
                        </a:solidFill>
                        <a:effectLst/>
                        <a:latin typeface="Arial" charset="0"/>
                        <a:ea typeface="黑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沪深</a:t>
            </a:r>
            <a:r>
              <a:rPr lang="en-US" altLang="zh-CN" dirty="0" smtClean="0"/>
              <a:t>300</a:t>
            </a:r>
            <a:r>
              <a:rPr lang="zh-CN" altLang="en-US" dirty="0" smtClean="0"/>
              <a:t>股指期权合约表</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60</a:t>
            </a:fld>
            <a:r>
              <a:rPr lang="en-US" altLang="zh-CN" smtClean="0"/>
              <a:t> -</a:t>
            </a:r>
            <a:endParaRPr lang="en-US" altLang="zh-CN"/>
          </a:p>
        </p:txBody>
      </p:sp>
      <p:pic>
        <p:nvPicPr>
          <p:cNvPr id="849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5"/>
            <a:ext cx="9144000" cy="547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020875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913"/>
            <a:ext cx="6554093" cy="647700"/>
          </a:xfrm>
        </p:spPr>
        <p:txBody>
          <a:bodyPr/>
          <a:lstStyle/>
          <a:p>
            <a:r>
              <a:rPr lang="zh-CN" altLang="en-US" dirty="0" smtClean="0"/>
              <a:t>期权盈亏</a:t>
            </a:r>
            <a:endParaRPr lang="zh-CN" altLang="en-US" dirty="0"/>
          </a:p>
        </p:txBody>
      </p:sp>
      <p:sp>
        <p:nvSpPr>
          <p:cNvPr id="3" name="内容占位符 2"/>
          <p:cNvSpPr>
            <a:spLocks noGrp="1"/>
          </p:cNvSpPr>
          <p:nvPr>
            <p:ph idx="1"/>
          </p:nvPr>
        </p:nvSpPr>
        <p:spPr/>
        <p:txBody>
          <a:bodyPr/>
          <a:lstStyle/>
          <a:p>
            <a:r>
              <a:rPr lang="zh-CN" altLang="zh-CN" sz="3200" dirty="0"/>
              <a:t>股指期权合约行权盈亏</a:t>
            </a:r>
            <a:r>
              <a:rPr lang="en-US" altLang="zh-CN" sz="3200" dirty="0"/>
              <a:t>=</a:t>
            </a:r>
            <a:r>
              <a:rPr lang="zh-CN" altLang="zh-CN" sz="3200" dirty="0"/>
              <a:t>∑</a:t>
            </a:r>
            <a:r>
              <a:rPr lang="en-US" altLang="zh-CN" sz="3200" dirty="0"/>
              <a:t>[</a:t>
            </a:r>
            <a:r>
              <a:rPr lang="zh-CN" altLang="zh-CN" sz="3200" dirty="0"/>
              <a:t>（交割结算价</a:t>
            </a:r>
            <a:r>
              <a:rPr lang="en-US" altLang="zh-CN" sz="3200" dirty="0"/>
              <a:t>-</a:t>
            </a:r>
            <a:r>
              <a:rPr lang="zh-CN" altLang="zh-CN" sz="3200" dirty="0"/>
              <a:t>行权价格）×买入看涨期权合约行权数量×合约乘数</a:t>
            </a:r>
            <a:r>
              <a:rPr lang="en-US" altLang="zh-CN" sz="3200" dirty="0"/>
              <a:t>]+ </a:t>
            </a:r>
            <a:r>
              <a:rPr lang="zh-CN" altLang="zh-CN" sz="3200" dirty="0"/>
              <a:t>∑</a:t>
            </a:r>
            <a:r>
              <a:rPr lang="en-US" altLang="zh-CN" sz="3200" dirty="0"/>
              <a:t>[</a:t>
            </a:r>
            <a:r>
              <a:rPr lang="zh-CN" altLang="zh-CN" sz="3200" dirty="0"/>
              <a:t>（行权价格</a:t>
            </a:r>
            <a:r>
              <a:rPr lang="en-US" altLang="zh-CN" sz="3200" dirty="0"/>
              <a:t>-</a:t>
            </a:r>
            <a:r>
              <a:rPr lang="zh-CN" altLang="zh-CN" sz="3200" dirty="0"/>
              <a:t>交割结算价）×买入看跌期权合约行权数量×合约乘数</a:t>
            </a:r>
            <a:r>
              <a:rPr lang="en-US" altLang="zh-CN" sz="3200" dirty="0"/>
              <a:t>]- </a:t>
            </a:r>
            <a:r>
              <a:rPr lang="zh-CN" altLang="zh-CN" sz="3200" dirty="0"/>
              <a:t>∑</a:t>
            </a:r>
            <a:r>
              <a:rPr lang="en-US" altLang="zh-CN" sz="3200" dirty="0"/>
              <a:t>[</a:t>
            </a:r>
            <a:r>
              <a:rPr lang="zh-CN" altLang="zh-CN" sz="3200" dirty="0"/>
              <a:t>（交割结算价</a:t>
            </a:r>
            <a:r>
              <a:rPr lang="en-US" altLang="zh-CN" sz="3200" dirty="0"/>
              <a:t>-</a:t>
            </a:r>
            <a:r>
              <a:rPr lang="zh-CN" altLang="zh-CN" sz="3200" dirty="0"/>
              <a:t>行权价格）×卖出看涨期权合约行权数量×合约乘数</a:t>
            </a:r>
            <a:r>
              <a:rPr lang="en-US" altLang="zh-CN" sz="3200" dirty="0"/>
              <a:t>]- </a:t>
            </a:r>
            <a:r>
              <a:rPr lang="zh-CN" altLang="zh-CN" sz="3200" dirty="0"/>
              <a:t>∑</a:t>
            </a:r>
            <a:r>
              <a:rPr lang="en-US" altLang="zh-CN" sz="3200" dirty="0"/>
              <a:t>[</a:t>
            </a:r>
            <a:r>
              <a:rPr lang="zh-CN" altLang="zh-CN" sz="3200" dirty="0"/>
              <a:t>（行权价格</a:t>
            </a:r>
            <a:r>
              <a:rPr lang="en-US" altLang="zh-CN" sz="3200" dirty="0"/>
              <a:t>-</a:t>
            </a:r>
            <a:r>
              <a:rPr lang="zh-CN" altLang="zh-CN" sz="3200" dirty="0"/>
              <a:t>交割结算价）×卖出看跌期权合约行权数量×合约乘数</a:t>
            </a:r>
            <a:r>
              <a:rPr lang="en-US" altLang="zh-CN" sz="3200" dirty="0"/>
              <a:t>]</a:t>
            </a:r>
            <a:endParaRPr lang="zh-CN" altLang="en-US" sz="3200"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61</a:t>
            </a:fld>
            <a:r>
              <a:rPr lang="en-US" altLang="zh-CN" smtClean="0"/>
              <a:t> -</a:t>
            </a:r>
            <a:endParaRPr lang="en-US" altLang="zh-CN"/>
          </a:p>
        </p:txBody>
      </p:sp>
    </p:spTree>
    <p:extLst>
      <p:ext uri="{BB962C8B-B14F-4D97-AF65-F5344CB8AC3E}">
        <p14:creationId xmlns:p14="http://schemas.microsoft.com/office/powerpoint/2010/main" val="319965150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88913"/>
            <a:ext cx="6626101" cy="647700"/>
          </a:xfrm>
        </p:spPr>
        <p:txBody>
          <a:bodyPr/>
          <a:lstStyle/>
          <a:p>
            <a:r>
              <a:rPr lang="zh-CN" altLang="en-US" dirty="0" smtClean="0"/>
              <a:t>期权涨跌停板制度</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62</a:t>
            </a:fld>
            <a:r>
              <a:rPr lang="en-US" altLang="zh-CN" smtClean="0"/>
              <a:t> -</a:t>
            </a:r>
            <a:endParaRPr lang="en-US" altLang="zh-CN"/>
          </a:p>
        </p:txBody>
      </p:sp>
      <p:pic>
        <p:nvPicPr>
          <p:cNvPr id="90114" name="Picture 2" descr="D:\捕获.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50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5180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88913"/>
            <a:ext cx="6698109" cy="647700"/>
          </a:xfrm>
        </p:spPr>
        <p:txBody>
          <a:bodyPr/>
          <a:lstStyle/>
          <a:p>
            <a:r>
              <a:rPr lang="zh-CN" altLang="en-US" dirty="0" smtClean="0"/>
              <a:t>上证</a:t>
            </a:r>
            <a:r>
              <a:rPr lang="en-US" altLang="zh-CN" dirty="0" smtClean="0"/>
              <a:t>50</a:t>
            </a:r>
            <a:r>
              <a:rPr lang="zh-CN" altLang="en-US" dirty="0" smtClean="0"/>
              <a:t>股指期权合约表</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63</a:t>
            </a:fld>
            <a:r>
              <a:rPr lang="en-US" altLang="zh-CN" smtClean="0"/>
              <a:t> -</a:t>
            </a:r>
            <a:endParaRPr lang="en-US" altLang="zh-CN"/>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340941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54A76EF7-D145-4561-81C2-F2FECC0AB7C5}" type="slidenum">
              <a:rPr lang="en-US" altLang="zh-CN" sz="1000" smtClean="0">
                <a:solidFill>
                  <a:srgbClr val="969696"/>
                </a:solidFill>
              </a:rPr>
              <a:pPr eaLnBrk="1" hangingPunct="1"/>
              <a:t>64</a:t>
            </a:fld>
            <a:r>
              <a:rPr lang="en-US" altLang="zh-CN" sz="1000" smtClean="0">
                <a:solidFill>
                  <a:srgbClr val="969696"/>
                </a:solidFill>
              </a:rPr>
              <a:t> -</a:t>
            </a:r>
          </a:p>
        </p:txBody>
      </p:sp>
      <p:sp>
        <p:nvSpPr>
          <p:cNvPr id="41987" name="Rectangle 2"/>
          <p:cNvSpPr>
            <a:spLocks noGrp="1" noChangeArrowheads="1"/>
          </p:cNvSpPr>
          <p:nvPr>
            <p:ph type="title"/>
          </p:nvPr>
        </p:nvSpPr>
        <p:spPr/>
        <p:txBody>
          <a:bodyPr/>
          <a:lstStyle/>
          <a:p>
            <a:pPr eaLnBrk="1" hangingPunct="1"/>
            <a:r>
              <a:rPr lang="zh-CN" altLang="en-US" smtClean="0"/>
              <a:t>场内交易</a:t>
            </a:r>
          </a:p>
        </p:txBody>
      </p:sp>
      <p:pic>
        <p:nvPicPr>
          <p:cNvPr id="419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143000"/>
            <a:ext cx="8247260" cy="4518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0576B4A6-9CC1-4922-A28D-711B0E5B5591}" type="slidenum">
              <a:rPr lang="en-US" altLang="zh-CN" sz="1000" smtClean="0">
                <a:solidFill>
                  <a:srgbClr val="969696"/>
                </a:solidFill>
              </a:rPr>
              <a:pPr eaLnBrk="1" hangingPunct="1"/>
              <a:t>65</a:t>
            </a:fld>
            <a:r>
              <a:rPr lang="en-US" altLang="zh-CN" sz="1000" smtClean="0">
                <a:solidFill>
                  <a:srgbClr val="969696"/>
                </a:solidFill>
              </a:rPr>
              <a:t> -</a:t>
            </a:r>
          </a:p>
        </p:txBody>
      </p:sp>
      <p:sp>
        <p:nvSpPr>
          <p:cNvPr id="43011" name="Rectangle 2"/>
          <p:cNvSpPr>
            <a:spLocks noGrp="1" noChangeArrowheads="1"/>
          </p:cNvSpPr>
          <p:nvPr>
            <p:ph type="title"/>
          </p:nvPr>
        </p:nvSpPr>
        <p:spPr/>
        <p:txBody>
          <a:bodyPr/>
          <a:lstStyle/>
          <a:p>
            <a:pPr eaLnBrk="1" hangingPunct="1"/>
            <a:r>
              <a:rPr lang="zh-CN" altLang="en-US" smtClean="0"/>
              <a:t>逐日结算</a:t>
            </a:r>
            <a:endParaRPr lang="en-US" altLang="zh-CN" smtClean="0"/>
          </a:p>
        </p:txBody>
      </p:sp>
      <p:sp>
        <p:nvSpPr>
          <p:cNvPr id="43012" name="Rectangle 3"/>
          <p:cNvSpPr>
            <a:spLocks noGrp="1" noChangeArrowheads="1"/>
          </p:cNvSpPr>
          <p:nvPr>
            <p:ph type="body" idx="1"/>
          </p:nvPr>
        </p:nvSpPr>
        <p:spPr/>
        <p:txBody>
          <a:bodyPr/>
          <a:lstStyle/>
          <a:p>
            <a:pPr eaLnBrk="1" hangingPunct="1"/>
            <a:r>
              <a:rPr lang="zh-CN" altLang="en-US" smtClean="0"/>
              <a:t>持仓结算</a:t>
            </a:r>
          </a:p>
          <a:p>
            <a:pPr lvl="1" eaLnBrk="1" hangingPunct="1"/>
            <a:r>
              <a:rPr lang="zh-CN" altLang="en-US" sz="1800" b="1" smtClean="0"/>
              <a:t>买持仓量</a:t>
            </a:r>
            <a:r>
              <a:rPr lang="zh-CN" altLang="en-US" sz="1800" smtClean="0"/>
              <a:t>＝昨日买持仓量＋今日买开仓量－今日卖平仓量</a:t>
            </a:r>
          </a:p>
          <a:p>
            <a:pPr lvl="1" eaLnBrk="1" hangingPunct="1"/>
            <a:r>
              <a:rPr lang="zh-CN" altLang="en-US" sz="1800" b="1" smtClean="0"/>
              <a:t>卖持仓量</a:t>
            </a:r>
            <a:r>
              <a:rPr lang="zh-CN" altLang="en-US" sz="1800" smtClean="0"/>
              <a:t>＝昨日卖持仓量＋今日卖开仓量－今日买平仓量</a:t>
            </a:r>
          </a:p>
          <a:p>
            <a:pPr eaLnBrk="1" hangingPunct="1"/>
            <a:r>
              <a:rPr lang="zh-CN" altLang="en-US" smtClean="0"/>
              <a:t>资金结算</a:t>
            </a:r>
          </a:p>
          <a:p>
            <a:pPr lvl="1" eaLnBrk="1" hangingPunct="1"/>
            <a:r>
              <a:rPr lang="zh-CN" altLang="en-US" sz="1800" b="1" smtClean="0"/>
              <a:t>保证金</a:t>
            </a:r>
            <a:r>
              <a:rPr lang="zh-CN" altLang="en-US" sz="1800" smtClean="0"/>
              <a:t>＝持仓量</a:t>
            </a:r>
            <a:r>
              <a:rPr lang="en-US" altLang="zh-CN" sz="1800" smtClean="0"/>
              <a:t>×</a:t>
            </a:r>
            <a:r>
              <a:rPr lang="zh-CN" altLang="en-US" sz="1800" smtClean="0"/>
              <a:t>结算价</a:t>
            </a:r>
            <a:r>
              <a:rPr lang="en-US" altLang="zh-CN" sz="1800" smtClean="0"/>
              <a:t>×</a:t>
            </a:r>
            <a:r>
              <a:rPr lang="zh-CN" altLang="en-US" sz="1800" smtClean="0"/>
              <a:t>保证金率</a:t>
            </a:r>
            <a:r>
              <a:rPr lang="en-US" altLang="zh-CN" sz="1800" smtClean="0"/>
              <a:t>×</a:t>
            </a:r>
            <a:r>
              <a:rPr lang="zh-CN" altLang="en-US" sz="1800" smtClean="0"/>
              <a:t>交易数量单位</a:t>
            </a:r>
          </a:p>
          <a:p>
            <a:pPr lvl="1" eaLnBrk="1" hangingPunct="1"/>
            <a:r>
              <a:rPr lang="zh-CN" altLang="en-US" sz="1800" b="1" smtClean="0"/>
              <a:t>持仓盈亏</a:t>
            </a:r>
            <a:r>
              <a:rPr lang="zh-CN" altLang="en-US" sz="1800" smtClean="0"/>
              <a:t>＝买持仓盈亏＋卖持仓盈亏</a:t>
            </a:r>
          </a:p>
          <a:p>
            <a:pPr lvl="2"/>
            <a:r>
              <a:rPr lang="zh-CN" altLang="en-US" sz="1800" smtClean="0"/>
              <a:t>买持仓盈亏＝∑</a:t>
            </a:r>
            <a:r>
              <a:rPr lang="en-US" altLang="zh-CN" sz="1800" smtClean="0"/>
              <a:t>[(</a:t>
            </a:r>
            <a:r>
              <a:rPr lang="zh-CN" altLang="en-US" sz="1800" smtClean="0"/>
              <a:t>当日结算价－买入成交价</a:t>
            </a:r>
            <a:r>
              <a:rPr lang="en-US" altLang="zh-CN" sz="1800" smtClean="0"/>
              <a:t>)×</a:t>
            </a:r>
            <a:r>
              <a:rPr lang="zh-CN" altLang="en-US" sz="1800" smtClean="0"/>
              <a:t>买入开仓量</a:t>
            </a:r>
            <a:r>
              <a:rPr lang="en-US" altLang="zh-CN" sz="1800" smtClean="0"/>
              <a:t>] </a:t>
            </a:r>
          </a:p>
          <a:p>
            <a:pPr lvl="2"/>
            <a:r>
              <a:rPr lang="zh-CN" altLang="en-US" sz="1800" smtClean="0"/>
              <a:t>卖持仓盈亏＝∑</a:t>
            </a:r>
            <a:r>
              <a:rPr lang="en-US" altLang="zh-CN" sz="1800" smtClean="0"/>
              <a:t>[(</a:t>
            </a:r>
            <a:r>
              <a:rPr lang="zh-CN" altLang="en-US" sz="1800" smtClean="0"/>
              <a:t>卖出开仓价－当日结算价</a:t>
            </a:r>
            <a:r>
              <a:rPr lang="en-US" altLang="zh-CN" sz="1800" smtClean="0"/>
              <a:t>)×</a:t>
            </a:r>
            <a:r>
              <a:rPr lang="zh-CN" altLang="en-US" sz="1800" smtClean="0"/>
              <a:t>卖出开仓量</a:t>
            </a:r>
            <a:r>
              <a:rPr lang="en-US" altLang="zh-CN" sz="1800" smtClean="0"/>
              <a:t>]</a:t>
            </a:r>
          </a:p>
          <a:p>
            <a:pPr lvl="2"/>
            <a:r>
              <a:rPr lang="zh-CN" altLang="en-US" sz="1800" smtClean="0"/>
              <a:t>其中，如果成交日期 </a:t>
            </a:r>
            <a:r>
              <a:rPr lang="en-US" altLang="zh-CN" sz="1800" smtClean="0"/>
              <a:t>&lt; </a:t>
            </a:r>
            <a:r>
              <a:rPr lang="zh-CN" altLang="en-US" sz="1800" smtClean="0"/>
              <a:t>当前结算日期，买入成交价和卖出开仓价均为昨日结算价</a:t>
            </a:r>
            <a:endParaRPr lang="zh-CN" altLang="en-US" sz="1600" smtClean="0"/>
          </a:p>
          <a:p>
            <a:pPr lvl="1" eaLnBrk="1" hangingPunct="1"/>
            <a:r>
              <a:rPr lang="zh-CN" altLang="en-US" sz="1800" b="1" smtClean="0"/>
              <a:t>平仓盈亏</a:t>
            </a:r>
            <a:r>
              <a:rPr lang="zh-CN" altLang="en-US" sz="1800" smtClean="0"/>
              <a:t>＝平历史仓盈亏＋平当日仓盈亏 </a:t>
            </a:r>
          </a:p>
          <a:p>
            <a:pPr lvl="2" eaLnBrk="1" hangingPunct="1"/>
            <a:r>
              <a:rPr lang="zh-CN" altLang="en-US" sz="1800" smtClean="0"/>
              <a:t>平当日仓盈亏＝∑</a:t>
            </a:r>
            <a:r>
              <a:rPr lang="en-US" altLang="zh-CN" sz="1800" smtClean="0"/>
              <a:t>[</a:t>
            </a:r>
            <a:r>
              <a:rPr lang="zh-CN" altLang="en-US" sz="1800" smtClean="0"/>
              <a:t>（卖出平仓价－买入开仓价）</a:t>
            </a:r>
            <a:r>
              <a:rPr lang="en-US" altLang="zh-CN" sz="1800" smtClean="0"/>
              <a:t>×</a:t>
            </a:r>
            <a:r>
              <a:rPr lang="zh-CN" altLang="en-US" sz="1800" smtClean="0"/>
              <a:t>卖出平仓量</a:t>
            </a:r>
            <a:r>
              <a:rPr lang="en-US" altLang="zh-CN" sz="1800" smtClean="0"/>
              <a:t>]</a:t>
            </a:r>
            <a:r>
              <a:rPr lang="zh-CN" altLang="en-US" sz="1800" smtClean="0"/>
              <a:t>＋∑</a:t>
            </a:r>
            <a:r>
              <a:rPr lang="en-US" altLang="zh-CN" sz="1800" smtClean="0"/>
              <a:t>[(</a:t>
            </a:r>
            <a:r>
              <a:rPr lang="zh-CN" altLang="en-US" sz="1800" smtClean="0"/>
              <a:t>卖出开仓价－买入平仓价</a:t>
            </a:r>
            <a:r>
              <a:rPr lang="en-US" altLang="zh-CN" sz="1800" smtClean="0"/>
              <a:t>)×</a:t>
            </a:r>
            <a:r>
              <a:rPr lang="zh-CN" altLang="en-US" sz="1800" smtClean="0"/>
              <a:t>买入平仓量</a:t>
            </a:r>
            <a:r>
              <a:rPr lang="en-US" altLang="zh-CN" sz="1800" smtClean="0"/>
              <a:t>] </a:t>
            </a:r>
          </a:p>
          <a:p>
            <a:pPr lvl="2" eaLnBrk="1" hangingPunct="1"/>
            <a:r>
              <a:rPr lang="zh-CN" altLang="en-US" sz="1800" smtClean="0"/>
              <a:t>平历史仓盈亏＝∑</a:t>
            </a:r>
            <a:r>
              <a:rPr lang="en-US" altLang="zh-CN" sz="1800" smtClean="0"/>
              <a:t>[</a:t>
            </a:r>
            <a:r>
              <a:rPr lang="zh-CN" altLang="en-US" sz="1800" smtClean="0"/>
              <a:t>（卖出平仓价－上一交易日结算价）</a:t>
            </a:r>
            <a:r>
              <a:rPr lang="en-US" altLang="zh-CN" sz="1800" smtClean="0"/>
              <a:t>×</a:t>
            </a:r>
            <a:r>
              <a:rPr lang="zh-CN" altLang="en-US" sz="1800" smtClean="0"/>
              <a:t>卖出平仓量</a:t>
            </a:r>
            <a:r>
              <a:rPr lang="en-US" altLang="zh-CN" sz="1800" smtClean="0"/>
              <a:t>]</a:t>
            </a:r>
            <a:r>
              <a:rPr lang="zh-CN" altLang="en-US" sz="1800" smtClean="0"/>
              <a:t>＋∑</a:t>
            </a:r>
            <a:r>
              <a:rPr lang="en-US" altLang="zh-CN" sz="1800" smtClean="0"/>
              <a:t>[(</a:t>
            </a:r>
            <a:r>
              <a:rPr lang="zh-CN" altLang="en-US" sz="1800" smtClean="0"/>
              <a:t>上一交易日结算价－买入平仓价</a:t>
            </a:r>
            <a:r>
              <a:rPr lang="en-US" altLang="zh-CN" sz="1800" smtClean="0"/>
              <a:t>)×</a:t>
            </a:r>
            <a:r>
              <a:rPr lang="zh-CN" altLang="en-US" sz="1800" smtClean="0"/>
              <a:t>买入平仓量</a:t>
            </a:r>
            <a:r>
              <a:rPr lang="en-US" altLang="zh-CN" sz="1800" smtClean="0"/>
              <a:t>] </a:t>
            </a:r>
            <a:endParaRPr lang="zh-CN" altLang="zh-CN" sz="1800" smtClean="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txBox="1">
            <a:spLocks noGrp="1"/>
          </p:cNvSpPr>
          <p:nvPr/>
        </p:nvSpPr>
        <p:spPr bwMode="auto">
          <a:xfrm>
            <a:off x="7342188" y="6237288"/>
            <a:ext cx="180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r>
              <a:rPr lang="en-US" altLang="zh-CN" sz="1000" b="1">
                <a:solidFill>
                  <a:srgbClr val="969696"/>
                </a:solidFill>
              </a:rPr>
              <a:t>- </a:t>
            </a:r>
            <a:fld id="{E631203A-D9B6-4743-AF08-8F3B7B83DA40}" type="slidenum">
              <a:rPr lang="en-US" altLang="zh-CN" sz="1000" b="1">
                <a:solidFill>
                  <a:srgbClr val="969696"/>
                </a:solidFill>
              </a:rPr>
              <a:pPr algn="r" eaLnBrk="1" hangingPunct="1"/>
              <a:t>66</a:t>
            </a:fld>
            <a:r>
              <a:rPr lang="en-US" altLang="zh-CN" sz="1000" b="1">
                <a:solidFill>
                  <a:srgbClr val="969696"/>
                </a:solidFill>
              </a:rPr>
              <a:t> -</a:t>
            </a:r>
          </a:p>
        </p:txBody>
      </p:sp>
      <p:sp>
        <p:nvSpPr>
          <p:cNvPr id="44035" name="Rectangle 2"/>
          <p:cNvSpPr>
            <a:spLocks noGrp="1" noChangeArrowheads="1"/>
          </p:cNvSpPr>
          <p:nvPr>
            <p:ph type="title" idx="4294967295"/>
          </p:nvPr>
        </p:nvSpPr>
        <p:spPr/>
        <p:txBody>
          <a:bodyPr/>
          <a:lstStyle/>
          <a:p>
            <a:pPr eaLnBrk="1" hangingPunct="1"/>
            <a:r>
              <a:rPr lang="zh-CN" altLang="en-US" smtClean="0"/>
              <a:t>逐日结算</a:t>
            </a:r>
            <a:endParaRPr lang="en-US" altLang="zh-CN" smtClean="0"/>
          </a:p>
        </p:txBody>
      </p:sp>
      <p:graphicFrame>
        <p:nvGraphicFramePr>
          <p:cNvPr id="79294" name="Group 446"/>
          <p:cNvGraphicFramePr>
            <a:graphicFrameLocks noGrp="1"/>
          </p:cNvGraphicFramePr>
          <p:nvPr/>
        </p:nvGraphicFramePr>
        <p:xfrm>
          <a:off x="1116013" y="1989138"/>
          <a:ext cx="6616700" cy="2379666"/>
        </p:xfrm>
        <a:graphic>
          <a:graphicData uri="http://schemas.openxmlformats.org/drawingml/2006/table">
            <a:tbl>
              <a:tblPr/>
              <a:tblGrid>
                <a:gridCol w="793750"/>
                <a:gridCol w="749300"/>
                <a:gridCol w="863600"/>
                <a:gridCol w="641350"/>
                <a:gridCol w="876300"/>
                <a:gridCol w="755650"/>
                <a:gridCol w="666750"/>
                <a:gridCol w="647700"/>
                <a:gridCol w="622300"/>
              </a:tblGrid>
              <a:tr h="457199">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宋体" pitchFamily="2" charset="-122"/>
                          <a:ea typeface="宋体" pitchFamily="2" charset="-122"/>
                        </a:rPr>
                        <a:t>交易日期</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会员号</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客户号</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合约</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成交时间</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买卖标志</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开平标志</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数量</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宋体" pitchFamily="2" charset="-122"/>
                          <a:ea typeface="宋体" pitchFamily="2" charset="-122"/>
                        </a:rPr>
                        <a:t>成交价</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2746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20070801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00010012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IF0706</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13:15:00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买</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开</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10</a:t>
                      </a: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5000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20070801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00010012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IF0706</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13:15:01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卖</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开</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8</a:t>
                      </a: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5150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gridSpan="5">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买开</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10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卖开</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8</a:t>
                      </a: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20070802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00010012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IF0706</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13:15:01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买</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开</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6</a:t>
                      </a: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5200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20070802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00010012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IF0706</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13:20:01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卖</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平</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5250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20070802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00010012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IF0706</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13:20:01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买</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平</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5300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gridSpan="5">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　</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买开</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6</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买平</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卖平</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4</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bl>
          </a:graphicData>
        </a:graphic>
      </p:graphicFrame>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txBox="1">
            <a:spLocks noGrp="1"/>
          </p:cNvSpPr>
          <p:nvPr/>
        </p:nvSpPr>
        <p:spPr bwMode="auto">
          <a:xfrm>
            <a:off x="7342188" y="6237288"/>
            <a:ext cx="180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r>
              <a:rPr lang="en-US" altLang="zh-CN" sz="1000" b="1">
                <a:solidFill>
                  <a:srgbClr val="969696"/>
                </a:solidFill>
              </a:rPr>
              <a:t>- </a:t>
            </a:r>
            <a:fld id="{77FE0A39-1051-474D-9FA6-C8825750A3FE}" type="slidenum">
              <a:rPr lang="en-US" altLang="zh-CN" sz="1000" b="1">
                <a:solidFill>
                  <a:srgbClr val="969696"/>
                </a:solidFill>
              </a:rPr>
              <a:pPr algn="r" eaLnBrk="1" hangingPunct="1"/>
              <a:t>67</a:t>
            </a:fld>
            <a:r>
              <a:rPr lang="en-US" altLang="zh-CN" sz="1000" b="1">
                <a:solidFill>
                  <a:srgbClr val="969696"/>
                </a:solidFill>
              </a:rPr>
              <a:t> -</a:t>
            </a:r>
          </a:p>
        </p:txBody>
      </p:sp>
      <p:sp>
        <p:nvSpPr>
          <p:cNvPr id="45059" name="Rectangle 2"/>
          <p:cNvSpPr>
            <a:spLocks noGrp="1" noChangeArrowheads="1"/>
          </p:cNvSpPr>
          <p:nvPr>
            <p:ph type="title" idx="4294967295"/>
          </p:nvPr>
        </p:nvSpPr>
        <p:spPr/>
        <p:txBody>
          <a:bodyPr/>
          <a:lstStyle/>
          <a:p>
            <a:pPr eaLnBrk="1" hangingPunct="1"/>
            <a:r>
              <a:rPr lang="zh-CN" altLang="en-US" smtClean="0"/>
              <a:t>逐日结算</a:t>
            </a:r>
            <a:endParaRPr lang="en-US" altLang="zh-CN" smtClean="0"/>
          </a:p>
        </p:txBody>
      </p:sp>
      <p:graphicFrame>
        <p:nvGraphicFramePr>
          <p:cNvPr id="86960" name="Group 1968"/>
          <p:cNvGraphicFramePr>
            <a:graphicFrameLocks noGrp="1"/>
          </p:cNvGraphicFramePr>
          <p:nvPr/>
        </p:nvGraphicFramePr>
        <p:xfrm>
          <a:off x="1042988" y="1074738"/>
          <a:ext cx="6661150" cy="5187952"/>
        </p:xfrm>
        <a:graphic>
          <a:graphicData uri="http://schemas.openxmlformats.org/drawingml/2006/table">
            <a:tbl>
              <a:tblPr/>
              <a:tblGrid>
                <a:gridCol w="793750"/>
                <a:gridCol w="793750"/>
                <a:gridCol w="863600"/>
                <a:gridCol w="4210050"/>
              </a:tblGrid>
              <a:tr h="274391">
                <a:tc gridSpan="4">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宋体" pitchFamily="2" charset="-122"/>
                          <a:ea typeface="宋体" pitchFamily="2" charset="-122"/>
                        </a:rPr>
                        <a:t>持仓结算</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74695">
                <a:tc row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20070801</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买持仓</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今日买开</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95">
                <a:tc vMerge="1">
                  <a:txBody>
                    <a:bodyPr/>
                    <a:lstStyle/>
                    <a:p>
                      <a:endParaRPr lang="zh-CN"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卖持仓</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6</a:t>
                      </a: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今日卖开</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95">
                <a:tc row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20070802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买持仓</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12</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10</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（上日买持仓）＋</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6</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（今日买开）－</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4</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（今日卖平）</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8038">
                <a:tc vMerge="1">
                  <a:txBody>
                    <a:bodyPr/>
                    <a:lstStyle/>
                    <a:p>
                      <a:endParaRPr lang="zh-CN"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卖持仓</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6</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（上日卖持仓）－</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2</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（今日买平）</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391">
                <a:tc gridSpan="4">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宋体" pitchFamily="2" charset="-122"/>
                          <a:ea typeface="宋体" pitchFamily="2" charset="-122"/>
                        </a:rPr>
                        <a:t>保证金结算（</a:t>
                      </a:r>
                      <a:r>
                        <a:rPr kumimoji="0" lang="en-US" altLang="zh-CN" sz="1200" b="1" i="0" u="none" strike="noStrike" cap="none" normalizeH="0" baseline="0" dirty="0" smtClean="0">
                          <a:ln>
                            <a:noFill/>
                          </a:ln>
                          <a:solidFill>
                            <a:schemeClr val="tx1"/>
                          </a:solidFill>
                          <a:effectLst/>
                          <a:latin typeface="宋体" pitchFamily="2" charset="-122"/>
                          <a:ea typeface="宋体" pitchFamily="2" charset="-122"/>
                        </a:rPr>
                        <a:t>20070801</a:t>
                      </a:r>
                      <a:r>
                        <a:rPr kumimoji="0" lang="zh-CN" altLang="en-US" sz="1200" b="1" i="0" u="none" strike="noStrike" cap="none" normalizeH="0" baseline="0" dirty="0" smtClean="0">
                          <a:ln>
                            <a:noFill/>
                          </a:ln>
                          <a:solidFill>
                            <a:schemeClr val="tx1"/>
                          </a:solidFill>
                          <a:effectLst/>
                          <a:latin typeface="宋体" pitchFamily="2" charset="-122"/>
                          <a:ea typeface="宋体" pitchFamily="2" charset="-122"/>
                        </a:rPr>
                        <a:t>，结算价</a:t>
                      </a:r>
                      <a:r>
                        <a:rPr kumimoji="0" lang="en-US" altLang="zh-CN" sz="1200" b="1" i="0" u="none" strike="noStrike" cap="none" normalizeH="0" baseline="0" dirty="0" smtClean="0">
                          <a:ln>
                            <a:noFill/>
                          </a:ln>
                          <a:solidFill>
                            <a:schemeClr val="tx1"/>
                          </a:solidFill>
                          <a:effectLst/>
                          <a:latin typeface="宋体" pitchFamily="2" charset="-122"/>
                          <a:ea typeface="宋体" pitchFamily="2" charset="-122"/>
                        </a:rPr>
                        <a:t>5100</a:t>
                      </a:r>
                      <a:r>
                        <a:rPr kumimoji="0" lang="zh-CN" altLang="en-US" sz="1200" b="1" i="0" u="none" strike="noStrike" cap="none" normalizeH="0" baseline="0" dirty="0" smtClean="0">
                          <a:ln>
                            <a:noFill/>
                          </a:ln>
                          <a:solidFill>
                            <a:schemeClr val="tx1"/>
                          </a:solidFill>
                          <a:effectLst/>
                          <a:latin typeface="宋体" pitchFamily="2" charset="-122"/>
                          <a:ea typeface="宋体" pitchFamily="2" charset="-122"/>
                        </a:rPr>
                        <a:t>）</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74391">
                <a:tc rowSpan="3">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20070801</a:t>
                      </a: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保证金</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244,800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＝买保证金＋卖保证金 </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323">
                <a:tc vMerge="1">
                  <a:txBody>
                    <a:bodyPr/>
                    <a:lstStyle/>
                    <a:p>
                      <a:endParaRPr lang="zh-CN"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买保证金</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153,000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 ＝ 买持仓量</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结算价</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保证金率</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交易数量单位</a:t>
                      </a:r>
                      <a:b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 ＝</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10×5100×10</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×300</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153,000</a:t>
                      </a: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323">
                <a:tc vMerge="1">
                  <a:txBody>
                    <a:bodyPr/>
                    <a:lstStyle/>
                    <a:p>
                      <a:endParaRPr lang="zh-CN"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卖保证金</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91,800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 ＝ 卖持仓量</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结算价</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保证金率</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交易数量单位</a:t>
                      </a:r>
                      <a:b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b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 ＝</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6×5100×10</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×300</a:t>
                      </a: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a:t>
                      </a: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918000</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323">
                <a:tc>
                  <a:txBody>
                    <a:bodyPr/>
                    <a:lstStyle/>
                    <a:p>
                      <a:pPr marL="0" marR="0" lvl="0" indent="0" algn="ctr" defTabSz="914400" rtl="0" eaLnBrk="0" fontAlgn="ctr" latinLnBrk="0" hangingPunct="0">
                        <a:lnSpc>
                          <a:spcPct val="100000"/>
                        </a:lnSpc>
                        <a:spcBef>
                          <a:spcPct val="0"/>
                        </a:spcBef>
                        <a:spcAft>
                          <a:spcPct val="0"/>
                        </a:spcAft>
                        <a:buClrTx/>
                        <a:buSzTx/>
                        <a:buFontTx/>
                        <a:buNone/>
                        <a:tabLst/>
                        <a:defRPr/>
                      </a:pPr>
                      <a:r>
                        <a:rPr kumimoji="0" lang="en-US" altLang="zh-CN" sz="1200" b="0" i="0" u="none" strike="noStrike" kern="1200" cap="none" normalizeH="0" baseline="0" dirty="0" smtClean="0">
                          <a:ln>
                            <a:noFill/>
                          </a:ln>
                          <a:solidFill>
                            <a:schemeClr val="tx1"/>
                          </a:solidFill>
                          <a:effectLst/>
                          <a:latin typeface="宋体" pitchFamily="2" charset="-122"/>
                          <a:ea typeface="宋体" pitchFamily="2" charset="-122"/>
                          <a:cs typeface="+mn-cs"/>
                        </a:rPr>
                        <a:t>20070801</a:t>
                      </a:r>
                    </a:p>
                    <a:p>
                      <a:pPr marL="0" marR="0" lvl="0" indent="0" algn="ctr" defTabSz="914400" rtl="0" eaLnBrk="0" fontAlgn="ctr" latinLnBrk="0" hangingPunct="0">
                        <a:lnSpc>
                          <a:spcPct val="100000"/>
                        </a:lnSpc>
                        <a:spcBef>
                          <a:spcPct val="0"/>
                        </a:spcBef>
                        <a:spcAft>
                          <a:spcPct val="0"/>
                        </a:spcAft>
                        <a:buClrTx/>
                        <a:buSzTx/>
                        <a:buFontTx/>
                        <a:buNone/>
                        <a:tabLst/>
                      </a:pPr>
                      <a:endParaRPr kumimoji="0" lang="en-US" altLang="zh-CN" sz="12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zh-CN" altLang="en-US" sz="12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en-US" altLang="zh-CN" sz="12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宋体" pitchFamily="2" charset="-122"/>
                          <a:ea typeface="宋体" pitchFamily="2" charset="-122"/>
                          <a:cs typeface="+mn-cs"/>
                        </a:rPr>
                        <a:t>？</a:t>
                      </a: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391">
                <a:tc gridSpan="4">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宋体" pitchFamily="2" charset="-122"/>
                          <a:ea typeface="宋体" pitchFamily="2" charset="-122"/>
                        </a:rPr>
                        <a:t>盈亏结算（</a:t>
                      </a:r>
                      <a:r>
                        <a:rPr kumimoji="0" lang="en-US" altLang="zh-CN" sz="1200" b="1" i="0" u="none" strike="noStrike" cap="none" normalizeH="0" baseline="0" dirty="0" smtClean="0">
                          <a:ln>
                            <a:noFill/>
                          </a:ln>
                          <a:solidFill>
                            <a:schemeClr val="tx1"/>
                          </a:solidFill>
                          <a:effectLst/>
                          <a:latin typeface="宋体" pitchFamily="2" charset="-122"/>
                          <a:ea typeface="宋体" pitchFamily="2" charset="-122"/>
                        </a:rPr>
                        <a:t>20070801</a:t>
                      </a:r>
                      <a:r>
                        <a:rPr kumimoji="0" lang="zh-CN" altLang="en-US" sz="1200" b="1" i="0" u="none" strike="noStrike" cap="none" normalizeH="0" baseline="0" dirty="0" smtClean="0">
                          <a:ln>
                            <a:noFill/>
                          </a:ln>
                          <a:solidFill>
                            <a:schemeClr val="tx1"/>
                          </a:solidFill>
                          <a:effectLst/>
                          <a:latin typeface="宋体" pitchFamily="2" charset="-122"/>
                          <a:ea typeface="宋体" pitchFamily="2" charset="-122"/>
                        </a:rPr>
                        <a:t>，结算价</a:t>
                      </a:r>
                      <a:r>
                        <a:rPr kumimoji="0" lang="en-US" altLang="zh-CN" sz="1200" b="1" i="0" u="none" strike="noStrike" cap="none" normalizeH="0" baseline="0" dirty="0" smtClean="0">
                          <a:ln>
                            <a:noFill/>
                          </a:ln>
                          <a:solidFill>
                            <a:schemeClr val="tx1"/>
                          </a:solidFill>
                          <a:effectLst/>
                          <a:latin typeface="宋体" pitchFamily="2" charset="-122"/>
                          <a:ea typeface="宋体" pitchFamily="2" charset="-122"/>
                        </a:rPr>
                        <a:t>5100</a:t>
                      </a:r>
                      <a:r>
                        <a:rPr kumimoji="0" lang="zh-CN" altLang="en-US" sz="1200" b="1" i="0" u="none" strike="noStrike" cap="none" normalizeH="0" baseline="0" dirty="0" smtClean="0">
                          <a:ln>
                            <a:noFill/>
                          </a:ln>
                          <a:solidFill>
                            <a:schemeClr val="tx1"/>
                          </a:solidFill>
                          <a:effectLst/>
                          <a:latin typeface="宋体" pitchFamily="2" charset="-122"/>
                          <a:ea typeface="宋体" pitchFamily="2" charset="-122"/>
                        </a:rPr>
                        <a:t>）</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74695">
                <a:tc rowSpan="3">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20070801</a:t>
                      </a: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浮动盈亏</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45,000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itchFamily="2" charset="-122"/>
                          <a:ea typeface="宋体" pitchFamily="2" charset="-122"/>
                        </a:rPr>
                        <a:t>  ＝持仓盈亏＋平仓盈亏 </a:t>
                      </a:r>
                      <a:endParaRPr kumimoji="0" lang="zh-CN" altLang="en-US"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95">
                <a:tc vMerge="1">
                  <a:txBody>
                    <a:bodyPr/>
                    <a:lstStyle/>
                    <a:p>
                      <a:endParaRPr lang="zh-CN"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持仓盈亏</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45,000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 ＝ （</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5100</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5000</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×10×300 +</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5150</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5100</a:t>
                      </a:r>
                      <a:r>
                        <a:rPr kumimoji="0" lang="zh-CN" altLang="en-US" sz="1200" b="0" i="0" u="none" strike="noStrike" cap="none" normalizeH="0" baseline="0" smtClean="0">
                          <a:ln>
                            <a:noFill/>
                          </a:ln>
                          <a:solidFill>
                            <a:schemeClr val="tx1"/>
                          </a:solidFill>
                          <a:effectLst/>
                          <a:latin typeface="宋体" pitchFamily="2" charset="-122"/>
                          <a:ea typeface="宋体" pitchFamily="2" charset="-122"/>
                        </a:rPr>
                        <a:t>）</a:t>
                      </a:r>
                      <a:r>
                        <a:rPr kumimoji="0" lang="en-US" altLang="zh-CN" sz="1200" b="0" i="0" u="none" strike="noStrike" cap="none" normalizeH="0" baseline="0" smtClean="0">
                          <a:ln>
                            <a:noFill/>
                          </a:ln>
                          <a:solidFill>
                            <a:schemeClr val="tx1"/>
                          </a:solidFill>
                          <a:effectLst/>
                          <a:latin typeface="宋体" pitchFamily="2" charset="-122"/>
                          <a:ea typeface="宋体" pitchFamily="2" charset="-122"/>
                        </a:rPr>
                        <a:t>×10×300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95">
                <a:tc vMerge="1">
                  <a:txBody>
                    <a:bodyPr/>
                    <a:lstStyle/>
                    <a:p>
                      <a:endParaRPr lang="zh-CN" alt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itchFamily="2" charset="-122"/>
                          <a:ea typeface="宋体" pitchFamily="2" charset="-122"/>
                        </a:rPr>
                        <a:t>平仓盈亏</a:t>
                      </a:r>
                      <a:endParaRPr kumimoji="0" lang="zh-CN" altLang="en-US"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0</a:t>
                      </a:r>
                      <a:endParaRPr kumimoji="0" lang="en-US" altLang="zh-CN" sz="3200" b="0" i="0" u="none" strike="noStrike" cap="none" normalizeH="0" baseline="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0</a:t>
                      </a: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2211">
                <a:tc>
                  <a:txBody>
                    <a:bodyPr/>
                    <a:lstStyle/>
                    <a:p>
                      <a:pPr marL="0" marR="0" lvl="0" indent="0" algn="ctr" defTabSz="914400" rtl="0" eaLnBrk="0" fontAlgn="ctr" latinLnBrk="0" hangingPunct="0">
                        <a:lnSpc>
                          <a:spcPct val="100000"/>
                        </a:lnSpc>
                        <a:spcBef>
                          <a:spcPct val="0"/>
                        </a:spcBef>
                        <a:spcAft>
                          <a:spcPct val="0"/>
                        </a:spcAft>
                        <a:buClrTx/>
                        <a:buSzTx/>
                        <a:buFontTx/>
                        <a:buNone/>
                        <a:tabLst/>
                        <a:defRPr/>
                      </a:pPr>
                      <a:r>
                        <a:rPr kumimoji="0" lang="en-US" altLang="zh-CN" sz="1200" b="0" i="0" u="none" strike="noStrike" kern="1200" cap="none" normalizeH="0" baseline="0" dirty="0" smtClean="0">
                          <a:ln>
                            <a:noFill/>
                          </a:ln>
                          <a:solidFill>
                            <a:schemeClr val="tx1"/>
                          </a:solidFill>
                          <a:effectLst/>
                          <a:latin typeface="宋体" pitchFamily="2" charset="-122"/>
                          <a:ea typeface="宋体" pitchFamily="2" charset="-122"/>
                          <a:cs typeface="+mn-cs"/>
                        </a:rPr>
                        <a:t>20070801</a:t>
                      </a:r>
                    </a:p>
                    <a:p>
                      <a:pPr marL="0" marR="0" lvl="0" indent="0" algn="ctr" defTabSz="914400" rtl="0" eaLnBrk="0" fontAlgn="ctr" latinLnBrk="0" hangingPunct="0">
                        <a:lnSpc>
                          <a:spcPct val="100000"/>
                        </a:lnSpc>
                        <a:spcBef>
                          <a:spcPct val="0"/>
                        </a:spcBef>
                        <a:spcAft>
                          <a:spcPct val="0"/>
                        </a:spcAft>
                        <a:buClrTx/>
                        <a:buSzTx/>
                        <a:buFontTx/>
                        <a:buNone/>
                        <a:tabLst/>
                      </a:pPr>
                      <a:endParaRPr kumimoji="0" lang="en-US" altLang="zh-CN" sz="3200" b="0" i="0" u="none" strike="noStrike" cap="none" normalizeH="0" baseline="0" dirty="0" smtClean="0">
                        <a:ln>
                          <a:noFill/>
                        </a:ln>
                        <a:solidFill>
                          <a:schemeClr val="tx1"/>
                        </a:solidFill>
                        <a:effectLst/>
                        <a:latin typeface="Arial" charset="0"/>
                        <a:ea typeface="宋体" pitchFamily="2" charset="-122"/>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zh-CN" altLang="en-US" sz="12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endParaRPr kumimoji="0" lang="en-US" altLang="zh-CN" sz="12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marT="45729" marB="4572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200" b="0" i="0" u="none" strike="noStrike" kern="1200" cap="none" normalizeH="0" baseline="0" dirty="0" smtClean="0">
                          <a:ln>
                            <a:noFill/>
                          </a:ln>
                          <a:solidFill>
                            <a:schemeClr val="tx1"/>
                          </a:solidFill>
                          <a:effectLst/>
                          <a:latin typeface="宋体" pitchFamily="2" charset="-122"/>
                          <a:ea typeface="宋体" pitchFamily="2" charset="-122"/>
                          <a:cs typeface="+mn-cs"/>
                        </a:rPr>
                        <a:t>？</a:t>
                      </a:r>
                      <a:endParaRPr kumimoji="0" lang="en-US" altLang="zh-CN" sz="1200" b="0" i="0" u="none" strike="noStrike" kern="1200" cap="none" normalizeH="0" baseline="0" dirty="0" smtClean="0">
                        <a:ln>
                          <a:noFill/>
                        </a:ln>
                        <a:solidFill>
                          <a:schemeClr val="tx1"/>
                        </a:solidFill>
                        <a:effectLst/>
                        <a:latin typeface="宋体" pitchFamily="2" charset="-122"/>
                        <a:ea typeface="宋体" pitchFamily="2" charset="-122"/>
                        <a:cs typeface="+mn-cs"/>
                      </a:endParaRPr>
                    </a:p>
                  </a:txBody>
                  <a:tcPr marT="45729" marB="45729"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smtClean="0"/>
              <a:t>逐日结算－浮动盈亏计算</a:t>
            </a:r>
          </a:p>
        </p:txBody>
      </p:sp>
      <p:sp>
        <p:nvSpPr>
          <p:cNvPr id="46083" name="Rectangle 3"/>
          <p:cNvSpPr>
            <a:spLocks noChangeArrowheads="1"/>
          </p:cNvSpPr>
          <p:nvPr/>
        </p:nvSpPr>
        <p:spPr bwMode="auto">
          <a:xfrm>
            <a:off x="0" y="2000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nchor="ctr">
            <a:spAutoFit/>
          </a:bodyPr>
          <a:lstStyle/>
          <a:p>
            <a:endParaRPr lang="zh-CN" altLang="en-US"/>
          </a:p>
        </p:txBody>
      </p:sp>
      <p:sp>
        <p:nvSpPr>
          <p:cNvPr id="46084" name="Line 4"/>
          <p:cNvSpPr>
            <a:spLocks noChangeShapeType="1"/>
          </p:cNvSpPr>
          <p:nvPr/>
        </p:nvSpPr>
        <p:spPr bwMode="auto">
          <a:xfrm>
            <a:off x="900113" y="1412875"/>
            <a:ext cx="0" cy="4176713"/>
          </a:xfrm>
          <a:prstGeom prst="line">
            <a:avLst/>
          </a:prstGeom>
          <a:noFill/>
          <a:ln w="57150">
            <a:solidFill>
              <a:srgbClr val="33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6085" name="Line 5"/>
          <p:cNvSpPr>
            <a:spLocks noChangeShapeType="1"/>
          </p:cNvSpPr>
          <p:nvPr/>
        </p:nvSpPr>
        <p:spPr bwMode="auto">
          <a:xfrm flipH="1">
            <a:off x="900113" y="5589588"/>
            <a:ext cx="7343775" cy="0"/>
          </a:xfrm>
          <a:prstGeom prst="line">
            <a:avLst/>
          </a:prstGeom>
          <a:noFill/>
          <a:ln w="57150">
            <a:solidFill>
              <a:srgbClr val="3366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6086" name="Line 6"/>
          <p:cNvSpPr>
            <a:spLocks noChangeShapeType="1"/>
          </p:cNvSpPr>
          <p:nvPr/>
        </p:nvSpPr>
        <p:spPr bwMode="auto">
          <a:xfrm>
            <a:off x="1692275" y="3357563"/>
            <a:ext cx="0" cy="1223962"/>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7" name="Line 7"/>
          <p:cNvSpPr>
            <a:spLocks noChangeShapeType="1"/>
          </p:cNvSpPr>
          <p:nvPr/>
        </p:nvSpPr>
        <p:spPr bwMode="auto">
          <a:xfrm flipH="1">
            <a:off x="1258888" y="4581525"/>
            <a:ext cx="433387" cy="21590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8" name="Line 8"/>
          <p:cNvSpPr>
            <a:spLocks noChangeShapeType="1"/>
          </p:cNvSpPr>
          <p:nvPr/>
        </p:nvSpPr>
        <p:spPr bwMode="auto">
          <a:xfrm flipH="1">
            <a:off x="1692275" y="3357563"/>
            <a:ext cx="935038"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9" name="Line 9"/>
          <p:cNvSpPr>
            <a:spLocks noChangeShapeType="1"/>
          </p:cNvSpPr>
          <p:nvPr/>
        </p:nvSpPr>
        <p:spPr bwMode="auto">
          <a:xfrm>
            <a:off x="2627313" y="2420938"/>
            <a:ext cx="0" cy="936625"/>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0" name="Line 10"/>
          <p:cNvSpPr>
            <a:spLocks noChangeShapeType="1"/>
          </p:cNvSpPr>
          <p:nvPr/>
        </p:nvSpPr>
        <p:spPr bwMode="auto">
          <a:xfrm flipH="1" flipV="1">
            <a:off x="2627313" y="2420938"/>
            <a:ext cx="1008062"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1" name="Line 11"/>
          <p:cNvSpPr>
            <a:spLocks noChangeShapeType="1"/>
          </p:cNvSpPr>
          <p:nvPr/>
        </p:nvSpPr>
        <p:spPr bwMode="auto">
          <a:xfrm>
            <a:off x="3635375" y="2420938"/>
            <a:ext cx="0" cy="144145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2" name="Line 12"/>
          <p:cNvSpPr>
            <a:spLocks noChangeShapeType="1"/>
          </p:cNvSpPr>
          <p:nvPr/>
        </p:nvSpPr>
        <p:spPr bwMode="auto">
          <a:xfrm flipH="1">
            <a:off x="3635375" y="3860800"/>
            <a:ext cx="1008063"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3" name="Line 13"/>
          <p:cNvSpPr>
            <a:spLocks noChangeShapeType="1"/>
          </p:cNvSpPr>
          <p:nvPr/>
        </p:nvSpPr>
        <p:spPr bwMode="auto">
          <a:xfrm>
            <a:off x="4643438" y="3860800"/>
            <a:ext cx="288925" cy="43180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4" name="Line 14"/>
          <p:cNvSpPr>
            <a:spLocks noChangeShapeType="1"/>
          </p:cNvSpPr>
          <p:nvPr/>
        </p:nvSpPr>
        <p:spPr bwMode="auto">
          <a:xfrm flipH="1">
            <a:off x="1692275" y="4652963"/>
            <a:ext cx="0" cy="936625"/>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5" name="Line 15"/>
          <p:cNvSpPr>
            <a:spLocks noChangeShapeType="1"/>
          </p:cNvSpPr>
          <p:nvPr/>
        </p:nvSpPr>
        <p:spPr bwMode="auto">
          <a:xfrm>
            <a:off x="2627313" y="3357563"/>
            <a:ext cx="0" cy="2232025"/>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6" name="Line 16"/>
          <p:cNvSpPr>
            <a:spLocks noChangeShapeType="1"/>
          </p:cNvSpPr>
          <p:nvPr/>
        </p:nvSpPr>
        <p:spPr bwMode="auto">
          <a:xfrm flipH="1">
            <a:off x="3635375" y="3933825"/>
            <a:ext cx="0" cy="1582738"/>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7" name="Line 17"/>
          <p:cNvSpPr>
            <a:spLocks noChangeShapeType="1"/>
          </p:cNvSpPr>
          <p:nvPr/>
        </p:nvSpPr>
        <p:spPr bwMode="auto">
          <a:xfrm flipH="1">
            <a:off x="4643438" y="3933825"/>
            <a:ext cx="0" cy="1582738"/>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8" name="Line 18"/>
          <p:cNvSpPr>
            <a:spLocks noChangeShapeType="1"/>
          </p:cNvSpPr>
          <p:nvPr/>
        </p:nvSpPr>
        <p:spPr bwMode="auto">
          <a:xfrm flipH="1">
            <a:off x="5580063" y="4652963"/>
            <a:ext cx="0" cy="936625"/>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9" name="Rectangle 19"/>
          <p:cNvSpPr>
            <a:spLocks noChangeArrowheads="1"/>
          </p:cNvSpPr>
          <p:nvPr/>
        </p:nvSpPr>
        <p:spPr bwMode="auto">
          <a:xfrm>
            <a:off x="1476375" y="5734050"/>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1</a:t>
            </a:r>
          </a:p>
        </p:txBody>
      </p:sp>
      <p:sp>
        <p:nvSpPr>
          <p:cNvPr id="46100" name="Rectangle 20"/>
          <p:cNvSpPr>
            <a:spLocks noChangeArrowheads="1"/>
          </p:cNvSpPr>
          <p:nvPr/>
        </p:nvSpPr>
        <p:spPr bwMode="auto">
          <a:xfrm>
            <a:off x="2484438" y="5734050"/>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2</a:t>
            </a:r>
          </a:p>
        </p:txBody>
      </p:sp>
      <p:sp>
        <p:nvSpPr>
          <p:cNvPr id="46101" name="Rectangle 21"/>
          <p:cNvSpPr>
            <a:spLocks noChangeArrowheads="1"/>
          </p:cNvSpPr>
          <p:nvPr/>
        </p:nvSpPr>
        <p:spPr bwMode="auto">
          <a:xfrm>
            <a:off x="3419475" y="5734050"/>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3</a:t>
            </a:r>
          </a:p>
        </p:txBody>
      </p:sp>
      <p:sp>
        <p:nvSpPr>
          <p:cNvPr id="46102" name="Rectangle 22"/>
          <p:cNvSpPr>
            <a:spLocks noChangeArrowheads="1"/>
          </p:cNvSpPr>
          <p:nvPr/>
        </p:nvSpPr>
        <p:spPr bwMode="auto">
          <a:xfrm>
            <a:off x="4427538" y="5734050"/>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4</a:t>
            </a:r>
          </a:p>
        </p:txBody>
      </p:sp>
      <p:sp>
        <p:nvSpPr>
          <p:cNvPr id="46103" name="Rectangle 23"/>
          <p:cNvSpPr>
            <a:spLocks noChangeArrowheads="1"/>
          </p:cNvSpPr>
          <p:nvPr/>
        </p:nvSpPr>
        <p:spPr bwMode="auto">
          <a:xfrm>
            <a:off x="5364163" y="5661025"/>
            <a:ext cx="358775" cy="288925"/>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5</a:t>
            </a:r>
          </a:p>
        </p:txBody>
      </p:sp>
      <p:sp>
        <p:nvSpPr>
          <p:cNvPr id="46104" name="Line 24"/>
          <p:cNvSpPr>
            <a:spLocks noChangeShapeType="1"/>
          </p:cNvSpPr>
          <p:nvPr/>
        </p:nvSpPr>
        <p:spPr bwMode="auto">
          <a:xfrm flipV="1">
            <a:off x="971550" y="4797425"/>
            <a:ext cx="360363" cy="0"/>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5" name="Line 25"/>
          <p:cNvSpPr>
            <a:spLocks noChangeShapeType="1"/>
          </p:cNvSpPr>
          <p:nvPr/>
        </p:nvSpPr>
        <p:spPr bwMode="auto">
          <a:xfrm flipV="1">
            <a:off x="900113" y="4581525"/>
            <a:ext cx="792162" cy="0"/>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6" name="Line 26"/>
          <p:cNvSpPr>
            <a:spLocks noChangeShapeType="1"/>
          </p:cNvSpPr>
          <p:nvPr/>
        </p:nvSpPr>
        <p:spPr bwMode="auto">
          <a:xfrm flipV="1">
            <a:off x="900113" y="3357563"/>
            <a:ext cx="792162" cy="0"/>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7" name="Line 27"/>
          <p:cNvSpPr>
            <a:spLocks noChangeShapeType="1"/>
          </p:cNvSpPr>
          <p:nvPr/>
        </p:nvSpPr>
        <p:spPr bwMode="auto">
          <a:xfrm>
            <a:off x="900113" y="2420938"/>
            <a:ext cx="1727200" cy="0"/>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8" name="Line 28"/>
          <p:cNvSpPr>
            <a:spLocks noChangeShapeType="1"/>
          </p:cNvSpPr>
          <p:nvPr/>
        </p:nvSpPr>
        <p:spPr bwMode="auto">
          <a:xfrm flipV="1">
            <a:off x="971550" y="3860800"/>
            <a:ext cx="2663825" cy="0"/>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9" name="Line 29"/>
          <p:cNvSpPr>
            <a:spLocks noChangeShapeType="1"/>
          </p:cNvSpPr>
          <p:nvPr/>
        </p:nvSpPr>
        <p:spPr bwMode="auto">
          <a:xfrm flipV="1">
            <a:off x="900113" y="4292600"/>
            <a:ext cx="4032250" cy="0"/>
          </a:xfrm>
          <a:prstGeom prst="line">
            <a:avLst/>
          </a:prstGeom>
          <a:noFill/>
          <a:ln w="19050">
            <a:solidFill>
              <a:srgbClr val="008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10" name="Rectangle 30"/>
          <p:cNvSpPr>
            <a:spLocks noChangeArrowheads="1"/>
          </p:cNvSpPr>
          <p:nvPr/>
        </p:nvSpPr>
        <p:spPr bwMode="auto">
          <a:xfrm>
            <a:off x="395288" y="4724400"/>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2500</a:t>
            </a:r>
          </a:p>
        </p:txBody>
      </p:sp>
      <p:sp>
        <p:nvSpPr>
          <p:cNvPr id="46111" name="Rectangle 31"/>
          <p:cNvSpPr>
            <a:spLocks noChangeArrowheads="1"/>
          </p:cNvSpPr>
          <p:nvPr/>
        </p:nvSpPr>
        <p:spPr bwMode="auto">
          <a:xfrm>
            <a:off x="395288" y="4437063"/>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2550</a:t>
            </a:r>
          </a:p>
        </p:txBody>
      </p:sp>
      <p:sp>
        <p:nvSpPr>
          <p:cNvPr id="46112" name="Rectangle 32"/>
          <p:cNvSpPr>
            <a:spLocks noChangeArrowheads="1"/>
          </p:cNvSpPr>
          <p:nvPr/>
        </p:nvSpPr>
        <p:spPr bwMode="auto">
          <a:xfrm>
            <a:off x="395288" y="4149725"/>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2600</a:t>
            </a:r>
          </a:p>
        </p:txBody>
      </p:sp>
      <p:sp>
        <p:nvSpPr>
          <p:cNvPr id="46113" name="Rectangle 33"/>
          <p:cNvSpPr>
            <a:spLocks noChangeArrowheads="1"/>
          </p:cNvSpPr>
          <p:nvPr/>
        </p:nvSpPr>
        <p:spPr bwMode="auto">
          <a:xfrm>
            <a:off x="395288" y="3716338"/>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2700</a:t>
            </a:r>
          </a:p>
        </p:txBody>
      </p:sp>
      <p:sp>
        <p:nvSpPr>
          <p:cNvPr id="46114" name="Rectangle 34"/>
          <p:cNvSpPr>
            <a:spLocks noChangeArrowheads="1"/>
          </p:cNvSpPr>
          <p:nvPr/>
        </p:nvSpPr>
        <p:spPr bwMode="auto">
          <a:xfrm>
            <a:off x="395288" y="3284538"/>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2800</a:t>
            </a:r>
          </a:p>
        </p:txBody>
      </p:sp>
      <p:sp>
        <p:nvSpPr>
          <p:cNvPr id="46115" name="Rectangle 35"/>
          <p:cNvSpPr>
            <a:spLocks noChangeArrowheads="1"/>
          </p:cNvSpPr>
          <p:nvPr/>
        </p:nvSpPr>
        <p:spPr bwMode="auto">
          <a:xfrm>
            <a:off x="395288" y="2276475"/>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en-US" altLang="zh-CN" sz="1800" b="1"/>
              <a:t>3000</a:t>
            </a:r>
          </a:p>
        </p:txBody>
      </p:sp>
      <p:sp>
        <p:nvSpPr>
          <p:cNvPr id="46116" name="Rectangle 36"/>
          <p:cNvSpPr>
            <a:spLocks noChangeArrowheads="1"/>
          </p:cNvSpPr>
          <p:nvPr/>
        </p:nvSpPr>
        <p:spPr bwMode="auto">
          <a:xfrm>
            <a:off x="7812088" y="5734050"/>
            <a:ext cx="50482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zh-CN" altLang="en-US" sz="1800" b="1"/>
              <a:t>日期</a:t>
            </a:r>
          </a:p>
        </p:txBody>
      </p:sp>
      <p:sp>
        <p:nvSpPr>
          <p:cNvPr id="46117" name="Rectangle 37"/>
          <p:cNvSpPr>
            <a:spLocks noChangeArrowheads="1"/>
          </p:cNvSpPr>
          <p:nvPr/>
        </p:nvSpPr>
        <p:spPr bwMode="auto">
          <a:xfrm>
            <a:off x="611188" y="1125538"/>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zh-CN" altLang="en-US" sz="1800" b="1"/>
              <a:t>价格</a:t>
            </a:r>
          </a:p>
        </p:txBody>
      </p:sp>
      <p:sp>
        <p:nvSpPr>
          <p:cNvPr id="46118" name="Rectangle 38"/>
          <p:cNvSpPr>
            <a:spLocks noChangeArrowheads="1"/>
          </p:cNvSpPr>
          <p:nvPr/>
        </p:nvSpPr>
        <p:spPr bwMode="auto">
          <a:xfrm>
            <a:off x="3995738" y="3355975"/>
            <a:ext cx="3382962" cy="433388"/>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zh-CN" altLang="en-US" sz="1800" b="1"/>
              <a:t>总盈亏</a:t>
            </a:r>
            <a:r>
              <a:rPr lang="en-US" altLang="zh-CN" sz="1800" b="1"/>
              <a:t>=2600-2500=100</a:t>
            </a:r>
          </a:p>
        </p:txBody>
      </p:sp>
      <p:sp>
        <p:nvSpPr>
          <p:cNvPr id="46119" name="Rectangle 39"/>
          <p:cNvSpPr>
            <a:spLocks noChangeArrowheads="1"/>
          </p:cNvSpPr>
          <p:nvPr/>
        </p:nvSpPr>
        <p:spPr bwMode="auto">
          <a:xfrm>
            <a:off x="3924300" y="1196975"/>
            <a:ext cx="4319588" cy="288925"/>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zh-CN" altLang="en-US" sz="1800" b="1"/>
              <a:t>第一日浮动盈亏</a:t>
            </a:r>
            <a:r>
              <a:rPr lang="en-US" altLang="zh-CN" sz="1800" b="1"/>
              <a:t>=2550-2500=50</a:t>
            </a:r>
          </a:p>
        </p:txBody>
      </p:sp>
      <p:sp>
        <p:nvSpPr>
          <p:cNvPr id="46120" name="Rectangle 40"/>
          <p:cNvSpPr>
            <a:spLocks noChangeArrowheads="1"/>
          </p:cNvSpPr>
          <p:nvPr/>
        </p:nvSpPr>
        <p:spPr bwMode="auto">
          <a:xfrm>
            <a:off x="3995738" y="1628775"/>
            <a:ext cx="4319587" cy="288925"/>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zh-CN" altLang="en-US" sz="1800" b="1"/>
              <a:t>第二日浮动盈亏</a:t>
            </a:r>
            <a:r>
              <a:rPr lang="en-US" altLang="zh-CN" sz="1800" b="1"/>
              <a:t>=2800-2550=250</a:t>
            </a:r>
          </a:p>
        </p:txBody>
      </p:sp>
      <p:sp>
        <p:nvSpPr>
          <p:cNvPr id="46121" name="Rectangle 41"/>
          <p:cNvSpPr>
            <a:spLocks noChangeArrowheads="1"/>
          </p:cNvSpPr>
          <p:nvPr/>
        </p:nvSpPr>
        <p:spPr bwMode="auto">
          <a:xfrm>
            <a:off x="3925888" y="2060575"/>
            <a:ext cx="4391025" cy="288925"/>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zh-CN" altLang="en-US" sz="1800" b="1"/>
              <a:t>第三日浮动盈亏</a:t>
            </a:r>
            <a:r>
              <a:rPr lang="en-US" altLang="zh-CN" sz="1800" b="1"/>
              <a:t>=3000-2800=200</a:t>
            </a:r>
          </a:p>
        </p:txBody>
      </p:sp>
      <p:sp>
        <p:nvSpPr>
          <p:cNvPr id="46122" name="Rectangle 42"/>
          <p:cNvSpPr>
            <a:spLocks noChangeArrowheads="1"/>
          </p:cNvSpPr>
          <p:nvPr/>
        </p:nvSpPr>
        <p:spPr bwMode="auto">
          <a:xfrm>
            <a:off x="3995738" y="2492375"/>
            <a:ext cx="4321175" cy="360363"/>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zh-CN" altLang="en-US" sz="1800" b="1"/>
              <a:t>第四日浮动盈亏</a:t>
            </a:r>
            <a:r>
              <a:rPr lang="en-US" altLang="zh-CN" sz="1800" b="1"/>
              <a:t>=2700-3000=-300</a:t>
            </a:r>
          </a:p>
        </p:txBody>
      </p:sp>
      <p:sp>
        <p:nvSpPr>
          <p:cNvPr id="46123" name="Rectangle 43"/>
          <p:cNvSpPr>
            <a:spLocks noChangeArrowheads="1"/>
          </p:cNvSpPr>
          <p:nvPr/>
        </p:nvSpPr>
        <p:spPr bwMode="auto">
          <a:xfrm>
            <a:off x="4356100" y="2995613"/>
            <a:ext cx="4319588" cy="288925"/>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pPr algn="l"/>
            <a:r>
              <a:rPr lang="zh-CN" altLang="en-US" sz="1800" b="1"/>
              <a:t>第五日盈亏</a:t>
            </a:r>
            <a:r>
              <a:rPr lang="en-US" altLang="zh-CN" sz="1800" b="1"/>
              <a:t>=2600-2700=-100</a:t>
            </a:r>
          </a:p>
        </p:txBody>
      </p:sp>
      <p:sp>
        <p:nvSpPr>
          <p:cNvPr id="46124" name="Rectangle 44"/>
          <p:cNvSpPr>
            <a:spLocks noChangeArrowheads="1"/>
          </p:cNvSpPr>
          <p:nvPr/>
        </p:nvSpPr>
        <p:spPr bwMode="auto">
          <a:xfrm>
            <a:off x="1187450" y="4868863"/>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zh-CN" altLang="en-US" sz="1800" b="1"/>
              <a:t>开仓</a:t>
            </a:r>
          </a:p>
        </p:txBody>
      </p:sp>
      <p:sp>
        <p:nvSpPr>
          <p:cNvPr id="46125" name="Rectangle 45"/>
          <p:cNvSpPr>
            <a:spLocks noChangeArrowheads="1"/>
          </p:cNvSpPr>
          <p:nvPr/>
        </p:nvSpPr>
        <p:spPr bwMode="auto">
          <a:xfrm>
            <a:off x="4716463" y="4365625"/>
            <a:ext cx="358775" cy="215900"/>
          </a:xfrm>
          <a:prstGeom prst="rect">
            <a:avLst/>
          </a:prstGeom>
          <a:solidFill>
            <a:srgbClr val="FFFFFF"/>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r>
              <a:rPr lang="zh-CN" altLang="en-US" sz="1800" b="1"/>
              <a:t>平仓</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smtClean="0"/>
              <a:t>Central</a:t>
            </a:r>
            <a:r>
              <a:rPr lang="zh-CN" altLang="en-US" smtClean="0"/>
              <a:t> </a:t>
            </a:r>
            <a:r>
              <a:rPr lang="en-US" altLang="zh-CN" sz="3200" smtClean="0">
                <a:solidFill>
                  <a:schemeClr val="tx1"/>
                </a:solidFill>
              </a:rPr>
              <a:t>Counter-Party</a:t>
            </a:r>
            <a:endParaRPr lang="zh-CN" altLang="en-US" smtClean="0"/>
          </a:p>
        </p:txBody>
      </p:sp>
      <p:sp>
        <p:nvSpPr>
          <p:cNvPr id="3" name="内容占位符 2"/>
          <p:cNvSpPr>
            <a:spLocks noGrp="1"/>
          </p:cNvSpPr>
          <p:nvPr>
            <p:ph idx="1"/>
          </p:nvPr>
        </p:nvSpPr>
        <p:spPr/>
        <p:txBody>
          <a:bodyPr/>
          <a:lstStyle/>
          <a:p>
            <a:r>
              <a:rPr lang="en-US" altLang="zh-CN" smtClean="0"/>
              <a:t>CCP</a:t>
            </a:r>
            <a:r>
              <a:rPr lang="zh-CN" altLang="en-US" smtClean="0"/>
              <a:t>来自于</a:t>
            </a:r>
            <a:r>
              <a:rPr lang="en-US" altLang="zh-CN" smtClean="0"/>
              <a:t>Counter-Party</a:t>
            </a:r>
            <a:r>
              <a:rPr lang="zh-CN" altLang="en-US" smtClean="0"/>
              <a:t>，当买卖双方达成交易时，便成为交易对手（</a:t>
            </a:r>
            <a:r>
              <a:rPr lang="en-US" altLang="zh-CN" smtClean="0"/>
              <a:t>Counter-Party</a:t>
            </a:r>
            <a:r>
              <a:rPr lang="zh-CN" altLang="en-US" smtClean="0"/>
              <a:t>），</a:t>
            </a:r>
            <a:r>
              <a:rPr lang="en-US" altLang="zh-CN" smtClean="0"/>
              <a:t>CCP</a:t>
            </a:r>
            <a:r>
              <a:rPr lang="zh-CN" altLang="en-US" smtClean="0"/>
              <a:t>的含义是当清算过程完成后，</a:t>
            </a:r>
            <a:r>
              <a:rPr lang="en-US" altLang="zh-CN" smtClean="0"/>
              <a:t>CCP</a:t>
            </a:r>
            <a:r>
              <a:rPr lang="zh-CN" altLang="en-US" smtClean="0"/>
              <a:t>已经更新了契约，成为买方的卖方和卖方的买方来保证履约。</a:t>
            </a:r>
            <a:r>
              <a:rPr lang="en-US" altLang="zh-CN" smtClean="0"/>
              <a:t>CCP</a:t>
            </a:r>
            <a:r>
              <a:rPr lang="zh-CN" altLang="en-US" smtClean="0"/>
              <a:t>的出现除了减少买卖双方的风险以外，还可以通过多边持仓的净值计算，保证金等手段减小双方的交易成本。</a:t>
            </a:r>
            <a:endParaRPr lang="en-US" altLang="zh-CN" smtClean="0"/>
          </a:p>
          <a:p>
            <a:endParaRPr lang="en-US" altLang="zh-CN" smtClean="0"/>
          </a:p>
          <a:p>
            <a:r>
              <a:rPr lang="zh-CN" altLang="en-US" smtClean="0"/>
              <a:t>问题：中金所风险担保手段？</a:t>
            </a:r>
            <a:endParaRPr lang="en-US" altLang="zh-CN" smtClean="0"/>
          </a:p>
          <a:p>
            <a:r>
              <a:rPr lang="zh-CN" altLang="en-US" smtClean="0"/>
              <a:t>􀂾强行平仓，并用平仓后释放的保证金履约赔偿</a:t>
            </a:r>
          </a:p>
          <a:p>
            <a:r>
              <a:rPr lang="zh-CN" altLang="en-US" smtClean="0"/>
              <a:t>􀂾动用该违约结算会员缴存的结算担保金</a:t>
            </a:r>
          </a:p>
          <a:p>
            <a:r>
              <a:rPr lang="zh-CN" altLang="en-US" smtClean="0"/>
              <a:t>􀂾动用其他结算会员缴存的结算担保金</a:t>
            </a:r>
          </a:p>
          <a:p>
            <a:r>
              <a:rPr lang="zh-CN" altLang="en-US" smtClean="0"/>
              <a:t>􀂾动用交易所风险准备金</a:t>
            </a:r>
          </a:p>
          <a:p>
            <a:r>
              <a:rPr lang="zh-CN" altLang="en-US" smtClean="0"/>
              <a:t>􀂾动用交易所自有资金</a:t>
            </a:r>
          </a:p>
        </p:txBody>
      </p:sp>
      <p:sp>
        <p:nvSpPr>
          <p:cNvPr id="471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99ABFB75-E349-4517-9BD0-36870BB9BAAC}" type="slidenum">
              <a:rPr lang="en-US" altLang="zh-CN" sz="1000" smtClean="0">
                <a:solidFill>
                  <a:srgbClr val="969696"/>
                </a:solidFill>
              </a:rPr>
              <a:pPr eaLnBrk="1" hangingPunct="1"/>
              <a:t>69</a:t>
            </a:fld>
            <a:r>
              <a:rPr lang="en-US" altLang="zh-CN" sz="1000" smtClean="0">
                <a:solidFill>
                  <a:srgbClr val="969696"/>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0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DE79B67F-2EF3-49A4-BBC5-0C8C5B4EC741}" type="slidenum">
              <a:rPr lang="en-US" altLang="zh-CN" sz="1000" smtClean="0">
                <a:solidFill>
                  <a:srgbClr val="969696"/>
                </a:solidFill>
              </a:rPr>
              <a:pPr eaLnBrk="1" hangingPunct="1"/>
              <a:t>7</a:t>
            </a:fld>
            <a:r>
              <a:rPr lang="en-US" altLang="zh-CN" sz="1000" smtClean="0">
                <a:solidFill>
                  <a:srgbClr val="969696"/>
                </a:solidFill>
              </a:rPr>
              <a:t> -</a:t>
            </a:r>
          </a:p>
        </p:txBody>
      </p:sp>
      <p:sp>
        <p:nvSpPr>
          <p:cNvPr id="9219" name="Rectangle 2"/>
          <p:cNvSpPr>
            <a:spLocks noGrp="1" noChangeArrowheads="1"/>
          </p:cNvSpPr>
          <p:nvPr>
            <p:ph type="title"/>
          </p:nvPr>
        </p:nvSpPr>
        <p:spPr/>
        <p:txBody>
          <a:bodyPr/>
          <a:lstStyle/>
          <a:p>
            <a:pPr eaLnBrk="1" hangingPunct="1"/>
            <a:r>
              <a:rPr lang="zh-CN" altLang="en-US" smtClean="0"/>
              <a:t>内容提要</a:t>
            </a:r>
          </a:p>
        </p:txBody>
      </p:sp>
      <p:sp>
        <p:nvSpPr>
          <p:cNvPr id="9220" name="Rectangle 3"/>
          <p:cNvSpPr>
            <a:spLocks noGrp="1" noChangeArrowheads="1"/>
          </p:cNvSpPr>
          <p:nvPr>
            <p:ph type="body" idx="1"/>
          </p:nvPr>
        </p:nvSpPr>
        <p:spPr/>
        <p:txBody>
          <a:bodyPr/>
          <a:lstStyle/>
          <a:p>
            <a:pPr eaLnBrk="1" hangingPunct="1"/>
            <a:r>
              <a:rPr lang="zh-CN" altLang="en-US" sz="3200" dirty="0" smtClean="0"/>
              <a:t>衍生品</a:t>
            </a:r>
          </a:p>
          <a:p>
            <a:pPr eaLnBrk="1" hangingPunct="1"/>
            <a:r>
              <a:rPr lang="zh-CN" altLang="en-US" sz="3200" dirty="0" smtClean="0"/>
              <a:t>期货</a:t>
            </a:r>
          </a:p>
          <a:p>
            <a:pPr eaLnBrk="1" hangingPunct="1"/>
            <a:r>
              <a:rPr lang="zh-CN" altLang="en-US" sz="3200" dirty="0" smtClean="0"/>
              <a:t>期权</a:t>
            </a:r>
          </a:p>
          <a:p>
            <a:pPr eaLnBrk="1" hangingPunct="1"/>
            <a:r>
              <a:rPr lang="zh-CN" altLang="en-US" sz="3200" dirty="0" smtClean="0"/>
              <a:t>场内交易和结算</a:t>
            </a:r>
          </a:p>
          <a:p>
            <a:pPr eaLnBrk="1" hangingPunct="1"/>
            <a:r>
              <a:rPr lang="en-US" altLang="zh-CN" sz="3200" dirty="0" smtClean="0"/>
              <a:t>CFEEX</a:t>
            </a:r>
            <a:r>
              <a:rPr lang="zh-CN" altLang="en-US" sz="3200" dirty="0" smtClean="0"/>
              <a:t>关键业务对象</a:t>
            </a:r>
          </a:p>
          <a:p>
            <a:pPr eaLnBrk="1" hangingPunct="1"/>
            <a:r>
              <a:rPr lang="en-US" altLang="zh-CN" sz="3200" dirty="0" smtClean="0"/>
              <a:t>CFEEX</a:t>
            </a:r>
            <a:r>
              <a:rPr lang="zh-CN" altLang="en-US" sz="3200" dirty="0" smtClean="0"/>
              <a:t>关键业务流程</a:t>
            </a:r>
            <a:endParaRPr lang="en-US" altLang="zh-CN" sz="3200" dirty="0" smtClean="0"/>
          </a:p>
          <a:p>
            <a:pPr eaLnBrk="1" hangingPunct="1"/>
            <a:r>
              <a:rPr lang="en-US" altLang="zh-CN" sz="3200" dirty="0" smtClean="0"/>
              <a:t>CFFEX</a:t>
            </a:r>
            <a:r>
              <a:rPr lang="zh-CN" altLang="en-US" sz="3200" dirty="0" smtClean="0"/>
              <a:t>风险控制体系</a:t>
            </a:r>
          </a:p>
          <a:p>
            <a:pPr eaLnBrk="1" hangingPunct="1"/>
            <a:endParaRPr lang="zh-CN" altLang="en-US" dirty="0" smtClean="0"/>
          </a:p>
        </p:txBody>
      </p:sp>
      <p:sp>
        <p:nvSpPr>
          <p:cNvPr id="9221" name="矩形 4"/>
          <p:cNvSpPr>
            <a:spLocks noChangeArrowheads="1"/>
          </p:cNvSpPr>
          <p:nvPr/>
        </p:nvSpPr>
        <p:spPr bwMode="auto">
          <a:xfrm>
            <a:off x="785813" y="1643063"/>
            <a:ext cx="2286000" cy="428625"/>
          </a:xfrm>
          <a:prstGeom prst="rect">
            <a:avLst/>
          </a:prstGeom>
          <a:solidFill>
            <a:schemeClr val="accent1">
              <a:alpha val="43921"/>
            </a:schemeClr>
          </a:solidFill>
          <a:ln>
            <a:noFill/>
          </a:ln>
          <a:extLst>
            <a:ext uri="{91240B29-F687-4F45-9708-019B960494DF}">
              <a14:hiddenLine xmlns:a14="http://schemas.microsoft.com/office/drawing/2010/main" w="38100" algn="ctr">
                <a:solidFill>
                  <a:srgbClr val="000000"/>
                </a:solidFill>
                <a:round/>
                <a:headEnd/>
                <a:tailEnd/>
              </a14:hiddenLine>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mtClean="0"/>
              <a:t>交割</a:t>
            </a:r>
          </a:p>
        </p:txBody>
      </p:sp>
      <p:sp>
        <p:nvSpPr>
          <p:cNvPr id="3" name="内容占位符 2"/>
          <p:cNvSpPr>
            <a:spLocks noGrp="1"/>
          </p:cNvSpPr>
          <p:nvPr>
            <p:ph idx="1"/>
          </p:nvPr>
        </p:nvSpPr>
        <p:spPr/>
        <p:txBody>
          <a:bodyPr/>
          <a:lstStyle/>
          <a:p>
            <a:r>
              <a:rPr lang="zh-CN" altLang="en-US" dirty="0" smtClean="0"/>
              <a:t>交割的作用</a:t>
            </a:r>
            <a:endParaRPr lang="en-US" altLang="zh-CN" dirty="0" smtClean="0"/>
          </a:p>
          <a:p>
            <a:pPr lvl="1"/>
            <a:r>
              <a:rPr lang="zh-CN" altLang="en-US" dirty="0" smtClean="0"/>
              <a:t>促使期货价格和现货价格趋向一致的制度保证</a:t>
            </a:r>
            <a:endParaRPr lang="en-US" altLang="zh-CN" dirty="0" smtClean="0"/>
          </a:p>
          <a:p>
            <a:r>
              <a:rPr lang="zh-CN" altLang="en-US" dirty="0" smtClean="0"/>
              <a:t>交割方式</a:t>
            </a:r>
            <a:endParaRPr lang="en-US" altLang="zh-CN" dirty="0" smtClean="0"/>
          </a:p>
          <a:p>
            <a:pPr lvl="1"/>
            <a:r>
              <a:rPr lang="zh-CN" altLang="en-US" dirty="0" smtClean="0"/>
              <a:t>实物、现金、混合</a:t>
            </a:r>
            <a:endParaRPr lang="en-US" altLang="zh-CN" dirty="0" smtClean="0"/>
          </a:p>
          <a:p>
            <a:r>
              <a:rPr lang="zh-CN" altLang="en-US" dirty="0" smtClean="0"/>
              <a:t>交割期设置</a:t>
            </a:r>
            <a:endParaRPr lang="en-US" altLang="zh-CN" dirty="0" smtClean="0"/>
          </a:p>
          <a:p>
            <a:pPr lvl="1"/>
            <a:r>
              <a:rPr lang="zh-CN" altLang="en-US" dirty="0" smtClean="0"/>
              <a:t>滚动交割、集中交割、期转现</a:t>
            </a:r>
            <a:endParaRPr lang="en-US" altLang="zh-CN" dirty="0" smtClean="0"/>
          </a:p>
          <a:p>
            <a:r>
              <a:rPr lang="zh-CN" altLang="en-US" dirty="0" smtClean="0"/>
              <a:t>交割结算价</a:t>
            </a:r>
            <a:endParaRPr lang="en-US" altLang="zh-CN" dirty="0" smtClean="0"/>
          </a:p>
          <a:p>
            <a:pPr lvl="1"/>
            <a:r>
              <a:rPr lang="zh-CN" altLang="en-US" dirty="0" smtClean="0"/>
              <a:t>交割商品计价以交割结算价为基础，再加上不同等级商品质量升贴水以及异地交割仓库与基准交割仓库的升贴水</a:t>
            </a:r>
            <a:endParaRPr lang="en-US" altLang="zh-CN" dirty="0" smtClean="0"/>
          </a:p>
          <a:p>
            <a:r>
              <a:rPr lang="zh-CN" altLang="en-US" dirty="0" smtClean="0"/>
              <a:t>交割过程</a:t>
            </a:r>
            <a:endParaRPr lang="en-US" altLang="zh-CN" dirty="0" smtClean="0"/>
          </a:p>
          <a:p>
            <a:pPr lvl="1"/>
            <a:r>
              <a:rPr lang="zh-CN" altLang="en-US" dirty="0" smtClean="0"/>
              <a:t>交割配对</a:t>
            </a:r>
            <a:endParaRPr lang="en-US" altLang="zh-CN" dirty="0" smtClean="0"/>
          </a:p>
          <a:p>
            <a:pPr lvl="1"/>
            <a:r>
              <a:rPr lang="en-US" altLang="zh-CN" dirty="0" smtClean="0"/>
              <a:t>T+3</a:t>
            </a:r>
            <a:r>
              <a:rPr lang="zh-CN" altLang="en-US" dirty="0" smtClean="0"/>
              <a:t>、</a:t>
            </a:r>
            <a:r>
              <a:rPr lang="en-US" altLang="zh-CN" dirty="0" smtClean="0"/>
              <a:t>T+5</a:t>
            </a:r>
          </a:p>
          <a:p>
            <a:pPr lvl="1"/>
            <a:r>
              <a:rPr lang="zh-CN" altLang="en-US" dirty="0" smtClean="0"/>
              <a:t>交割违约</a:t>
            </a:r>
            <a:endParaRPr lang="en-US" altLang="zh-CN" dirty="0" smtClean="0"/>
          </a:p>
          <a:p>
            <a:pPr lvl="1"/>
            <a:endParaRPr lang="en-US" altLang="zh-CN" dirty="0" smtClean="0"/>
          </a:p>
        </p:txBody>
      </p:sp>
      <p:sp>
        <p:nvSpPr>
          <p:cNvPr id="4813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EB08A5F8-86CA-4FC7-8BD7-B8F4EC0175EE}" type="slidenum">
              <a:rPr lang="en-US" altLang="zh-CN" sz="1000" smtClean="0">
                <a:solidFill>
                  <a:srgbClr val="969696"/>
                </a:solidFill>
              </a:rPr>
              <a:pPr eaLnBrk="1" hangingPunct="1"/>
              <a:t>70</a:t>
            </a:fld>
            <a:r>
              <a:rPr lang="en-US" altLang="zh-CN" sz="1000" smtClean="0">
                <a:solidFill>
                  <a:srgbClr val="969696"/>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0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20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2000"/>
                                        <p:tgtEl>
                                          <p:spTgt spid="3">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idx="4294967295"/>
          </p:nvPr>
        </p:nvSpPr>
        <p:spPr/>
        <p:txBody>
          <a:bodyPr/>
          <a:lstStyle/>
          <a:p>
            <a:r>
              <a:rPr lang="zh-CN" altLang="en-US" smtClean="0"/>
              <a:t>关键业务对象－产品和合约</a:t>
            </a:r>
          </a:p>
        </p:txBody>
      </p:sp>
      <p:sp>
        <p:nvSpPr>
          <p:cNvPr id="50179" name="灯片编号占位符 3"/>
          <p:cNvSpPr txBox="1">
            <a:spLocks noGrp="1"/>
          </p:cNvSpPr>
          <p:nvPr/>
        </p:nvSpPr>
        <p:spPr bwMode="auto">
          <a:xfrm>
            <a:off x="7342188" y="6237288"/>
            <a:ext cx="180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r>
              <a:rPr lang="en-US" altLang="zh-CN" sz="1000" b="1">
                <a:solidFill>
                  <a:srgbClr val="969696"/>
                </a:solidFill>
              </a:rPr>
              <a:t>- </a:t>
            </a:r>
            <a:fld id="{230CFC53-782E-403C-9293-A07C74594352}" type="slidenum">
              <a:rPr lang="en-US" altLang="zh-CN" sz="1000" b="1">
                <a:solidFill>
                  <a:srgbClr val="969696"/>
                </a:solidFill>
              </a:rPr>
              <a:pPr algn="r" eaLnBrk="1" hangingPunct="1"/>
              <a:t>71</a:t>
            </a:fld>
            <a:r>
              <a:rPr lang="en-US" altLang="zh-CN" sz="1000" b="1">
                <a:solidFill>
                  <a:srgbClr val="969696"/>
                </a:solidFill>
              </a:rPr>
              <a:t> -</a:t>
            </a:r>
          </a:p>
        </p:txBody>
      </p:sp>
      <p:graphicFrame>
        <p:nvGraphicFramePr>
          <p:cNvPr id="50180" name="Object 6"/>
          <p:cNvGraphicFramePr>
            <a:graphicFrameLocks noChangeAspect="1"/>
          </p:cNvGraphicFramePr>
          <p:nvPr/>
        </p:nvGraphicFramePr>
        <p:xfrm>
          <a:off x="755650" y="1412875"/>
          <a:ext cx="7056438" cy="3892550"/>
        </p:xfrm>
        <a:graphic>
          <a:graphicData uri="http://schemas.openxmlformats.org/presentationml/2006/ole">
            <mc:AlternateContent xmlns:mc="http://schemas.openxmlformats.org/markup-compatibility/2006">
              <mc:Choice xmlns:v="urn:schemas-microsoft-com:vml" Requires="v">
                <p:oleObj spid="_x0000_s50202" name="Visio" r:id="rId3" imgW="6001817" imgH="3310738" progId="Visio.Drawing.11">
                  <p:embed/>
                </p:oleObj>
              </mc:Choice>
              <mc:Fallback>
                <p:oleObj name="Visio" r:id="rId3" imgW="6001817" imgH="3310738"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412875"/>
                        <a:ext cx="7056438"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5B57CE64-ED3E-4CF5-B330-12729933FDCC}" type="slidenum">
              <a:rPr lang="en-US" altLang="zh-CN" sz="1000" smtClean="0">
                <a:solidFill>
                  <a:srgbClr val="969696"/>
                </a:solidFill>
              </a:rPr>
              <a:pPr eaLnBrk="1" hangingPunct="1"/>
              <a:t>72</a:t>
            </a:fld>
            <a:r>
              <a:rPr lang="en-US" altLang="zh-CN" sz="1000" smtClean="0">
                <a:solidFill>
                  <a:srgbClr val="969696"/>
                </a:solidFill>
              </a:rPr>
              <a:t> -</a:t>
            </a:r>
          </a:p>
        </p:txBody>
      </p:sp>
      <p:sp>
        <p:nvSpPr>
          <p:cNvPr id="51203" name="Rectangle 5"/>
          <p:cNvSpPr>
            <a:spLocks noGrp="1" noChangeArrowheads="1"/>
          </p:cNvSpPr>
          <p:nvPr>
            <p:ph type="title"/>
          </p:nvPr>
        </p:nvSpPr>
        <p:spPr/>
        <p:txBody>
          <a:bodyPr/>
          <a:lstStyle/>
          <a:p>
            <a:r>
              <a:rPr lang="zh-CN" altLang="en-US" smtClean="0"/>
              <a:t>市场参与者</a:t>
            </a:r>
          </a:p>
        </p:txBody>
      </p:sp>
      <p:graphicFrame>
        <p:nvGraphicFramePr>
          <p:cNvPr id="51204" name="Object 4"/>
          <p:cNvGraphicFramePr>
            <a:graphicFrameLocks noGrp="1" noChangeAspect="1"/>
          </p:cNvGraphicFramePr>
          <p:nvPr>
            <p:ph idx="1"/>
          </p:nvPr>
        </p:nvGraphicFramePr>
        <p:xfrm>
          <a:off x="468313" y="1150938"/>
          <a:ext cx="7156450" cy="4827587"/>
        </p:xfrm>
        <a:graphic>
          <a:graphicData uri="http://schemas.openxmlformats.org/presentationml/2006/ole">
            <mc:AlternateContent xmlns:mc="http://schemas.openxmlformats.org/markup-compatibility/2006">
              <mc:Choice xmlns:v="urn:schemas-microsoft-com:vml" Requires="v">
                <p:oleObj spid="_x0000_s51226" name="Visio" r:id="rId3" imgW="7254621" imgH="4893564" progId="Visio.Drawing.11">
                  <p:embed/>
                </p:oleObj>
              </mc:Choice>
              <mc:Fallback>
                <p:oleObj name="Visio" r:id="rId3" imgW="7254621" imgH="4893564"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150938"/>
                        <a:ext cx="7156450" cy="482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idx="4294967295"/>
          </p:nvPr>
        </p:nvSpPr>
        <p:spPr/>
        <p:txBody>
          <a:bodyPr/>
          <a:lstStyle/>
          <a:p>
            <a:r>
              <a:rPr lang="zh-CN" altLang="en-US" smtClean="0"/>
              <a:t>关键业务对象－会员（市场参与者）</a:t>
            </a:r>
          </a:p>
        </p:txBody>
      </p:sp>
      <p:sp>
        <p:nvSpPr>
          <p:cNvPr id="52227" name="灯片编号占位符 3"/>
          <p:cNvSpPr txBox="1">
            <a:spLocks noGrp="1"/>
          </p:cNvSpPr>
          <p:nvPr/>
        </p:nvSpPr>
        <p:spPr bwMode="auto">
          <a:xfrm>
            <a:off x="7342188" y="6237288"/>
            <a:ext cx="180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r>
              <a:rPr lang="en-US" altLang="zh-CN" sz="1000" b="1">
                <a:solidFill>
                  <a:srgbClr val="969696"/>
                </a:solidFill>
              </a:rPr>
              <a:t>- </a:t>
            </a:r>
            <a:fld id="{E38C15DB-1CC5-41B3-A48C-0E1413C0C862}" type="slidenum">
              <a:rPr lang="en-US" altLang="zh-CN" sz="1000" b="1">
                <a:solidFill>
                  <a:srgbClr val="969696"/>
                </a:solidFill>
              </a:rPr>
              <a:pPr algn="r" eaLnBrk="1" hangingPunct="1"/>
              <a:t>73</a:t>
            </a:fld>
            <a:r>
              <a:rPr lang="en-US" altLang="zh-CN" sz="1000" b="1">
                <a:solidFill>
                  <a:srgbClr val="969696"/>
                </a:solidFill>
              </a:rPr>
              <a:t> -</a:t>
            </a:r>
          </a:p>
        </p:txBody>
      </p:sp>
      <p:pic>
        <p:nvPicPr>
          <p:cNvPr id="52228" name="Picture 5" descr="业务接口-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133600"/>
            <a:ext cx="4391025"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8310" name="Group 6"/>
          <p:cNvGraphicFramePr>
            <a:graphicFrameLocks noGrp="1"/>
          </p:cNvGraphicFramePr>
          <p:nvPr/>
        </p:nvGraphicFramePr>
        <p:xfrm>
          <a:off x="577850" y="1219200"/>
          <a:ext cx="5434013" cy="2497139"/>
        </p:xfrm>
        <a:graphic>
          <a:graphicData uri="http://schemas.openxmlformats.org/drawingml/2006/table">
            <a:tbl>
              <a:tblPr/>
              <a:tblGrid>
                <a:gridCol w="1050925"/>
                <a:gridCol w="1503363"/>
                <a:gridCol w="1655762"/>
                <a:gridCol w="1223963"/>
              </a:tblGrid>
              <a:tr h="363538">
                <a:tc>
                  <a:txBody>
                    <a:bodyPr/>
                    <a:lstStyle/>
                    <a:p>
                      <a:pPr marL="0" marR="0" lvl="0" indent="0" algn="l" defTabSz="914400" rtl="0" eaLnBrk="0" fontAlgn="base" latinLnBrk="0" hangingPunct="0">
                        <a:lnSpc>
                          <a:spcPct val="100000"/>
                        </a:lnSpc>
                        <a:spcBef>
                          <a:spcPct val="20000"/>
                        </a:spcBef>
                        <a:spcAft>
                          <a:spcPct val="0"/>
                        </a:spcAft>
                        <a:buClr>
                          <a:srgbClr val="66B821"/>
                        </a:buClr>
                        <a:buSzTx/>
                        <a:buFont typeface="Wingdings" pitchFamily="2" charset="2"/>
                        <a:buNone/>
                        <a:tabLst/>
                      </a:pPr>
                      <a:endParaRPr kumimoji="0" lang="zh-CN" altLang="en-US" sz="1700" b="0" i="0" u="none" strike="noStrike" cap="none" normalizeH="0" baseline="0" smtClean="0">
                        <a:ln>
                          <a:noFill/>
                        </a:ln>
                        <a:solidFill>
                          <a:schemeClr val="tx1"/>
                        </a:solidFill>
                        <a:effectLst/>
                        <a:latin typeface="黑体" pitchFamily="2" charset="-122"/>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自营业务</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经纪业务</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非交易</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7302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自我结算</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交易结算会员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交易结算会员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r>
              <a:tr h="67468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代理结算</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全面结算会员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全面结算会员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特别结算会员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r>
              <a:tr h="728663">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非结算</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交易会员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0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交易会员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00"/>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smtClean="0">
                          <a:ln>
                            <a:noFill/>
                          </a:ln>
                          <a:solidFill>
                            <a:schemeClr val="tx1"/>
                          </a:solidFill>
                          <a:effectLst/>
                          <a:latin typeface="黑体" pitchFamily="2" charset="-122"/>
                          <a:ea typeface="黑体" pitchFamily="2" charset="-122"/>
                          <a:cs typeface="Times New Roman" pitchFamily="18" charset="0"/>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r>
            </a:tbl>
          </a:graphicData>
        </a:graphic>
      </p:graphicFrame>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idx="4294967295"/>
          </p:nvPr>
        </p:nvSpPr>
        <p:spPr/>
        <p:txBody>
          <a:bodyPr/>
          <a:lstStyle/>
          <a:p>
            <a:r>
              <a:rPr lang="zh-CN" altLang="en-US" smtClean="0"/>
              <a:t>关键业务对象－客户</a:t>
            </a:r>
          </a:p>
        </p:txBody>
      </p:sp>
      <p:sp>
        <p:nvSpPr>
          <p:cNvPr id="53251" name="灯片编号占位符 3"/>
          <p:cNvSpPr txBox="1">
            <a:spLocks noGrp="1"/>
          </p:cNvSpPr>
          <p:nvPr/>
        </p:nvSpPr>
        <p:spPr bwMode="auto">
          <a:xfrm>
            <a:off x="7342188" y="6237288"/>
            <a:ext cx="180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r>
              <a:rPr lang="en-US" altLang="zh-CN" sz="1000" b="1">
                <a:solidFill>
                  <a:srgbClr val="969696"/>
                </a:solidFill>
              </a:rPr>
              <a:t>- </a:t>
            </a:r>
            <a:fld id="{6B84F328-5226-44DA-8729-F5FB307D62FE}" type="slidenum">
              <a:rPr lang="en-US" altLang="zh-CN" sz="1000" b="1">
                <a:solidFill>
                  <a:srgbClr val="969696"/>
                </a:solidFill>
              </a:rPr>
              <a:pPr algn="r" eaLnBrk="1" hangingPunct="1"/>
              <a:t>74</a:t>
            </a:fld>
            <a:r>
              <a:rPr lang="en-US" altLang="zh-CN" sz="1000" b="1">
                <a:solidFill>
                  <a:srgbClr val="969696"/>
                </a:solidFill>
              </a:rPr>
              <a:t> -</a:t>
            </a:r>
          </a:p>
        </p:txBody>
      </p:sp>
      <p:graphicFrame>
        <p:nvGraphicFramePr>
          <p:cNvPr id="53252" name="Object 32"/>
          <p:cNvGraphicFramePr>
            <a:graphicFrameLocks noChangeAspect="1"/>
          </p:cNvGraphicFramePr>
          <p:nvPr/>
        </p:nvGraphicFramePr>
        <p:xfrm>
          <a:off x="1123950" y="1217613"/>
          <a:ext cx="6916738" cy="4999037"/>
        </p:xfrm>
        <a:graphic>
          <a:graphicData uri="http://schemas.openxmlformats.org/presentationml/2006/ole">
            <mc:AlternateContent xmlns:mc="http://schemas.openxmlformats.org/markup-compatibility/2006">
              <mc:Choice xmlns:v="urn:schemas-microsoft-com:vml" Requires="v">
                <p:oleObj spid="_x0000_s53274" name="Visio" r:id="rId3" imgW="7734300" imgH="5589422" progId="Visio.Drawing.11">
                  <p:embed/>
                </p:oleObj>
              </mc:Choice>
              <mc:Fallback>
                <p:oleObj name="Visio" r:id="rId3" imgW="7734300" imgH="5589422" progId="Visio.Drawing.11">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950" y="1217613"/>
                        <a:ext cx="6916738"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idx="4294967295"/>
          </p:nvPr>
        </p:nvSpPr>
        <p:spPr/>
        <p:txBody>
          <a:bodyPr/>
          <a:lstStyle/>
          <a:p>
            <a:r>
              <a:rPr lang="zh-CN" altLang="en-US" smtClean="0"/>
              <a:t>关键业务对象－市场参与者</a:t>
            </a:r>
          </a:p>
        </p:txBody>
      </p:sp>
      <p:sp>
        <p:nvSpPr>
          <p:cNvPr id="54275" name="灯片编号占位符 3"/>
          <p:cNvSpPr txBox="1">
            <a:spLocks noGrp="1"/>
          </p:cNvSpPr>
          <p:nvPr/>
        </p:nvSpPr>
        <p:spPr bwMode="auto">
          <a:xfrm>
            <a:off x="7342188" y="6237288"/>
            <a:ext cx="180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r>
              <a:rPr lang="en-US" altLang="zh-CN" sz="1000" b="1">
                <a:solidFill>
                  <a:srgbClr val="969696"/>
                </a:solidFill>
              </a:rPr>
              <a:t>- </a:t>
            </a:r>
            <a:fld id="{BB3E44D2-A1B9-4AB0-BD01-56B8B2F69276}" type="slidenum">
              <a:rPr lang="en-US" altLang="zh-CN" sz="1000" b="1">
                <a:solidFill>
                  <a:srgbClr val="969696"/>
                </a:solidFill>
              </a:rPr>
              <a:pPr algn="r" eaLnBrk="1" hangingPunct="1"/>
              <a:t>75</a:t>
            </a:fld>
            <a:r>
              <a:rPr lang="en-US" altLang="zh-CN" sz="1000" b="1">
                <a:solidFill>
                  <a:srgbClr val="969696"/>
                </a:solidFill>
              </a:rPr>
              <a:t> -</a:t>
            </a:r>
          </a:p>
        </p:txBody>
      </p:sp>
      <p:sp>
        <p:nvSpPr>
          <p:cNvPr id="54276" name="Rectangle 6"/>
          <p:cNvSpPr>
            <a:spLocks noChangeArrowheads="1"/>
          </p:cNvSpPr>
          <p:nvPr/>
        </p:nvSpPr>
        <p:spPr bwMode="auto">
          <a:xfrm>
            <a:off x="0" y="1466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nchor="ctr">
            <a:spAutoFit/>
          </a:bodyPr>
          <a:lstStyle/>
          <a:p>
            <a:endParaRPr lang="zh-CN" altLang="en-US"/>
          </a:p>
        </p:txBody>
      </p:sp>
      <p:graphicFrame>
        <p:nvGraphicFramePr>
          <p:cNvPr id="54277" name="Object 5"/>
          <p:cNvGraphicFramePr>
            <a:graphicFrameLocks noChangeAspect="1"/>
          </p:cNvGraphicFramePr>
          <p:nvPr/>
        </p:nvGraphicFramePr>
        <p:xfrm>
          <a:off x="1619250" y="1196975"/>
          <a:ext cx="5905500" cy="4424363"/>
        </p:xfrm>
        <a:graphic>
          <a:graphicData uri="http://schemas.openxmlformats.org/presentationml/2006/ole">
            <mc:AlternateContent xmlns:mc="http://schemas.openxmlformats.org/markup-compatibility/2006">
              <mc:Choice xmlns:v="urn:schemas-microsoft-com:vml" Requires="v">
                <p:oleObj spid="_x0000_s54299" name="Visio" r:id="rId3" imgW="5189830" imgH="3923386" progId="Visio.Drawing.11">
                  <p:embed/>
                </p:oleObj>
              </mc:Choice>
              <mc:Fallback>
                <p:oleObj name="Visio" r:id="rId3" imgW="5189830" imgH="3923386"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196975"/>
                        <a:ext cx="5905500"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idx="4294967295"/>
          </p:nvPr>
        </p:nvSpPr>
        <p:spPr/>
        <p:txBody>
          <a:bodyPr/>
          <a:lstStyle/>
          <a:p>
            <a:r>
              <a:rPr lang="zh-CN" altLang="en-US" smtClean="0"/>
              <a:t>关键业务对象－委托</a:t>
            </a:r>
          </a:p>
        </p:txBody>
      </p:sp>
      <p:sp>
        <p:nvSpPr>
          <p:cNvPr id="55299" name="灯片编号占位符 3"/>
          <p:cNvSpPr txBox="1">
            <a:spLocks noGrp="1"/>
          </p:cNvSpPr>
          <p:nvPr/>
        </p:nvSpPr>
        <p:spPr bwMode="auto">
          <a:xfrm>
            <a:off x="7342188" y="6237288"/>
            <a:ext cx="180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r>
              <a:rPr lang="en-US" altLang="zh-CN" sz="1000" b="1">
                <a:solidFill>
                  <a:srgbClr val="969696"/>
                </a:solidFill>
              </a:rPr>
              <a:t>- </a:t>
            </a:r>
            <a:fld id="{F93E727B-BEFE-460D-BAA4-002EE1B0179A}" type="slidenum">
              <a:rPr lang="en-US" altLang="zh-CN" sz="1000" b="1">
                <a:solidFill>
                  <a:srgbClr val="969696"/>
                </a:solidFill>
              </a:rPr>
              <a:pPr algn="r" eaLnBrk="1" hangingPunct="1"/>
              <a:t>76</a:t>
            </a:fld>
            <a:r>
              <a:rPr lang="en-US" altLang="zh-CN" sz="1000" b="1">
                <a:solidFill>
                  <a:srgbClr val="969696"/>
                </a:solidFill>
              </a:rPr>
              <a:t> -</a:t>
            </a:r>
          </a:p>
        </p:txBody>
      </p:sp>
      <p:graphicFrame>
        <p:nvGraphicFramePr>
          <p:cNvPr id="55300" name="Object 5"/>
          <p:cNvGraphicFramePr>
            <a:graphicFrameLocks noChangeAspect="1"/>
          </p:cNvGraphicFramePr>
          <p:nvPr/>
        </p:nvGraphicFramePr>
        <p:xfrm>
          <a:off x="1403350" y="1412875"/>
          <a:ext cx="6121400" cy="4237038"/>
        </p:xfrm>
        <a:graphic>
          <a:graphicData uri="http://schemas.openxmlformats.org/presentationml/2006/ole">
            <mc:AlternateContent xmlns:mc="http://schemas.openxmlformats.org/markup-compatibility/2006">
              <mc:Choice xmlns:v="urn:schemas-microsoft-com:vml" Requires="v">
                <p:oleObj spid="_x0000_s55322" name="Visio" r:id="rId3" imgW="3748126" imgH="2983382" progId="Visio.Drawing.6">
                  <p:embed/>
                </p:oleObj>
              </mc:Choice>
              <mc:Fallback>
                <p:oleObj name="Visio" r:id="rId3" imgW="3748126" imgH="2983382" progId="Visio.Drawing.6">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412875"/>
                        <a:ext cx="6121400"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idx="4294967295"/>
          </p:nvPr>
        </p:nvSpPr>
        <p:spPr/>
        <p:txBody>
          <a:bodyPr/>
          <a:lstStyle/>
          <a:p>
            <a:r>
              <a:rPr lang="zh-CN" altLang="en-US" smtClean="0"/>
              <a:t>关键业务对象</a:t>
            </a:r>
            <a:r>
              <a:rPr lang="en-US" altLang="zh-CN" smtClean="0"/>
              <a:t>-</a:t>
            </a:r>
            <a:r>
              <a:rPr lang="zh-CN" altLang="en-US" smtClean="0"/>
              <a:t>成交持仓</a:t>
            </a:r>
          </a:p>
        </p:txBody>
      </p:sp>
      <p:sp>
        <p:nvSpPr>
          <p:cNvPr id="56323" name="灯片编号占位符 3"/>
          <p:cNvSpPr txBox="1">
            <a:spLocks noGrp="1"/>
          </p:cNvSpPr>
          <p:nvPr/>
        </p:nvSpPr>
        <p:spPr bwMode="auto">
          <a:xfrm>
            <a:off x="7342188" y="6237288"/>
            <a:ext cx="180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r>
              <a:rPr lang="en-US" altLang="zh-CN" sz="1000" b="1">
                <a:solidFill>
                  <a:srgbClr val="969696"/>
                </a:solidFill>
              </a:rPr>
              <a:t>- </a:t>
            </a:r>
            <a:fld id="{7AB2639C-01E4-41D9-90F0-CBAB77C25F18}" type="slidenum">
              <a:rPr lang="en-US" altLang="zh-CN" sz="1000" b="1">
                <a:solidFill>
                  <a:srgbClr val="969696"/>
                </a:solidFill>
              </a:rPr>
              <a:pPr algn="r" eaLnBrk="1" hangingPunct="1"/>
              <a:t>77</a:t>
            </a:fld>
            <a:r>
              <a:rPr lang="en-US" altLang="zh-CN" sz="1000" b="1">
                <a:solidFill>
                  <a:srgbClr val="969696"/>
                </a:solidFill>
              </a:rPr>
              <a:t> -</a:t>
            </a:r>
          </a:p>
        </p:txBody>
      </p:sp>
      <p:graphicFrame>
        <p:nvGraphicFramePr>
          <p:cNvPr id="56324" name="Object 4"/>
          <p:cNvGraphicFramePr>
            <a:graphicFrameLocks noChangeAspect="1"/>
          </p:cNvGraphicFramePr>
          <p:nvPr/>
        </p:nvGraphicFramePr>
        <p:xfrm>
          <a:off x="900113" y="1341438"/>
          <a:ext cx="7513637" cy="5145087"/>
        </p:xfrm>
        <a:graphic>
          <a:graphicData uri="http://schemas.openxmlformats.org/presentationml/2006/ole">
            <mc:AlternateContent xmlns:mc="http://schemas.openxmlformats.org/markup-compatibility/2006">
              <mc:Choice xmlns:v="urn:schemas-microsoft-com:vml" Requires="v">
                <p:oleObj spid="_x0000_s56346" name="Visio" r:id="rId3" imgW="9161983" imgH="6211519" progId="Visio.Drawing.11">
                  <p:embed/>
                </p:oleObj>
              </mc:Choice>
              <mc:Fallback>
                <p:oleObj name="Visio" r:id="rId3" imgW="9161983" imgH="6211519"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341438"/>
                        <a:ext cx="7513637"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idx="4294967295"/>
          </p:nvPr>
        </p:nvSpPr>
        <p:spPr/>
        <p:txBody>
          <a:bodyPr/>
          <a:lstStyle/>
          <a:p>
            <a:r>
              <a:rPr lang="zh-CN" altLang="en-US" smtClean="0"/>
              <a:t>关键业务对象－资金</a:t>
            </a:r>
          </a:p>
        </p:txBody>
      </p:sp>
      <p:sp>
        <p:nvSpPr>
          <p:cNvPr id="57347" name="灯片编号占位符 3"/>
          <p:cNvSpPr txBox="1">
            <a:spLocks noGrp="1"/>
          </p:cNvSpPr>
          <p:nvPr/>
        </p:nvSpPr>
        <p:spPr bwMode="auto">
          <a:xfrm>
            <a:off x="7342188" y="6237288"/>
            <a:ext cx="18018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r" eaLnBrk="1" hangingPunct="1"/>
            <a:r>
              <a:rPr lang="en-US" altLang="zh-CN" sz="1000" b="1">
                <a:solidFill>
                  <a:srgbClr val="969696"/>
                </a:solidFill>
              </a:rPr>
              <a:t>- </a:t>
            </a:r>
            <a:fld id="{547B854B-59FB-405E-B803-B7A232A7831B}" type="slidenum">
              <a:rPr lang="en-US" altLang="zh-CN" sz="1000" b="1">
                <a:solidFill>
                  <a:srgbClr val="969696"/>
                </a:solidFill>
              </a:rPr>
              <a:pPr algn="r" eaLnBrk="1" hangingPunct="1"/>
              <a:t>78</a:t>
            </a:fld>
            <a:r>
              <a:rPr lang="en-US" altLang="zh-CN" sz="1000" b="1">
                <a:solidFill>
                  <a:srgbClr val="969696"/>
                </a:solidFill>
              </a:rPr>
              <a:t> -</a:t>
            </a:r>
          </a:p>
        </p:txBody>
      </p:sp>
      <p:sp>
        <p:nvSpPr>
          <p:cNvPr id="57348" name="Rectangle 4"/>
          <p:cNvSpPr>
            <a:spLocks noChangeArrowheads="1"/>
          </p:cNvSpPr>
          <p:nvPr/>
        </p:nvSpPr>
        <p:spPr bwMode="auto">
          <a:xfrm>
            <a:off x="0" y="1466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nchor="ctr">
            <a:spAutoFit/>
          </a:bodyPr>
          <a:lstStyle/>
          <a:p>
            <a:endParaRPr lang="zh-CN" altLang="en-US"/>
          </a:p>
        </p:txBody>
      </p:sp>
      <p:sp>
        <p:nvSpPr>
          <p:cNvPr id="57349" name="Rectangle 7"/>
          <p:cNvSpPr>
            <a:spLocks noChangeArrowheads="1"/>
          </p:cNvSpPr>
          <p:nvPr/>
        </p:nvSpPr>
        <p:spPr bwMode="auto">
          <a:xfrm>
            <a:off x="0" y="1562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nchor="ctr">
            <a:spAutoFit/>
          </a:bodyPr>
          <a:lstStyle/>
          <a:p>
            <a:endParaRPr lang="zh-CN" altLang="en-US"/>
          </a:p>
        </p:txBody>
      </p:sp>
      <p:graphicFrame>
        <p:nvGraphicFramePr>
          <p:cNvPr id="57350" name="Object 6"/>
          <p:cNvGraphicFramePr>
            <a:graphicFrameLocks noChangeAspect="1"/>
          </p:cNvGraphicFramePr>
          <p:nvPr/>
        </p:nvGraphicFramePr>
        <p:xfrm>
          <a:off x="1835150" y="1412875"/>
          <a:ext cx="5689600" cy="4460875"/>
        </p:xfrm>
        <a:graphic>
          <a:graphicData uri="http://schemas.openxmlformats.org/presentationml/2006/ole">
            <mc:AlternateContent xmlns:mc="http://schemas.openxmlformats.org/markup-compatibility/2006">
              <mc:Choice xmlns:v="urn:schemas-microsoft-com:vml" Requires="v">
                <p:oleObj spid="_x0000_s57372" name="Visio" r:id="rId3" imgW="5624779" imgH="4407408" progId="Visio.Drawing.11">
                  <p:embed/>
                </p:oleObj>
              </mc:Choice>
              <mc:Fallback>
                <p:oleObj name="Visio" r:id="rId3" imgW="5624779" imgH="4407408"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1412875"/>
                        <a:ext cx="5689600"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mtClean="0"/>
              <a:t>客户管理－客户开户</a:t>
            </a:r>
          </a:p>
        </p:txBody>
      </p:sp>
      <p:graphicFrame>
        <p:nvGraphicFramePr>
          <p:cNvPr id="59395" name="Object 3"/>
          <p:cNvGraphicFramePr>
            <a:graphicFrameLocks noGrp="1" noChangeAspect="1"/>
          </p:cNvGraphicFramePr>
          <p:nvPr>
            <p:ph idx="1"/>
          </p:nvPr>
        </p:nvGraphicFramePr>
        <p:xfrm>
          <a:off x="165100" y="1127125"/>
          <a:ext cx="8537575" cy="5029200"/>
        </p:xfrm>
        <a:graphic>
          <a:graphicData uri="http://schemas.openxmlformats.org/presentationml/2006/ole">
            <mc:AlternateContent xmlns:mc="http://schemas.openxmlformats.org/markup-compatibility/2006">
              <mc:Choice xmlns:v="urn:schemas-microsoft-com:vml" Requires="v">
                <p:oleObj spid="_x0000_s59417" name="Visio" r:id="rId3" imgW="8524690" imgH="5020553" progId="Visio.Drawing.11">
                  <p:embed/>
                </p:oleObj>
              </mc:Choice>
              <mc:Fallback>
                <p:oleObj name="Visio" r:id="rId3" imgW="8524690" imgH="5020553"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1127125"/>
                        <a:ext cx="85375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FC8AF623-60DA-45E8-B25A-0C010CBE82A9}" type="slidenum">
              <a:rPr lang="en-US" altLang="zh-CN" sz="1000" smtClean="0">
                <a:solidFill>
                  <a:srgbClr val="969696"/>
                </a:solidFill>
              </a:rPr>
              <a:pPr eaLnBrk="1" hangingPunct="1"/>
              <a:t>8</a:t>
            </a:fld>
            <a:r>
              <a:rPr lang="en-US" altLang="zh-CN" sz="1000" smtClean="0">
                <a:solidFill>
                  <a:srgbClr val="969696"/>
                </a:solidFill>
              </a:rPr>
              <a:t> -</a:t>
            </a:r>
          </a:p>
        </p:txBody>
      </p:sp>
      <p:sp>
        <p:nvSpPr>
          <p:cNvPr id="10243" name="Rectangle 2"/>
          <p:cNvSpPr>
            <a:spLocks noGrp="1" noChangeArrowheads="1"/>
          </p:cNvSpPr>
          <p:nvPr>
            <p:ph type="title"/>
          </p:nvPr>
        </p:nvSpPr>
        <p:spPr/>
        <p:txBody>
          <a:bodyPr/>
          <a:lstStyle/>
          <a:p>
            <a:pPr eaLnBrk="1" hangingPunct="1"/>
            <a:r>
              <a:rPr lang="zh-CN" altLang="en-US" smtClean="0"/>
              <a:t>期货合约</a:t>
            </a:r>
            <a:r>
              <a:rPr lang="en-US" altLang="zh-CN" smtClean="0"/>
              <a:t>(Futures)</a:t>
            </a:r>
          </a:p>
        </p:txBody>
      </p:sp>
      <p:sp>
        <p:nvSpPr>
          <p:cNvPr id="10244" name="Rectangle 3"/>
          <p:cNvSpPr>
            <a:spLocks noGrp="1" noChangeArrowheads="1"/>
          </p:cNvSpPr>
          <p:nvPr>
            <p:ph type="body" idx="1"/>
          </p:nvPr>
        </p:nvSpPr>
        <p:spPr/>
        <p:txBody>
          <a:bodyPr/>
          <a:lstStyle/>
          <a:p>
            <a:pPr eaLnBrk="1" hangingPunct="1"/>
            <a:r>
              <a:rPr lang="zh-CN" altLang="en-US" smtClean="0"/>
              <a:t>远期合约：买卖双方就未来某一日交付一定数量和质量的某种资产所达成一致意见的一种交易，其价格可以事先约定或者交付时协定。</a:t>
            </a:r>
          </a:p>
          <a:p>
            <a:pPr eaLnBrk="1" hangingPunct="1"/>
            <a:r>
              <a:rPr lang="zh-CN" altLang="en-US" smtClean="0"/>
              <a:t>期货</a:t>
            </a:r>
            <a:r>
              <a:rPr lang="zh-CN" altLang="en-US" dirty="0" smtClean="0"/>
              <a:t>合约：买卖方就未来某一固定日期</a:t>
            </a:r>
            <a:r>
              <a:rPr lang="en-US" altLang="zh-CN" dirty="0" smtClean="0"/>
              <a:t>[</a:t>
            </a:r>
            <a:r>
              <a:rPr lang="zh-CN" altLang="en-US" dirty="0" smtClean="0"/>
              <a:t>交割日</a:t>
            </a:r>
            <a:r>
              <a:rPr lang="en-US" altLang="zh-CN" dirty="0" smtClean="0"/>
              <a:t>]</a:t>
            </a:r>
            <a:r>
              <a:rPr lang="zh-CN" altLang="en-US" dirty="0" smtClean="0"/>
              <a:t>对某种资产达成一致正式合约</a:t>
            </a:r>
            <a:r>
              <a:rPr lang="en-US" altLang="zh-CN" dirty="0" smtClean="0"/>
              <a:t>[</a:t>
            </a:r>
            <a:r>
              <a:rPr lang="zh-CN" altLang="en-US" dirty="0" smtClean="0"/>
              <a:t>标准合约</a:t>
            </a:r>
            <a:r>
              <a:rPr lang="en-US" altLang="zh-CN" dirty="0" smtClean="0"/>
              <a:t>]</a:t>
            </a:r>
            <a:r>
              <a:rPr lang="zh-CN" altLang="en-US" dirty="0" smtClean="0"/>
              <a:t>性协议。合约价格随着市场行情而变，但交易达成后，价格</a:t>
            </a:r>
            <a:r>
              <a:rPr lang="en-US" altLang="zh-CN" dirty="0" smtClean="0"/>
              <a:t>[</a:t>
            </a:r>
            <a:r>
              <a:rPr lang="zh-CN" altLang="en-US" dirty="0" smtClean="0"/>
              <a:t>成交价格</a:t>
            </a:r>
            <a:r>
              <a:rPr lang="en-US" altLang="zh-CN" dirty="0" smtClean="0"/>
              <a:t>]</a:t>
            </a:r>
            <a:r>
              <a:rPr lang="zh-CN" altLang="en-US" dirty="0" smtClean="0"/>
              <a:t>就固定了。期货合约有标准的格式，所有交易者都知道在交易什么。</a:t>
            </a:r>
          </a:p>
          <a:p>
            <a:pPr eaLnBrk="1" hangingPunct="1"/>
            <a:r>
              <a:rPr lang="zh-CN" altLang="en-US" dirty="0" smtClean="0"/>
              <a:t>标地物（</a:t>
            </a:r>
            <a:r>
              <a:rPr lang="en-US" altLang="zh-CN" dirty="0" smtClean="0"/>
              <a:t>Underlying</a:t>
            </a:r>
            <a:r>
              <a:rPr lang="zh-CN" altLang="en-US" dirty="0" smtClean="0"/>
              <a:t>） ：衍生品的相关资产或者工具。</a:t>
            </a:r>
          </a:p>
          <a:p>
            <a:pPr eaLnBrk="1" hangingPunct="1"/>
            <a:r>
              <a:rPr lang="zh-CN" altLang="en-US" dirty="0" smtClean="0"/>
              <a:t>期货合约要素</a:t>
            </a:r>
          </a:p>
          <a:p>
            <a:pPr lvl="1" eaLnBrk="1" hangingPunct="1"/>
            <a:r>
              <a:rPr lang="zh-CN" altLang="en-US" dirty="0" smtClean="0"/>
              <a:t>标地资产质量</a:t>
            </a:r>
            <a:r>
              <a:rPr lang="en-US" altLang="zh-CN" dirty="0" smtClean="0"/>
              <a:t>—</a:t>
            </a:r>
            <a:r>
              <a:rPr lang="zh-CN" altLang="en-US" dirty="0" smtClean="0"/>
              <a:t>不同商品资产具有不同质量属性。</a:t>
            </a:r>
          </a:p>
          <a:p>
            <a:pPr lvl="1" eaLnBrk="1" hangingPunct="1"/>
            <a:r>
              <a:rPr lang="zh-CN" altLang="en-US" dirty="0" smtClean="0"/>
              <a:t>标地资产数量</a:t>
            </a:r>
            <a:r>
              <a:rPr lang="en-US" altLang="zh-CN" dirty="0" smtClean="0"/>
              <a:t>(Unit)</a:t>
            </a:r>
          </a:p>
          <a:p>
            <a:pPr lvl="1" eaLnBrk="1" hangingPunct="1"/>
            <a:r>
              <a:rPr lang="zh-CN" altLang="en-US" dirty="0" smtClean="0"/>
              <a:t>标地资产交付日期</a:t>
            </a:r>
          </a:p>
          <a:p>
            <a:pPr lvl="1" eaLnBrk="1" hangingPunct="1"/>
            <a:r>
              <a:rPr lang="zh-CN" altLang="en-US" dirty="0" smtClean="0"/>
              <a:t>交付方式：包括现金交割、实物交割的交付地点等</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zh-CN" altLang="en-US" smtClean="0"/>
              <a:t>业务状态和交易阶段</a:t>
            </a:r>
          </a:p>
        </p:txBody>
      </p:sp>
      <p:graphicFrame>
        <p:nvGraphicFramePr>
          <p:cNvPr id="60419" name="Object 3"/>
          <p:cNvGraphicFramePr>
            <a:graphicFrameLocks noGrp="1" noChangeAspect="1"/>
          </p:cNvGraphicFramePr>
          <p:nvPr>
            <p:ph idx="1"/>
          </p:nvPr>
        </p:nvGraphicFramePr>
        <p:xfrm>
          <a:off x="468313" y="1341438"/>
          <a:ext cx="8229600" cy="4749800"/>
        </p:xfrm>
        <a:graphic>
          <a:graphicData uri="http://schemas.openxmlformats.org/presentationml/2006/ole">
            <mc:AlternateContent xmlns:mc="http://schemas.openxmlformats.org/markup-compatibility/2006">
              <mc:Choice xmlns:v="urn:schemas-microsoft-com:vml" Requires="v">
                <p:oleObj spid="_x0000_s60441" name="Visio" r:id="rId3" imgW="8179613" imgH="4720742" progId="Visio.Drawing.11">
                  <p:embed/>
                </p:oleObj>
              </mc:Choice>
              <mc:Fallback>
                <p:oleObj name="Visio" r:id="rId3" imgW="8179613" imgH="4720742"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341438"/>
                        <a:ext cx="82296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smtClean="0"/>
              <a:t>主要业务流程</a:t>
            </a:r>
          </a:p>
        </p:txBody>
      </p:sp>
      <p:sp>
        <p:nvSpPr>
          <p:cNvPr id="61443" name="Rectangle 3"/>
          <p:cNvSpPr>
            <a:spLocks noChangeArrowheads="1"/>
          </p:cNvSpPr>
          <p:nvPr/>
        </p:nvSpPr>
        <p:spPr bwMode="auto">
          <a:xfrm>
            <a:off x="4457700" y="1141413"/>
            <a:ext cx="1419225" cy="5240337"/>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463" y="1141413"/>
            <a:ext cx="1411287" cy="524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Rectangle 5"/>
          <p:cNvSpPr>
            <a:spLocks noChangeArrowheads="1"/>
          </p:cNvSpPr>
          <p:nvPr/>
        </p:nvSpPr>
        <p:spPr bwMode="auto">
          <a:xfrm>
            <a:off x="4457700" y="1141413"/>
            <a:ext cx="1985963" cy="524033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46" name="Rectangle 6"/>
          <p:cNvSpPr>
            <a:spLocks noChangeArrowheads="1"/>
          </p:cNvSpPr>
          <p:nvPr/>
        </p:nvSpPr>
        <p:spPr bwMode="auto">
          <a:xfrm>
            <a:off x="4462463" y="1141413"/>
            <a:ext cx="1981200" cy="5240337"/>
          </a:xfrm>
          <a:prstGeom prst="rect">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47" name="Rectangle 7"/>
          <p:cNvSpPr>
            <a:spLocks noChangeArrowheads="1"/>
          </p:cNvSpPr>
          <p:nvPr/>
        </p:nvSpPr>
        <p:spPr bwMode="auto">
          <a:xfrm>
            <a:off x="3046413" y="1141413"/>
            <a:ext cx="1419225" cy="5240337"/>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6144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175" y="1141413"/>
            <a:ext cx="1411288" cy="524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Rectangle 9"/>
          <p:cNvSpPr>
            <a:spLocks noChangeArrowheads="1"/>
          </p:cNvSpPr>
          <p:nvPr/>
        </p:nvSpPr>
        <p:spPr bwMode="auto">
          <a:xfrm>
            <a:off x="3059113" y="1141413"/>
            <a:ext cx="1657350" cy="52403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50" name="Rectangle 10"/>
          <p:cNvSpPr>
            <a:spLocks noChangeArrowheads="1"/>
          </p:cNvSpPr>
          <p:nvPr/>
        </p:nvSpPr>
        <p:spPr bwMode="auto">
          <a:xfrm>
            <a:off x="3051175" y="1141413"/>
            <a:ext cx="1665288" cy="5240337"/>
          </a:xfrm>
          <a:prstGeom prst="rect">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1" name="Rectangle 11"/>
          <p:cNvSpPr>
            <a:spLocks noChangeArrowheads="1"/>
          </p:cNvSpPr>
          <p:nvPr/>
        </p:nvSpPr>
        <p:spPr bwMode="auto">
          <a:xfrm>
            <a:off x="5076825" y="1268413"/>
            <a:ext cx="762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i="1">
                <a:solidFill>
                  <a:srgbClr val="000000"/>
                </a:solidFill>
                <a:latin typeface="宋体" pitchFamily="2" charset="-122"/>
              </a:rPr>
              <a:t>结算子系统</a:t>
            </a:r>
            <a:endParaRPr lang="zh-CN" altLang="en-US"/>
          </a:p>
        </p:txBody>
      </p:sp>
      <p:sp>
        <p:nvSpPr>
          <p:cNvPr id="61452" name="Rectangle 12"/>
          <p:cNvSpPr>
            <a:spLocks noChangeArrowheads="1"/>
          </p:cNvSpPr>
          <p:nvPr/>
        </p:nvSpPr>
        <p:spPr bwMode="auto">
          <a:xfrm>
            <a:off x="1636713" y="1141413"/>
            <a:ext cx="1135062" cy="5240337"/>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6145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6713" y="1141413"/>
            <a:ext cx="1135062" cy="524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4" name="Rectangle 14"/>
          <p:cNvSpPr>
            <a:spLocks noChangeArrowheads="1"/>
          </p:cNvSpPr>
          <p:nvPr/>
        </p:nvSpPr>
        <p:spPr bwMode="auto">
          <a:xfrm>
            <a:off x="1403350" y="1141413"/>
            <a:ext cx="1655763" cy="5240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55" name="Rectangle 15"/>
          <p:cNvSpPr>
            <a:spLocks noChangeArrowheads="1"/>
          </p:cNvSpPr>
          <p:nvPr/>
        </p:nvSpPr>
        <p:spPr bwMode="auto">
          <a:xfrm>
            <a:off x="1403350" y="1141413"/>
            <a:ext cx="1647825" cy="5240337"/>
          </a:xfrm>
          <a:prstGeom prst="rect">
            <a:avLst/>
          </a:prstGeom>
          <a:noFill/>
          <a:ln w="7938"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6" name="Rectangle 16"/>
          <p:cNvSpPr>
            <a:spLocks noChangeArrowheads="1"/>
          </p:cNvSpPr>
          <p:nvPr/>
        </p:nvSpPr>
        <p:spPr bwMode="auto">
          <a:xfrm>
            <a:off x="1763713" y="1268413"/>
            <a:ext cx="9144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i="1">
                <a:solidFill>
                  <a:srgbClr val="000000"/>
                </a:solidFill>
                <a:latin typeface="宋体" pitchFamily="2" charset="-122"/>
              </a:rPr>
              <a:t>交易数据管理</a:t>
            </a:r>
          </a:p>
        </p:txBody>
      </p:sp>
      <p:sp>
        <p:nvSpPr>
          <p:cNvPr id="61457" name="Rectangle 17"/>
          <p:cNvSpPr>
            <a:spLocks noChangeArrowheads="1"/>
          </p:cNvSpPr>
          <p:nvPr/>
        </p:nvSpPr>
        <p:spPr bwMode="auto">
          <a:xfrm>
            <a:off x="6592888" y="1700213"/>
            <a:ext cx="457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a:solidFill>
                  <a:srgbClr val="000000"/>
                </a:solidFill>
                <a:latin typeface="宋体" pitchFamily="2" charset="-122"/>
              </a:rPr>
              <a:t>交易前</a:t>
            </a:r>
            <a:endParaRPr lang="zh-CN" altLang="en-US"/>
          </a:p>
        </p:txBody>
      </p:sp>
      <p:sp>
        <p:nvSpPr>
          <p:cNvPr id="61458" name="Freeform 18"/>
          <p:cNvSpPr>
            <a:spLocks noEditPoints="1"/>
          </p:cNvSpPr>
          <p:nvPr/>
        </p:nvSpPr>
        <p:spPr bwMode="auto">
          <a:xfrm>
            <a:off x="1403350" y="1557338"/>
            <a:ext cx="6035675" cy="7937"/>
          </a:xfrm>
          <a:custGeom>
            <a:avLst/>
            <a:gdLst>
              <a:gd name="T0" fmla="*/ 2147483647 w 10496"/>
              <a:gd name="T1" fmla="*/ 0 h 16"/>
              <a:gd name="T2" fmla="*/ 2147483647 w 10496"/>
              <a:gd name="T3" fmla="*/ 0 h 16"/>
              <a:gd name="T4" fmla="*/ 2147483647 w 10496"/>
              <a:gd name="T5" fmla="*/ 0 h 16"/>
              <a:gd name="T6" fmla="*/ 2147483647 w 10496"/>
              <a:gd name="T7" fmla="*/ 0 h 16"/>
              <a:gd name="T8" fmla="*/ 2147483647 w 10496"/>
              <a:gd name="T9" fmla="*/ 0 h 16"/>
              <a:gd name="T10" fmla="*/ 2147483647 w 10496"/>
              <a:gd name="T11" fmla="*/ 0 h 16"/>
              <a:gd name="T12" fmla="*/ 2147483647 w 10496"/>
              <a:gd name="T13" fmla="*/ 0 h 16"/>
              <a:gd name="T14" fmla="*/ 2147483647 w 10496"/>
              <a:gd name="T15" fmla="*/ 0 h 16"/>
              <a:gd name="T16" fmla="*/ 2147483647 w 10496"/>
              <a:gd name="T17" fmla="*/ 0 h 16"/>
              <a:gd name="T18" fmla="*/ 2147483647 w 10496"/>
              <a:gd name="T19" fmla="*/ 0 h 16"/>
              <a:gd name="T20" fmla="*/ 2147483647 w 10496"/>
              <a:gd name="T21" fmla="*/ 0 h 16"/>
              <a:gd name="T22" fmla="*/ 2147483647 w 10496"/>
              <a:gd name="T23" fmla="*/ 0 h 16"/>
              <a:gd name="T24" fmla="*/ 2147483647 w 10496"/>
              <a:gd name="T25" fmla="*/ 0 h 16"/>
              <a:gd name="T26" fmla="*/ 2147483647 w 10496"/>
              <a:gd name="T27" fmla="*/ 0 h 16"/>
              <a:gd name="T28" fmla="*/ 2147483647 w 10496"/>
              <a:gd name="T29" fmla="*/ 0 h 16"/>
              <a:gd name="T30" fmla="*/ 2147483647 w 10496"/>
              <a:gd name="T31" fmla="*/ 0 h 16"/>
              <a:gd name="T32" fmla="*/ 2147483647 w 10496"/>
              <a:gd name="T33" fmla="*/ 0 h 16"/>
              <a:gd name="T34" fmla="*/ 2147483647 w 10496"/>
              <a:gd name="T35" fmla="*/ 0 h 16"/>
              <a:gd name="T36" fmla="*/ 2147483647 w 10496"/>
              <a:gd name="T37" fmla="*/ 0 h 16"/>
              <a:gd name="T38" fmla="*/ 2147483647 w 10496"/>
              <a:gd name="T39" fmla="*/ 0 h 16"/>
              <a:gd name="T40" fmla="*/ 2147483647 w 10496"/>
              <a:gd name="T41" fmla="*/ 0 h 16"/>
              <a:gd name="T42" fmla="*/ 2147483647 w 10496"/>
              <a:gd name="T43" fmla="*/ 0 h 16"/>
              <a:gd name="T44" fmla="*/ 2147483647 w 10496"/>
              <a:gd name="T45" fmla="*/ 0 h 16"/>
              <a:gd name="T46" fmla="*/ 2147483647 w 10496"/>
              <a:gd name="T47" fmla="*/ 0 h 16"/>
              <a:gd name="T48" fmla="*/ 2147483647 w 10496"/>
              <a:gd name="T49" fmla="*/ 0 h 16"/>
              <a:gd name="T50" fmla="*/ 2147483647 w 10496"/>
              <a:gd name="T51" fmla="*/ 0 h 16"/>
              <a:gd name="T52" fmla="*/ 2147483647 w 10496"/>
              <a:gd name="T53" fmla="*/ 0 h 16"/>
              <a:gd name="T54" fmla="*/ 2147483647 w 10496"/>
              <a:gd name="T55" fmla="*/ 0 h 16"/>
              <a:gd name="T56" fmla="*/ 2147483647 w 10496"/>
              <a:gd name="T57" fmla="*/ 0 h 16"/>
              <a:gd name="T58" fmla="*/ 2147483647 w 10496"/>
              <a:gd name="T59" fmla="*/ 0 h 16"/>
              <a:gd name="T60" fmla="*/ 2147483647 w 10496"/>
              <a:gd name="T61" fmla="*/ 0 h 16"/>
              <a:gd name="T62" fmla="*/ 2147483647 w 10496"/>
              <a:gd name="T63" fmla="*/ 0 h 16"/>
              <a:gd name="T64" fmla="*/ 2147483647 w 10496"/>
              <a:gd name="T65" fmla="*/ 0 h 16"/>
              <a:gd name="T66" fmla="*/ 2147483647 w 10496"/>
              <a:gd name="T67" fmla="*/ 0 h 16"/>
              <a:gd name="T68" fmla="*/ 2147483647 w 10496"/>
              <a:gd name="T69" fmla="*/ 0 h 16"/>
              <a:gd name="T70" fmla="*/ 2147483647 w 10496"/>
              <a:gd name="T71" fmla="*/ 0 h 16"/>
              <a:gd name="T72" fmla="*/ 2147483647 w 10496"/>
              <a:gd name="T73" fmla="*/ 0 h 16"/>
              <a:gd name="T74" fmla="*/ 2147483647 w 10496"/>
              <a:gd name="T75" fmla="*/ 0 h 16"/>
              <a:gd name="T76" fmla="*/ 2147483647 w 10496"/>
              <a:gd name="T77" fmla="*/ 0 h 16"/>
              <a:gd name="T78" fmla="*/ 2147483647 w 10496"/>
              <a:gd name="T79" fmla="*/ 0 h 16"/>
              <a:gd name="T80" fmla="*/ 2147483647 w 10496"/>
              <a:gd name="T81" fmla="*/ 0 h 16"/>
              <a:gd name="T82" fmla="*/ 2147483647 w 10496"/>
              <a:gd name="T83" fmla="*/ 0 h 16"/>
              <a:gd name="T84" fmla="*/ 2147483647 w 10496"/>
              <a:gd name="T85" fmla="*/ 0 h 16"/>
              <a:gd name="T86" fmla="*/ 2147483647 w 10496"/>
              <a:gd name="T87" fmla="*/ 0 h 16"/>
              <a:gd name="T88" fmla="*/ 2147483647 w 10496"/>
              <a:gd name="T89" fmla="*/ 0 h 16"/>
              <a:gd name="T90" fmla="*/ 2147483647 w 10496"/>
              <a:gd name="T91" fmla="*/ 0 h 16"/>
              <a:gd name="T92" fmla="*/ 2147483647 w 10496"/>
              <a:gd name="T93" fmla="*/ 0 h 16"/>
              <a:gd name="T94" fmla="*/ 2147483647 w 10496"/>
              <a:gd name="T95" fmla="*/ 0 h 16"/>
              <a:gd name="T96" fmla="*/ 2147483647 w 10496"/>
              <a:gd name="T97" fmla="*/ 0 h 16"/>
              <a:gd name="T98" fmla="*/ 2147483647 w 10496"/>
              <a:gd name="T99" fmla="*/ 0 h 16"/>
              <a:gd name="T100" fmla="*/ 2147483647 w 10496"/>
              <a:gd name="T101" fmla="*/ 0 h 16"/>
              <a:gd name="T102" fmla="*/ 2147483647 w 10496"/>
              <a:gd name="T103" fmla="*/ 0 h 16"/>
              <a:gd name="T104" fmla="*/ 2147483647 w 10496"/>
              <a:gd name="T105" fmla="*/ 0 h 16"/>
              <a:gd name="T106" fmla="*/ 2147483647 w 10496"/>
              <a:gd name="T107" fmla="*/ 0 h 16"/>
              <a:gd name="T108" fmla="*/ 2147483647 w 10496"/>
              <a:gd name="T109" fmla="*/ 0 h 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496"/>
              <a:gd name="T166" fmla="*/ 0 h 16"/>
              <a:gd name="T167" fmla="*/ 10496 w 10496"/>
              <a:gd name="T168" fmla="*/ 16 h 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496" h="16">
                <a:moveTo>
                  <a:pt x="8" y="0"/>
                </a:moveTo>
                <a:lnTo>
                  <a:pt x="120" y="0"/>
                </a:lnTo>
                <a:cubicBezTo>
                  <a:pt x="125" y="0"/>
                  <a:pt x="128" y="4"/>
                  <a:pt x="128" y="8"/>
                </a:cubicBezTo>
                <a:cubicBezTo>
                  <a:pt x="128" y="12"/>
                  <a:pt x="125" y="16"/>
                  <a:pt x="120" y="16"/>
                </a:cubicBezTo>
                <a:lnTo>
                  <a:pt x="8" y="16"/>
                </a:lnTo>
                <a:cubicBezTo>
                  <a:pt x="4" y="16"/>
                  <a:pt x="0" y="12"/>
                  <a:pt x="0" y="8"/>
                </a:cubicBezTo>
                <a:cubicBezTo>
                  <a:pt x="0" y="4"/>
                  <a:pt x="4" y="0"/>
                  <a:pt x="8" y="0"/>
                </a:cubicBezTo>
                <a:close/>
                <a:moveTo>
                  <a:pt x="200" y="0"/>
                </a:moveTo>
                <a:lnTo>
                  <a:pt x="312" y="0"/>
                </a:lnTo>
                <a:cubicBezTo>
                  <a:pt x="317" y="0"/>
                  <a:pt x="320" y="4"/>
                  <a:pt x="320" y="8"/>
                </a:cubicBezTo>
                <a:cubicBezTo>
                  <a:pt x="320" y="12"/>
                  <a:pt x="317" y="16"/>
                  <a:pt x="312" y="16"/>
                </a:cubicBezTo>
                <a:lnTo>
                  <a:pt x="200" y="16"/>
                </a:lnTo>
                <a:cubicBezTo>
                  <a:pt x="196" y="16"/>
                  <a:pt x="192" y="12"/>
                  <a:pt x="192" y="8"/>
                </a:cubicBezTo>
                <a:cubicBezTo>
                  <a:pt x="192" y="4"/>
                  <a:pt x="196" y="0"/>
                  <a:pt x="200" y="0"/>
                </a:cubicBezTo>
                <a:close/>
                <a:moveTo>
                  <a:pt x="392" y="0"/>
                </a:moveTo>
                <a:lnTo>
                  <a:pt x="504" y="0"/>
                </a:lnTo>
                <a:cubicBezTo>
                  <a:pt x="509" y="0"/>
                  <a:pt x="512" y="4"/>
                  <a:pt x="512" y="8"/>
                </a:cubicBezTo>
                <a:cubicBezTo>
                  <a:pt x="512" y="12"/>
                  <a:pt x="509" y="16"/>
                  <a:pt x="504" y="16"/>
                </a:cubicBezTo>
                <a:lnTo>
                  <a:pt x="392" y="16"/>
                </a:lnTo>
                <a:cubicBezTo>
                  <a:pt x="388" y="16"/>
                  <a:pt x="384" y="12"/>
                  <a:pt x="384" y="8"/>
                </a:cubicBezTo>
                <a:cubicBezTo>
                  <a:pt x="384" y="4"/>
                  <a:pt x="388" y="0"/>
                  <a:pt x="392" y="0"/>
                </a:cubicBezTo>
                <a:close/>
                <a:moveTo>
                  <a:pt x="584" y="0"/>
                </a:moveTo>
                <a:lnTo>
                  <a:pt x="696" y="0"/>
                </a:lnTo>
                <a:cubicBezTo>
                  <a:pt x="701" y="0"/>
                  <a:pt x="704" y="4"/>
                  <a:pt x="704" y="8"/>
                </a:cubicBezTo>
                <a:cubicBezTo>
                  <a:pt x="704" y="12"/>
                  <a:pt x="701" y="16"/>
                  <a:pt x="696" y="16"/>
                </a:cubicBezTo>
                <a:lnTo>
                  <a:pt x="584" y="16"/>
                </a:lnTo>
                <a:cubicBezTo>
                  <a:pt x="580" y="16"/>
                  <a:pt x="576" y="12"/>
                  <a:pt x="576" y="8"/>
                </a:cubicBezTo>
                <a:cubicBezTo>
                  <a:pt x="576" y="4"/>
                  <a:pt x="580" y="0"/>
                  <a:pt x="584" y="0"/>
                </a:cubicBezTo>
                <a:close/>
                <a:moveTo>
                  <a:pt x="776" y="0"/>
                </a:moveTo>
                <a:lnTo>
                  <a:pt x="888" y="0"/>
                </a:lnTo>
                <a:cubicBezTo>
                  <a:pt x="893" y="0"/>
                  <a:pt x="896" y="4"/>
                  <a:pt x="896" y="8"/>
                </a:cubicBezTo>
                <a:cubicBezTo>
                  <a:pt x="896" y="12"/>
                  <a:pt x="893" y="16"/>
                  <a:pt x="888" y="16"/>
                </a:cubicBezTo>
                <a:lnTo>
                  <a:pt x="776" y="16"/>
                </a:lnTo>
                <a:cubicBezTo>
                  <a:pt x="772" y="16"/>
                  <a:pt x="768" y="12"/>
                  <a:pt x="768" y="8"/>
                </a:cubicBezTo>
                <a:cubicBezTo>
                  <a:pt x="768" y="4"/>
                  <a:pt x="772" y="0"/>
                  <a:pt x="776" y="0"/>
                </a:cubicBezTo>
                <a:close/>
                <a:moveTo>
                  <a:pt x="968" y="0"/>
                </a:moveTo>
                <a:lnTo>
                  <a:pt x="1080" y="0"/>
                </a:lnTo>
                <a:cubicBezTo>
                  <a:pt x="1085" y="0"/>
                  <a:pt x="1088" y="4"/>
                  <a:pt x="1088" y="8"/>
                </a:cubicBezTo>
                <a:cubicBezTo>
                  <a:pt x="1088" y="12"/>
                  <a:pt x="1085" y="16"/>
                  <a:pt x="1080" y="16"/>
                </a:cubicBezTo>
                <a:lnTo>
                  <a:pt x="968" y="16"/>
                </a:lnTo>
                <a:cubicBezTo>
                  <a:pt x="964" y="16"/>
                  <a:pt x="960" y="12"/>
                  <a:pt x="960" y="8"/>
                </a:cubicBezTo>
                <a:cubicBezTo>
                  <a:pt x="960" y="4"/>
                  <a:pt x="964" y="0"/>
                  <a:pt x="968" y="0"/>
                </a:cubicBezTo>
                <a:close/>
                <a:moveTo>
                  <a:pt x="1160" y="0"/>
                </a:moveTo>
                <a:lnTo>
                  <a:pt x="1272" y="0"/>
                </a:lnTo>
                <a:cubicBezTo>
                  <a:pt x="1277" y="0"/>
                  <a:pt x="1280" y="4"/>
                  <a:pt x="1280" y="8"/>
                </a:cubicBezTo>
                <a:cubicBezTo>
                  <a:pt x="1280" y="12"/>
                  <a:pt x="1277" y="16"/>
                  <a:pt x="1272" y="16"/>
                </a:cubicBezTo>
                <a:lnTo>
                  <a:pt x="1160" y="16"/>
                </a:lnTo>
                <a:cubicBezTo>
                  <a:pt x="1156" y="16"/>
                  <a:pt x="1152" y="12"/>
                  <a:pt x="1152" y="8"/>
                </a:cubicBezTo>
                <a:cubicBezTo>
                  <a:pt x="1152" y="4"/>
                  <a:pt x="1156" y="0"/>
                  <a:pt x="1160" y="0"/>
                </a:cubicBezTo>
                <a:close/>
                <a:moveTo>
                  <a:pt x="1352" y="0"/>
                </a:moveTo>
                <a:lnTo>
                  <a:pt x="1464" y="0"/>
                </a:lnTo>
                <a:cubicBezTo>
                  <a:pt x="1469" y="0"/>
                  <a:pt x="1472" y="4"/>
                  <a:pt x="1472" y="8"/>
                </a:cubicBezTo>
                <a:cubicBezTo>
                  <a:pt x="1472" y="12"/>
                  <a:pt x="1469" y="16"/>
                  <a:pt x="1464" y="16"/>
                </a:cubicBezTo>
                <a:lnTo>
                  <a:pt x="1352" y="16"/>
                </a:lnTo>
                <a:cubicBezTo>
                  <a:pt x="1348" y="16"/>
                  <a:pt x="1344" y="12"/>
                  <a:pt x="1344" y="8"/>
                </a:cubicBezTo>
                <a:cubicBezTo>
                  <a:pt x="1344" y="4"/>
                  <a:pt x="1348" y="0"/>
                  <a:pt x="1352" y="0"/>
                </a:cubicBezTo>
                <a:close/>
                <a:moveTo>
                  <a:pt x="1544" y="0"/>
                </a:moveTo>
                <a:lnTo>
                  <a:pt x="1656" y="0"/>
                </a:lnTo>
                <a:cubicBezTo>
                  <a:pt x="1661" y="0"/>
                  <a:pt x="1664" y="4"/>
                  <a:pt x="1664" y="8"/>
                </a:cubicBezTo>
                <a:cubicBezTo>
                  <a:pt x="1664" y="12"/>
                  <a:pt x="1661" y="16"/>
                  <a:pt x="1656" y="16"/>
                </a:cubicBezTo>
                <a:lnTo>
                  <a:pt x="1544" y="16"/>
                </a:lnTo>
                <a:cubicBezTo>
                  <a:pt x="1540" y="16"/>
                  <a:pt x="1536" y="12"/>
                  <a:pt x="1536" y="8"/>
                </a:cubicBezTo>
                <a:cubicBezTo>
                  <a:pt x="1536" y="4"/>
                  <a:pt x="1540" y="0"/>
                  <a:pt x="1544" y="0"/>
                </a:cubicBezTo>
                <a:close/>
                <a:moveTo>
                  <a:pt x="1736" y="0"/>
                </a:moveTo>
                <a:lnTo>
                  <a:pt x="1848" y="0"/>
                </a:lnTo>
                <a:cubicBezTo>
                  <a:pt x="1853" y="0"/>
                  <a:pt x="1856" y="4"/>
                  <a:pt x="1856" y="8"/>
                </a:cubicBezTo>
                <a:cubicBezTo>
                  <a:pt x="1856" y="12"/>
                  <a:pt x="1853" y="16"/>
                  <a:pt x="1848" y="16"/>
                </a:cubicBezTo>
                <a:lnTo>
                  <a:pt x="1736" y="16"/>
                </a:lnTo>
                <a:cubicBezTo>
                  <a:pt x="1732" y="16"/>
                  <a:pt x="1728" y="12"/>
                  <a:pt x="1728" y="8"/>
                </a:cubicBezTo>
                <a:cubicBezTo>
                  <a:pt x="1728" y="4"/>
                  <a:pt x="1732" y="0"/>
                  <a:pt x="1736" y="0"/>
                </a:cubicBezTo>
                <a:close/>
                <a:moveTo>
                  <a:pt x="1928" y="0"/>
                </a:moveTo>
                <a:lnTo>
                  <a:pt x="2040" y="0"/>
                </a:lnTo>
                <a:cubicBezTo>
                  <a:pt x="2045" y="0"/>
                  <a:pt x="2048" y="4"/>
                  <a:pt x="2048" y="8"/>
                </a:cubicBezTo>
                <a:cubicBezTo>
                  <a:pt x="2048" y="12"/>
                  <a:pt x="2045" y="16"/>
                  <a:pt x="2040" y="16"/>
                </a:cubicBezTo>
                <a:lnTo>
                  <a:pt x="1928" y="16"/>
                </a:lnTo>
                <a:cubicBezTo>
                  <a:pt x="1924" y="16"/>
                  <a:pt x="1920" y="12"/>
                  <a:pt x="1920" y="8"/>
                </a:cubicBezTo>
                <a:cubicBezTo>
                  <a:pt x="1920" y="4"/>
                  <a:pt x="1924" y="0"/>
                  <a:pt x="1928" y="0"/>
                </a:cubicBezTo>
                <a:close/>
                <a:moveTo>
                  <a:pt x="2120" y="0"/>
                </a:moveTo>
                <a:lnTo>
                  <a:pt x="2232" y="0"/>
                </a:lnTo>
                <a:cubicBezTo>
                  <a:pt x="2237" y="0"/>
                  <a:pt x="2240" y="4"/>
                  <a:pt x="2240" y="8"/>
                </a:cubicBezTo>
                <a:cubicBezTo>
                  <a:pt x="2240" y="12"/>
                  <a:pt x="2237" y="16"/>
                  <a:pt x="2232" y="16"/>
                </a:cubicBezTo>
                <a:lnTo>
                  <a:pt x="2120" y="16"/>
                </a:lnTo>
                <a:cubicBezTo>
                  <a:pt x="2116" y="16"/>
                  <a:pt x="2112" y="12"/>
                  <a:pt x="2112" y="8"/>
                </a:cubicBezTo>
                <a:cubicBezTo>
                  <a:pt x="2112" y="4"/>
                  <a:pt x="2116" y="0"/>
                  <a:pt x="2120" y="0"/>
                </a:cubicBezTo>
                <a:close/>
                <a:moveTo>
                  <a:pt x="2312" y="0"/>
                </a:moveTo>
                <a:lnTo>
                  <a:pt x="2424" y="0"/>
                </a:lnTo>
                <a:cubicBezTo>
                  <a:pt x="2429" y="0"/>
                  <a:pt x="2432" y="4"/>
                  <a:pt x="2432" y="8"/>
                </a:cubicBezTo>
                <a:cubicBezTo>
                  <a:pt x="2432" y="12"/>
                  <a:pt x="2429" y="16"/>
                  <a:pt x="2424" y="16"/>
                </a:cubicBezTo>
                <a:lnTo>
                  <a:pt x="2312" y="16"/>
                </a:lnTo>
                <a:cubicBezTo>
                  <a:pt x="2308" y="16"/>
                  <a:pt x="2304" y="12"/>
                  <a:pt x="2304" y="8"/>
                </a:cubicBezTo>
                <a:cubicBezTo>
                  <a:pt x="2304" y="4"/>
                  <a:pt x="2308" y="0"/>
                  <a:pt x="2312" y="0"/>
                </a:cubicBezTo>
                <a:close/>
                <a:moveTo>
                  <a:pt x="2504" y="0"/>
                </a:moveTo>
                <a:lnTo>
                  <a:pt x="2616" y="0"/>
                </a:lnTo>
                <a:cubicBezTo>
                  <a:pt x="2621" y="0"/>
                  <a:pt x="2624" y="4"/>
                  <a:pt x="2624" y="8"/>
                </a:cubicBezTo>
                <a:cubicBezTo>
                  <a:pt x="2624" y="12"/>
                  <a:pt x="2621" y="16"/>
                  <a:pt x="2616" y="16"/>
                </a:cubicBezTo>
                <a:lnTo>
                  <a:pt x="2504" y="16"/>
                </a:lnTo>
                <a:cubicBezTo>
                  <a:pt x="2500" y="16"/>
                  <a:pt x="2496" y="12"/>
                  <a:pt x="2496" y="8"/>
                </a:cubicBezTo>
                <a:cubicBezTo>
                  <a:pt x="2496" y="4"/>
                  <a:pt x="2500" y="0"/>
                  <a:pt x="2504" y="0"/>
                </a:cubicBezTo>
                <a:close/>
                <a:moveTo>
                  <a:pt x="2696" y="0"/>
                </a:moveTo>
                <a:lnTo>
                  <a:pt x="2808" y="0"/>
                </a:lnTo>
                <a:cubicBezTo>
                  <a:pt x="2813" y="0"/>
                  <a:pt x="2816" y="4"/>
                  <a:pt x="2816" y="8"/>
                </a:cubicBezTo>
                <a:cubicBezTo>
                  <a:pt x="2816" y="12"/>
                  <a:pt x="2813" y="16"/>
                  <a:pt x="2808" y="16"/>
                </a:cubicBezTo>
                <a:lnTo>
                  <a:pt x="2696" y="16"/>
                </a:lnTo>
                <a:cubicBezTo>
                  <a:pt x="2692" y="16"/>
                  <a:pt x="2688" y="12"/>
                  <a:pt x="2688" y="8"/>
                </a:cubicBezTo>
                <a:cubicBezTo>
                  <a:pt x="2688" y="4"/>
                  <a:pt x="2692" y="0"/>
                  <a:pt x="2696" y="0"/>
                </a:cubicBezTo>
                <a:close/>
                <a:moveTo>
                  <a:pt x="2888" y="0"/>
                </a:moveTo>
                <a:lnTo>
                  <a:pt x="3000" y="0"/>
                </a:lnTo>
                <a:cubicBezTo>
                  <a:pt x="3005" y="0"/>
                  <a:pt x="3008" y="4"/>
                  <a:pt x="3008" y="8"/>
                </a:cubicBezTo>
                <a:cubicBezTo>
                  <a:pt x="3008" y="12"/>
                  <a:pt x="3005" y="16"/>
                  <a:pt x="3000" y="16"/>
                </a:cubicBezTo>
                <a:lnTo>
                  <a:pt x="2888" y="16"/>
                </a:lnTo>
                <a:cubicBezTo>
                  <a:pt x="2884" y="16"/>
                  <a:pt x="2880" y="12"/>
                  <a:pt x="2880" y="8"/>
                </a:cubicBezTo>
                <a:cubicBezTo>
                  <a:pt x="2880" y="4"/>
                  <a:pt x="2884" y="0"/>
                  <a:pt x="2888" y="0"/>
                </a:cubicBezTo>
                <a:close/>
                <a:moveTo>
                  <a:pt x="3080" y="0"/>
                </a:moveTo>
                <a:lnTo>
                  <a:pt x="3192" y="0"/>
                </a:lnTo>
                <a:cubicBezTo>
                  <a:pt x="3197" y="0"/>
                  <a:pt x="3200" y="4"/>
                  <a:pt x="3200" y="8"/>
                </a:cubicBezTo>
                <a:cubicBezTo>
                  <a:pt x="3200" y="12"/>
                  <a:pt x="3197" y="16"/>
                  <a:pt x="3192" y="16"/>
                </a:cubicBezTo>
                <a:lnTo>
                  <a:pt x="3080" y="16"/>
                </a:lnTo>
                <a:cubicBezTo>
                  <a:pt x="3076" y="16"/>
                  <a:pt x="3072" y="12"/>
                  <a:pt x="3072" y="8"/>
                </a:cubicBezTo>
                <a:cubicBezTo>
                  <a:pt x="3072" y="4"/>
                  <a:pt x="3076" y="0"/>
                  <a:pt x="3080" y="0"/>
                </a:cubicBezTo>
                <a:close/>
                <a:moveTo>
                  <a:pt x="3272" y="0"/>
                </a:moveTo>
                <a:lnTo>
                  <a:pt x="3384" y="0"/>
                </a:lnTo>
                <a:cubicBezTo>
                  <a:pt x="3389" y="0"/>
                  <a:pt x="3392" y="4"/>
                  <a:pt x="3392" y="8"/>
                </a:cubicBezTo>
                <a:cubicBezTo>
                  <a:pt x="3392" y="12"/>
                  <a:pt x="3389" y="16"/>
                  <a:pt x="3384" y="16"/>
                </a:cubicBezTo>
                <a:lnTo>
                  <a:pt x="3272" y="16"/>
                </a:lnTo>
                <a:cubicBezTo>
                  <a:pt x="3268" y="16"/>
                  <a:pt x="3264" y="12"/>
                  <a:pt x="3264" y="8"/>
                </a:cubicBezTo>
                <a:cubicBezTo>
                  <a:pt x="3264" y="4"/>
                  <a:pt x="3268" y="0"/>
                  <a:pt x="3272" y="0"/>
                </a:cubicBezTo>
                <a:close/>
                <a:moveTo>
                  <a:pt x="3464" y="0"/>
                </a:moveTo>
                <a:lnTo>
                  <a:pt x="3576" y="0"/>
                </a:lnTo>
                <a:cubicBezTo>
                  <a:pt x="3581" y="0"/>
                  <a:pt x="3584" y="4"/>
                  <a:pt x="3584" y="8"/>
                </a:cubicBezTo>
                <a:cubicBezTo>
                  <a:pt x="3584" y="12"/>
                  <a:pt x="3581" y="16"/>
                  <a:pt x="3576" y="16"/>
                </a:cubicBezTo>
                <a:lnTo>
                  <a:pt x="3464" y="16"/>
                </a:lnTo>
                <a:cubicBezTo>
                  <a:pt x="3460" y="16"/>
                  <a:pt x="3456" y="12"/>
                  <a:pt x="3456" y="8"/>
                </a:cubicBezTo>
                <a:cubicBezTo>
                  <a:pt x="3456" y="4"/>
                  <a:pt x="3460" y="0"/>
                  <a:pt x="3464" y="0"/>
                </a:cubicBezTo>
                <a:close/>
                <a:moveTo>
                  <a:pt x="3656" y="0"/>
                </a:moveTo>
                <a:lnTo>
                  <a:pt x="3768" y="0"/>
                </a:lnTo>
                <a:cubicBezTo>
                  <a:pt x="3773" y="0"/>
                  <a:pt x="3776" y="4"/>
                  <a:pt x="3776" y="8"/>
                </a:cubicBezTo>
                <a:cubicBezTo>
                  <a:pt x="3776" y="12"/>
                  <a:pt x="3773" y="16"/>
                  <a:pt x="3768" y="16"/>
                </a:cubicBezTo>
                <a:lnTo>
                  <a:pt x="3656" y="16"/>
                </a:lnTo>
                <a:cubicBezTo>
                  <a:pt x="3652" y="16"/>
                  <a:pt x="3648" y="12"/>
                  <a:pt x="3648" y="8"/>
                </a:cubicBezTo>
                <a:cubicBezTo>
                  <a:pt x="3648" y="4"/>
                  <a:pt x="3652" y="0"/>
                  <a:pt x="3656" y="0"/>
                </a:cubicBezTo>
                <a:close/>
                <a:moveTo>
                  <a:pt x="3848" y="0"/>
                </a:moveTo>
                <a:lnTo>
                  <a:pt x="3960" y="0"/>
                </a:lnTo>
                <a:cubicBezTo>
                  <a:pt x="3965" y="0"/>
                  <a:pt x="3968" y="4"/>
                  <a:pt x="3968" y="8"/>
                </a:cubicBezTo>
                <a:cubicBezTo>
                  <a:pt x="3968" y="12"/>
                  <a:pt x="3965" y="16"/>
                  <a:pt x="3960" y="16"/>
                </a:cubicBezTo>
                <a:lnTo>
                  <a:pt x="3848" y="16"/>
                </a:lnTo>
                <a:cubicBezTo>
                  <a:pt x="3844" y="16"/>
                  <a:pt x="3840" y="12"/>
                  <a:pt x="3840" y="8"/>
                </a:cubicBezTo>
                <a:cubicBezTo>
                  <a:pt x="3840" y="4"/>
                  <a:pt x="3844" y="0"/>
                  <a:pt x="3848" y="0"/>
                </a:cubicBezTo>
                <a:close/>
                <a:moveTo>
                  <a:pt x="4040" y="0"/>
                </a:moveTo>
                <a:lnTo>
                  <a:pt x="4152" y="0"/>
                </a:lnTo>
                <a:cubicBezTo>
                  <a:pt x="4157" y="0"/>
                  <a:pt x="4160" y="4"/>
                  <a:pt x="4160" y="8"/>
                </a:cubicBezTo>
                <a:cubicBezTo>
                  <a:pt x="4160" y="12"/>
                  <a:pt x="4157" y="16"/>
                  <a:pt x="4152" y="16"/>
                </a:cubicBezTo>
                <a:lnTo>
                  <a:pt x="4040" y="16"/>
                </a:lnTo>
                <a:cubicBezTo>
                  <a:pt x="4036" y="16"/>
                  <a:pt x="4032" y="12"/>
                  <a:pt x="4032" y="8"/>
                </a:cubicBezTo>
                <a:cubicBezTo>
                  <a:pt x="4032" y="4"/>
                  <a:pt x="4036" y="0"/>
                  <a:pt x="4040" y="0"/>
                </a:cubicBezTo>
                <a:close/>
                <a:moveTo>
                  <a:pt x="4232" y="0"/>
                </a:moveTo>
                <a:lnTo>
                  <a:pt x="4344" y="0"/>
                </a:lnTo>
                <a:cubicBezTo>
                  <a:pt x="4349" y="0"/>
                  <a:pt x="4352" y="4"/>
                  <a:pt x="4352" y="8"/>
                </a:cubicBezTo>
                <a:cubicBezTo>
                  <a:pt x="4352" y="12"/>
                  <a:pt x="4349" y="16"/>
                  <a:pt x="4344" y="16"/>
                </a:cubicBezTo>
                <a:lnTo>
                  <a:pt x="4232" y="16"/>
                </a:lnTo>
                <a:cubicBezTo>
                  <a:pt x="4228" y="16"/>
                  <a:pt x="4224" y="12"/>
                  <a:pt x="4224" y="8"/>
                </a:cubicBezTo>
                <a:cubicBezTo>
                  <a:pt x="4224" y="4"/>
                  <a:pt x="4228" y="0"/>
                  <a:pt x="4232" y="0"/>
                </a:cubicBezTo>
                <a:close/>
                <a:moveTo>
                  <a:pt x="4424" y="0"/>
                </a:moveTo>
                <a:lnTo>
                  <a:pt x="4536" y="0"/>
                </a:lnTo>
                <a:cubicBezTo>
                  <a:pt x="4541" y="0"/>
                  <a:pt x="4544" y="4"/>
                  <a:pt x="4544" y="8"/>
                </a:cubicBezTo>
                <a:cubicBezTo>
                  <a:pt x="4544" y="12"/>
                  <a:pt x="4541" y="16"/>
                  <a:pt x="4536" y="16"/>
                </a:cubicBezTo>
                <a:lnTo>
                  <a:pt x="4424" y="16"/>
                </a:lnTo>
                <a:cubicBezTo>
                  <a:pt x="4420" y="16"/>
                  <a:pt x="4416" y="12"/>
                  <a:pt x="4416" y="8"/>
                </a:cubicBezTo>
                <a:cubicBezTo>
                  <a:pt x="4416" y="4"/>
                  <a:pt x="4420" y="0"/>
                  <a:pt x="4424" y="0"/>
                </a:cubicBezTo>
                <a:close/>
                <a:moveTo>
                  <a:pt x="4616" y="0"/>
                </a:moveTo>
                <a:lnTo>
                  <a:pt x="4728" y="0"/>
                </a:lnTo>
                <a:cubicBezTo>
                  <a:pt x="4733" y="0"/>
                  <a:pt x="4736" y="4"/>
                  <a:pt x="4736" y="8"/>
                </a:cubicBezTo>
                <a:cubicBezTo>
                  <a:pt x="4736" y="12"/>
                  <a:pt x="4733" y="16"/>
                  <a:pt x="4728" y="16"/>
                </a:cubicBezTo>
                <a:lnTo>
                  <a:pt x="4616" y="16"/>
                </a:lnTo>
                <a:cubicBezTo>
                  <a:pt x="4612" y="16"/>
                  <a:pt x="4608" y="12"/>
                  <a:pt x="4608" y="8"/>
                </a:cubicBezTo>
                <a:cubicBezTo>
                  <a:pt x="4608" y="4"/>
                  <a:pt x="4612" y="0"/>
                  <a:pt x="4616" y="0"/>
                </a:cubicBezTo>
                <a:close/>
                <a:moveTo>
                  <a:pt x="4808" y="0"/>
                </a:moveTo>
                <a:lnTo>
                  <a:pt x="4920" y="0"/>
                </a:lnTo>
                <a:cubicBezTo>
                  <a:pt x="4925" y="0"/>
                  <a:pt x="4928" y="4"/>
                  <a:pt x="4928" y="8"/>
                </a:cubicBezTo>
                <a:cubicBezTo>
                  <a:pt x="4928" y="12"/>
                  <a:pt x="4925" y="16"/>
                  <a:pt x="4920" y="16"/>
                </a:cubicBezTo>
                <a:lnTo>
                  <a:pt x="4808" y="16"/>
                </a:lnTo>
                <a:cubicBezTo>
                  <a:pt x="4804" y="16"/>
                  <a:pt x="4800" y="12"/>
                  <a:pt x="4800" y="8"/>
                </a:cubicBezTo>
                <a:cubicBezTo>
                  <a:pt x="4800" y="4"/>
                  <a:pt x="4804" y="0"/>
                  <a:pt x="4808" y="0"/>
                </a:cubicBezTo>
                <a:close/>
                <a:moveTo>
                  <a:pt x="5000" y="0"/>
                </a:moveTo>
                <a:lnTo>
                  <a:pt x="5112" y="0"/>
                </a:lnTo>
                <a:cubicBezTo>
                  <a:pt x="5117" y="0"/>
                  <a:pt x="5120" y="4"/>
                  <a:pt x="5120" y="8"/>
                </a:cubicBezTo>
                <a:cubicBezTo>
                  <a:pt x="5120" y="12"/>
                  <a:pt x="5117" y="16"/>
                  <a:pt x="5112" y="16"/>
                </a:cubicBezTo>
                <a:lnTo>
                  <a:pt x="5000" y="16"/>
                </a:lnTo>
                <a:cubicBezTo>
                  <a:pt x="4996" y="16"/>
                  <a:pt x="4992" y="12"/>
                  <a:pt x="4992" y="8"/>
                </a:cubicBezTo>
                <a:cubicBezTo>
                  <a:pt x="4992" y="4"/>
                  <a:pt x="4996" y="0"/>
                  <a:pt x="5000" y="0"/>
                </a:cubicBezTo>
                <a:close/>
                <a:moveTo>
                  <a:pt x="5192" y="0"/>
                </a:moveTo>
                <a:lnTo>
                  <a:pt x="5304" y="0"/>
                </a:lnTo>
                <a:cubicBezTo>
                  <a:pt x="5309" y="0"/>
                  <a:pt x="5312" y="4"/>
                  <a:pt x="5312" y="8"/>
                </a:cubicBezTo>
                <a:cubicBezTo>
                  <a:pt x="5312" y="12"/>
                  <a:pt x="5309" y="16"/>
                  <a:pt x="5304" y="16"/>
                </a:cubicBezTo>
                <a:lnTo>
                  <a:pt x="5192" y="16"/>
                </a:lnTo>
                <a:cubicBezTo>
                  <a:pt x="5188" y="16"/>
                  <a:pt x="5184" y="12"/>
                  <a:pt x="5184" y="8"/>
                </a:cubicBezTo>
                <a:cubicBezTo>
                  <a:pt x="5184" y="4"/>
                  <a:pt x="5188" y="0"/>
                  <a:pt x="5192" y="0"/>
                </a:cubicBezTo>
                <a:close/>
                <a:moveTo>
                  <a:pt x="5384" y="0"/>
                </a:moveTo>
                <a:lnTo>
                  <a:pt x="5496" y="0"/>
                </a:lnTo>
                <a:cubicBezTo>
                  <a:pt x="5501" y="0"/>
                  <a:pt x="5504" y="4"/>
                  <a:pt x="5504" y="8"/>
                </a:cubicBezTo>
                <a:cubicBezTo>
                  <a:pt x="5504" y="12"/>
                  <a:pt x="5501" y="16"/>
                  <a:pt x="5496" y="16"/>
                </a:cubicBezTo>
                <a:lnTo>
                  <a:pt x="5384" y="16"/>
                </a:lnTo>
                <a:cubicBezTo>
                  <a:pt x="5380" y="16"/>
                  <a:pt x="5376" y="12"/>
                  <a:pt x="5376" y="8"/>
                </a:cubicBezTo>
                <a:cubicBezTo>
                  <a:pt x="5376" y="4"/>
                  <a:pt x="5380" y="0"/>
                  <a:pt x="5384" y="0"/>
                </a:cubicBezTo>
                <a:close/>
                <a:moveTo>
                  <a:pt x="5576" y="0"/>
                </a:moveTo>
                <a:lnTo>
                  <a:pt x="5688" y="0"/>
                </a:lnTo>
                <a:cubicBezTo>
                  <a:pt x="5693" y="0"/>
                  <a:pt x="5696" y="4"/>
                  <a:pt x="5696" y="8"/>
                </a:cubicBezTo>
                <a:cubicBezTo>
                  <a:pt x="5696" y="12"/>
                  <a:pt x="5693" y="16"/>
                  <a:pt x="5688" y="16"/>
                </a:cubicBezTo>
                <a:lnTo>
                  <a:pt x="5576" y="16"/>
                </a:lnTo>
                <a:cubicBezTo>
                  <a:pt x="5572" y="16"/>
                  <a:pt x="5568" y="12"/>
                  <a:pt x="5568" y="8"/>
                </a:cubicBezTo>
                <a:cubicBezTo>
                  <a:pt x="5568" y="4"/>
                  <a:pt x="5572" y="0"/>
                  <a:pt x="5576" y="0"/>
                </a:cubicBezTo>
                <a:close/>
                <a:moveTo>
                  <a:pt x="5768" y="0"/>
                </a:moveTo>
                <a:lnTo>
                  <a:pt x="5880" y="0"/>
                </a:lnTo>
                <a:cubicBezTo>
                  <a:pt x="5885" y="0"/>
                  <a:pt x="5888" y="4"/>
                  <a:pt x="5888" y="8"/>
                </a:cubicBezTo>
                <a:cubicBezTo>
                  <a:pt x="5888" y="12"/>
                  <a:pt x="5885" y="16"/>
                  <a:pt x="5880" y="16"/>
                </a:cubicBezTo>
                <a:lnTo>
                  <a:pt x="5768" y="16"/>
                </a:lnTo>
                <a:cubicBezTo>
                  <a:pt x="5764" y="16"/>
                  <a:pt x="5760" y="12"/>
                  <a:pt x="5760" y="8"/>
                </a:cubicBezTo>
                <a:cubicBezTo>
                  <a:pt x="5760" y="4"/>
                  <a:pt x="5764" y="0"/>
                  <a:pt x="5768" y="0"/>
                </a:cubicBezTo>
                <a:close/>
                <a:moveTo>
                  <a:pt x="5960" y="0"/>
                </a:moveTo>
                <a:lnTo>
                  <a:pt x="6072" y="0"/>
                </a:lnTo>
                <a:cubicBezTo>
                  <a:pt x="6077" y="0"/>
                  <a:pt x="6080" y="4"/>
                  <a:pt x="6080" y="8"/>
                </a:cubicBezTo>
                <a:cubicBezTo>
                  <a:pt x="6080" y="12"/>
                  <a:pt x="6077" y="16"/>
                  <a:pt x="6072" y="16"/>
                </a:cubicBezTo>
                <a:lnTo>
                  <a:pt x="5960" y="16"/>
                </a:lnTo>
                <a:cubicBezTo>
                  <a:pt x="5956" y="16"/>
                  <a:pt x="5952" y="12"/>
                  <a:pt x="5952" y="8"/>
                </a:cubicBezTo>
                <a:cubicBezTo>
                  <a:pt x="5952" y="4"/>
                  <a:pt x="5956" y="0"/>
                  <a:pt x="5960" y="0"/>
                </a:cubicBezTo>
                <a:close/>
                <a:moveTo>
                  <a:pt x="6152" y="0"/>
                </a:moveTo>
                <a:lnTo>
                  <a:pt x="6264" y="0"/>
                </a:lnTo>
                <a:cubicBezTo>
                  <a:pt x="6269" y="0"/>
                  <a:pt x="6272" y="4"/>
                  <a:pt x="6272" y="8"/>
                </a:cubicBezTo>
                <a:cubicBezTo>
                  <a:pt x="6272" y="12"/>
                  <a:pt x="6269" y="16"/>
                  <a:pt x="6264" y="16"/>
                </a:cubicBezTo>
                <a:lnTo>
                  <a:pt x="6152" y="16"/>
                </a:lnTo>
                <a:cubicBezTo>
                  <a:pt x="6148" y="16"/>
                  <a:pt x="6144" y="12"/>
                  <a:pt x="6144" y="8"/>
                </a:cubicBezTo>
                <a:cubicBezTo>
                  <a:pt x="6144" y="4"/>
                  <a:pt x="6148" y="0"/>
                  <a:pt x="6152" y="0"/>
                </a:cubicBezTo>
                <a:close/>
                <a:moveTo>
                  <a:pt x="6344" y="0"/>
                </a:moveTo>
                <a:lnTo>
                  <a:pt x="6456" y="0"/>
                </a:lnTo>
                <a:cubicBezTo>
                  <a:pt x="6461" y="0"/>
                  <a:pt x="6464" y="4"/>
                  <a:pt x="6464" y="8"/>
                </a:cubicBezTo>
                <a:cubicBezTo>
                  <a:pt x="6464" y="12"/>
                  <a:pt x="6461" y="16"/>
                  <a:pt x="6456" y="16"/>
                </a:cubicBezTo>
                <a:lnTo>
                  <a:pt x="6344" y="16"/>
                </a:lnTo>
                <a:cubicBezTo>
                  <a:pt x="6340" y="16"/>
                  <a:pt x="6336" y="12"/>
                  <a:pt x="6336" y="8"/>
                </a:cubicBezTo>
                <a:cubicBezTo>
                  <a:pt x="6336" y="4"/>
                  <a:pt x="6340" y="0"/>
                  <a:pt x="6344" y="0"/>
                </a:cubicBezTo>
                <a:close/>
                <a:moveTo>
                  <a:pt x="6536" y="0"/>
                </a:moveTo>
                <a:lnTo>
                  <a:pt x="6648" y="0"/>
                </a:lnTo>
                <a:cubicBezTo>
                  <a:pt x="6653" y="0"/>
                  <a:pt x="6656" y="4"/>
                  <a:pt x="6656" y="8"/>
                </a:cubicBezTo>
                <a:cubicBezTo>
                  <a:pt x="6656" y="12"/>
                  <a:pt x="6653" y="16"/>
                  <a:pt x="6648" y="16"/>
                </a:cubicBezTo>
                <a:lnTo>
                  <a:pt x="6536" y="16"/>
                </a:lnTo>
                <a:cubicBezTo>
                  <a:pt x="6532" y="16"/>
                  <a:pt x="6528" y="12"/>
                  <a:pt x="6528" y="8"/>
                </a:cubicBezTo>
                <a:cubicBezTo>
                  <a:pt x="6528" y="4"/>
                  <a:pt x="6532" y="0"/>
                  <a:pt x="6536" y="0"/>
                </a:cubicBezTo>
                <a:close/>
                <a:moveTo>
                  <a:pt x="6728" y="0"/>
                </a:moveTo>
                <a:lnTo>
                  <a:pt x="6840" y="0"/>
                </a:lnTo>
                <a:cubicBezTo>
                  <a:pt x="6845" y="0"/>
                  <a:pt x="6848" y="4"/>
                  <a:pt x="6848" y="8"/>
                </a:cubicBezTo>
                <a:cubicBezTo>
                  <a:pt x="6848" y="12"/>
                  <a:pt x="6845" y="16"/>
                  <a:pt x="6840" y="16"/>
                </a:cubicBezTo>
                <a:lnTo>
                  <a:pt x="6728" y="16"/>
                </a:lnTo>
                <a:cubicBezTo>
                  <a:pt x="6724" y="16"/>
                  <a:pt x="6720" y="12"/>
                  <a:pt x="6720" y="8"/>
                </a:cubicBezTo>
                <a:cubicBezTo>
                  <a:pt x="6720" y="4"/>
                  <a:pt x="6724" y="0"/>
                  <a:pt x="6728" y="0"/>
                </a:cubicBezTo>
                <a:close/>
                <a:moveTo>
                  <a:pt x="6920" y="0"/>
                </a:moveTo>
                <a:lnTo>
                  <a:pt x="7032" y="0"/>
                </a:lnTo>
                <a:cubicBezTo>
                  <a:pt x="7037" y="0"/>
                  <a:pt x="7040" y="4"/>
                  <a:pt x="7040" y="8"/>
                </a:cubicBezTo>
                <a:cubicBezTo>
                  <a:pt x="7040" y="12"/>
                  <a:pt x="7037" y="16"/>
                  <a:pt x="7032" y="16"/>
                </a:cubicBezTo>
                <a:lnTo>
                  <a:pt x="6920" y="16"/>
                </a:lnTo>
                <a:cubicBezTo>
                  <a:pt x="6916" y="16"/>
                  <a:pt x="6912" y="12"/>
                  <a:pt x="6912" y="8"/>
                </a:cubicBezTo>
                <a:cubicBezTo>
                  <a:pt x="6912" y="4"/>
                  <a:pt x="6916" y="0"/>
                  <a:pt x="6920" y="0"/>
                </a:cubicBezTo>
                <a:close/>
                <a:moveTo>
                  <a:pt x="7112" y="0"/>
                </a:moveTo>
                <a:lnTo>
                  <a:pt x="7224" y="0"/>
                </a:lnTo>
                <a:cubicBezTo>
                  <a:pt x="7229" y="0"/>
                  <a:pt x="7232" y="4"/>
                  <a:pt x="7232" y="8"/>
                </a:cubicBezTo>
                <a:cubicBezTo>
                  <a:pt x="7232" y="12"/>
                  <a:pt x="7229" y="16"/>
                  <a:pt x="7224" y="16"/>
                </a:cubicBezTo>
                <a:lnTo>
                  <a:pt x="7112" y="16"/>
                </a:lnTo>
                <a:cubicBezTo>
                  <a:pt x="7108" y="16"/>
                  <a:pt x="7104" y="12"/>
                  <a:pt x="7104" y="8"/>
                </a:cubicBezTo>
                <a:cubicBezTo>
                  <a:pt x="7104" y="4"/>
                  <a:pt x="7108" y="0"/>
                  <a:pt x="7112" y="0"/>
                </a:cubicBezTo>
                <a:close/>
                <a:moveTo>
                  <a:pt x="7304" y="0"/>
                </a:moveTo>
                <a:lnTo>
                  <a:pt x="7416" y="0"/>
                </a:lnTo>
                <a:cubicBezTo>
                  <a:pt x="7421" y="0"/>
                  <a:pt x="7424" y="4"/>
                  <a:pt x="7424" y="8"/>
                </a:cubicBezTo>
                <a:cubicBezTo>
                  <a:pt x="7424" y="12"/>
                  <a:pt x="7421" y="16"/>
                  <a:pt x="7416" y="16"/>
                </a:cubicBezTo>
                <a:lnTo>
                  <a:pt x="7304" y="16"/>
                </a:lnTo>
                <a:cubicBezTo>
                  <a:pt x="7300" y="16"/>
                  <a:pt x="7296" y="12"/>
                  <a:pt x="7296" y="8"/>
                </a:cubicBezTo>
                <a:cubicBezTo>
                  <a:pt x="7296" y="4"/>
                  <a:pt x="7300" y="0"/>
                  <a:pt x="7304" y="0"/>
                </a:cubicBezTo>
                <a:close/>
                <a:moveTo>
                  <a:pt x="7496" y="0"/>
                </a:moveTo>
                <a:lnTo>
                  <a:pt x="7608" y="0"/>
                </a:lnTo>
                <a:cubicBezTo>
                  <a:pt x="7613" y="0"/>
                  <a:pt x="7616" y="4"/>
                  <a:pt x="7616" y="8"/>
                </a:cubicBezTo>
                <a:cubicBezTo>
                  <a:pt x="7616" y="12"/>
                  <a:pt x="7613" y="16"/>
                  <a:pt x="7608" y="16"/>
                </a:cubicBezTo>
                <a:lnTo>
                  <a:pt x="7496" y="16"/>
                </a:lnTo>
                <a:cubicBezTo>
                  <a:pt x="7492" y="16"/>
                  <a:pt x="7488" y="12"/>
                  <a:pt x="7488" y="8"/>
                </a:cubicBezTo>
                <a:cubicBezTo>
                  <a:pt x="7488" y="4"/>
                  <a:pt x="7492" y="0"/>
                  <a:pt x="7496" y="0"/>
                </a:cubicBezTo>
                <a:close/>
                <a:moveTo>
                  <a:pt x="7688" y="0"/>
                </a:moveTo>
                <a:lnTo>
                  <a:pt x="7800" y="0"/>
                </a:lnTo>
                <a:cubicBezTo>
                  <a:pt x="7805" y="0"/>
                  <a:pt x="7808" y="4"/>
                  <a:pt x="7808" y="8"/>
                </a:cubicBezTo>
                <a:cubicBezTo>
                  <a:pt x="7808" y="12"/>
                  <a:pt x="7805" y="16"/>
                  <a:pt x="7800" y="16"/>
                </a:cubicBezTo>
                <a:lnTo>
                  <a:pt x="7688" y="16"/>
                </a:lnTo>
                <a:cubicBezTo>
                  <a:pt x="7684" y="16"/>
                  <a:pt x="7680" y="12"/>
                  <a:pt x="7680" y="8"/>
                </a:cubicBezTo>
                <a:cubicBezTo>
                  <a:pt x="7680" y="4"/>
                  <a:pt x="7684" y="0"/>
                  <a:pt x="7688" y="0"/>
                </a:cubicBezTo>
                <a:close/>
                <a:moveTo>
                  <a:pt x="7880" y="0"/>
                </a:moveTo>
                <a:lnTo>
                  <a:pt x="7992" y="0"/>
                </a:lnTo>
                <a:cubicBezTo>
                  <a:pt x="7997" y="0"/>
                  <a:pt x="8000" y="4"/>
                  <a:pt x="8000" y="8"/>
                </a:cubicBezTo>
                <a:cubicBezTo>
                  <a:pt x="8000" y="12"/>
                  <a:pt x="7997" y="16"/>
                  <a:pt x="7992" y="16"/>
                </a:cubicBezTo>
                <a:lnTo>
                  <a:pt x="7880" y="16"/>
                </a:lnTo>
                <a:cubicBezTo>
                  <a:pt x="7876" y="16"/>
                  <a:pt x="7872" y="12"/>
                  <a:pt x="7872" y="8"/>
                </a:cubicBezTo>
                <a:cubicBezTo>
                  <a:pt x="7872" y="4"/>
                  <a:pt x="7876" y="0"/>
                  <a:pt x="7880" y="0"/>
                </a:cubicBezTo>
                <a:close/>
                <a:moveTo>
                  <a:pt x="8072" y="0"/>
                </a:moveTo>
                <a:lnTo>
                  <a:pt x="8184" y="0"/>
                </a:lnTo>
                <a:cubicBezTo>
                  <a:pt x="8189" y="0"/>
                  <a:pt x="8192" y="4"/>
                  <a:pt x="8192" y="8"/>
                </a:cubicBezTo>
                <a:cubicBezTo>
                  <a:pt x="8192" y="12"/>
                  <a:pt x="8189" y="16"/>
                  <a:pt x="8184" y="16"/>
                </a:cubicBezTo>
                <a:lnTo>
                  <a:pt x="8072" y="16"/>
                </a:lnTo>
                <a:cubicBezTo>
                  <a:pt x="8068" y="16"/>
                  <a:pt x="8064" y="12"/>
                  <a:pt x="8064" y="8"/>
                </a:cubicBezTo>
                <a:cubicBezTo>
                  <a:pt x="8064" y="4"/>
                  <a:pt x="8068" y="0"/>
                  <a:pt x="8072" y="0"/>
                </a:cubicBezTo>
                <a:close/>
                <a:moveTo>
                  <a:pt x="8264" y="0"/>
                </a:moveTo>
                <a:lnTo>
                  <a:pt x="8376" y="0"/>
                </a:lnTo>
                <a:cubicBezTo>
                  <a:pt x="8381" y="0"/>
                  <a:pt x="8384" y="4"/>
                  <a:pt x="8384" y="8"/>
                </a:cubicBezTo>
                <a:cubicBezTo>
                  <a:pt x="8384" y="12"/>
                  <a:pt x="8381" y="16"/>
                  <a:pt x="8376" y="16"/>
                </a:cubicBezTo>
                <a:lnTo>
                  <a:pt x="8264" y="16"/>
                </a:lnTo>
                <a:cubicBezTo>
                  <a:pt x="8260" y="16"/>
                  <a:pt x="8256" y="12"/>
                  <a:pt x="8256" y="8"/>
                </a:cubicBezTo>
                <a:cubicBezTo>
                  <a:pt x="8256" y="4"/>
                  <a:pt x="8260" y="0"/>
                  <a:pt x="8264" y="0"/>
                </a:cubicBezTo>
                <a:close/>
                <a:moveTo>
                  <a:pt x="8456" y="0"/>
                </a:moveTo>
                <a:lnTo>
                  <a:pt x="8568" y="0"/>
                </a:lnTo>
                <a:cubicBezTo>
                  <a:pt x="8573" y="0"/>
                  <a:pt x="8576" y="4"/>
                  <a:pt x="8576" y="8"/>
                </a:cubicBezTo>
                <a:cubicBezTo>
                  <a:pt x="8576" y="12"/>
                  <a:pt x="8573" y="16"/>
                  <a:pt x="8568" y="16"/>
                </a:cubicBezTo>
                <a:lnTo>
                  <a:pt x="8456" y="16"/>
                </a:lnTo>
                <a:cubicBezTo>
                  <a:pt x="8452" y="16"/>
                  <a:pt x="8448" y="12"/>
                  <a:pt x="8448" y="8"/>
                </a:cubicBezTo>
                <a:cubicBezTo>
                  <a:pt x="8448" y="4"/>
                  <a:pt x="8452" y="0"/>
                  <a:pt x="8456" y="0"/>
                </a:cubicBezTo>
                <a:close/>
                <a:moveTo>
                  <a:pt x="8648" y="0"/>
                </a:moveTo>
                <a:lnTo>
                  <a:pt x="8760" y="0"/>
                </a:lnTo>
                <a:cubicBezTo>
                  <a:pt x="8765" y="0"/>
                  <a:pt x="8768" y="4"/>
                  <a:pt x="8768" y="8"/>
                </a:cubicBezTo>
                <a:cubicBezTo>
                  <a:pt x="8768" y="12"/>
                  <a:pt x="8765" y="16"/>
                  <a:pt x="8760" y="16"/>
                </a:cubicBezTo>
                <a:lnTo>
                  <a:pt x="8648" y="16"/>
                </a:lnTo>
                <a:cubicBezTo>
                  <a:pt x="8644" y="16"/>
                  <a:pt x="8640" y="12"/>
                  <a:pt x="8640" y="8"/>
                </a:cubicBezTo>
                <a:cubicBezTo>
                  <a:pt x="8640" y="4"/>
                  <a:pt x="8644" y="0"/>
                  <a:pt x="8648" y="0"/>
                </a:cubicBezTo>
                <a:close/>
                <a:moveTo>
                  <a:pt x="8840" y="0"/>
                </a:moveTo>
                <a:lnTo>
                  <a:pt x="8952" y="0"/>
                </a:lnTo>
                <a:cubicBezTo>
                  <a:pt x="8957" y="0"/>
                  <a:pt x="8960" y="4"/>
                  <a:pt x="8960" y="8"/>
                </a:cubicBezTo>
                <a:cubicBezTo>
                  <a:pt x="8960" y="12"/>
                  <a:pt x="8957" y="16"/>
                  <a:pt x="8952" y="16"/>
                </a:cubicBezTo>
                <a:lnTo>
                  <a:pt x="8840" y="16"/>
                </a:lnTo>
                <a:cubicBezTo>
                  <a:pt x="8836" y="16"/>
                  <a:pt x="8832" y="12"/>
                  <a:pt x="8832" y="8"/>
                </a:cubicBezTo>
                <a:cubicBezTo>
                  <a:pt x="8832" y="4"/>
                  <a:pt x="8836" y="0"/>
                  <a:pt x="8840" y="0"/>
                </a:cubicBezTo>
                <a:close/>
                <a:moveTo>
                  <a:pt x="9032" y="0"/>
                </a:moveTo>
                <a:lnTo>
                  <a:pt x="9144" y="0"/>
                </a:lnTo>
                <a:cubicBezTo>
                  <a:pt x="9149" y="0"/>
                  <a:pt x="9152" y="4"/>
                  <a:pt x="9152" y="8"/>
                </a:cubicBezTo>
                <a:cubicBezTo>
                  <a:pt x="9152" y="12"/>
                  <a:pt x="9149" y="16"/>
                  <a:pt x="9144" y="16"/>
                </a:cubicBezTo>
                <a:lnTo>
                  <a:pt x="9032" y="16"/>
                </a:lnTo>
                <a:cubicBezTo>
                  <a:pt x="9028" y="16"/>
                  <a:pt x="9024" y="12"/>
                  <a:pt x="9024" y="8"/>
                </a:cubicBezTo>
                <a:cubicBezTo>
                  <a:pt x="9024" y="4"/>
                  <a:pt x="9028" y="0"/>
                  <a:pt x="9032" y="0"/>
                </a:cubicBezTo>
                <a:close/>
                <a:moveTo>
                  <a:pt x="9224" y="0"/>
                </a:moveTo>
                <a:lnTo>
                  <a:pt x="9336" y="0"/>
                </a:lnTo>
                <a:cubicBezTo>
                  <a:pt x="9341" y="0"/>
                  <a:pt x="9344" y="4"/>
                  <a:pt x="9344" y="8"/>
                </a:cubicBezTo>
                <a:cubicBezTo>
                  <a:pt x="9344" y="12"/>
                  <a:pt x="9341" y="16"/>
                  <a:pt x="9336" y="16"/>
                </a:cubicBezTo>
                <a:lnTo>
                  <a:pt x="9224" y="16"/>
                </a:lnTo>
                <a:cubicBezTo>
                  <a:pt x="9220" y="16"/>
                  <a:pt x="9216" y="12"/>
                  <a:pt x="9216" y="8"/>
                </a:cubicBezTo>
                <a:cubicBezTo>
                  <a:pt x="9216" y="4"/>
                  <a:pt x="9220" y="0"/>
                  <a:pt x="9224" y="0"/>
                </a:cubicBezTo>
                <a:close/>
                <a:moveTo>
                  <a:pt x="9416" y="0"/>
                </a:moveTo>
                <a:lnTo>
                  <a:pt x="9528" y="0"/>
                </a:lnTo>
                <a:cubicBezTo>
                  <a:pt x="9533" y="0"/>
                  <a:pt x="9536" y="4"/>
                  <a:pt x="9536" y="8"/>
                </a:cubicBezTo>
                <a:cubicBezTo>
                  <a:pt x="9536" y="12"/>
                  <a:pt x="9533" y="16"/>
                  <a:pt x="9528" y="16"/>
                </a:cubicBezTo>
                <a:lnTo>
                  <a:pt x="9416" y="16"/>
                </a:lnTo>
                <a:cubicBezTo>
                  <a:pt x="9412" y="16"/>
                  <a:pt x="9408" y="12"/>
                  <a:pt x="9408" y="8"/>
                </a:cubicBezTo>
                <a:cubicBezTo>
                  <a:pt x="9408" y="4"/>
                  <a:pt x="9412" y="0"/>
                  <a:pt x="9416" y="0"/>
                </a:cubicBezTo>
                <a:close/>
                <a:moveTo>
                  <a:pt x="9608" y="0"/>
                </a:moveTo>
                <a:lnTo>
                  <a:pt x="9720" y="0"/>
                </a:lnTo>
                <a:cubicBezTo>
                  <a:pt x="9725" y="0"/>
                  <a:pt x="9728" y="4"/>
                  <a:pt x="9728" y="8"/>
                </a:cubicBezTo>
                <a:cubicBezTo>
                  <a:pt x="9728" y="12"/>
                  <a:pt x="9725" y="16"/>
                  <a:pt x="9720" y="16"/>
                </a:cubicBezTo>
                <a:lnTo>
                  <a:pt x="9608" y="16"/>
                </a:lnTo>
                <a:cubicBezTo>
                  <a:pt x="9604" y="16"/>
                  <a:pt x="9600" y="12"/>
                  <a:pt x="9600" y="8"/>
                </a:cubicBezTo>
                <a:cubicBezTo>
                  <a:pt x="9600" y="4"/>
                  <a:pt x="9604" y="0"/>
                  <a:pt x="9608" y="0"/>
                </a:cubicBezTo>
                <a:close/>
                <a:moveTo>
                  <a:pt x="9800" y="0"/>
                </a:moveTo>
                <a:lnTo>
                  <a:pt x="9912" y="0"/>
                </a:lnTo>
                <a:cubicBezTo>
                  <a:pt x="9917" y="0"/>
                  <a:pt x="9920" y="4"/>
                  <a:pt x="9920" y="8"/>
                </a:cubicBezTo>
                <a:cubicBezTo>
                  <a:pt x="9920" y="12"/>
                  <a:pt x="9917" y="16"/>
                  <a:pt x="9912" y="16"/>
                </a:cubicBezTo>
                <a:lnTo>
                  <a:pt x="9800" y="16"/>
                </a:lnTo>
                <a:cubicBezTo>
                  <a:pt x="9796" y="16"/>
                  <a:pt x="9792" y="12"/>
                  <a:pt x="9792" y="8"/>
                </a:cubicBezTo>
                <a:cubicBezTo>
                  <a:pt x="9792" y="4"/>
                  <a:pt x="9796" y="0"/>
                  <a:pt x="9800" y="0"/>
                </a:cubicBezTo>
                <a:close/>
                <a:moveTo>
                  <a:pt x="9992" y="0"/>
                </a:moveTo>
                <a:lnTo>
                  <a:pt x="10104" y="0"/>
                </a:lnTo>
                <a:cubicBezTo>
                  <a:pt x="10109" y="0"/>
                  <a:pt x="10112" y="4"/>
                  <a:pt x="10112" y="8"/>
                </a:cubicBezTo>
                <a:cubicBezTo>
                  <a:pt x="10112" y="12"/>
                  <a:pt x="10109" y="16"/>
                  <a:pt x="10104" y="16"/>
                </a:cubicBezTo>
                <a:lnTo>
                  <a:pt x="9992" y="16"/>
                </a:lnTo>
                <a:cubicBezTo>
                  <a:pt x="9988" y="16"/>
                  <a:pt x="9984" y="12"/>
                  <a:pt x="9984" y="8"/>
                </a:cubicBezTo>
                <a:cubicBezTo>
                  <a:pt x="9984" y="4"/>
                  <a:pt x="9988" y="0"/>
                  <a:pt x="9992" y="0"/>
                </a:cubicBezTo>
                <a:close/>
                <a:moveTo>
                  <a:pt x="10184" y="0"/>
                </a:moveTo>
                <a:lnTo>
                  <a:pt x="10296" y="0"/>
                </a:lnTo>
                <a:cubicBezTo>
                  <a:pt x="10301" y="0"/>
                  <a:pt x="10304" y="4"/>
                  <a:pt x="10304" y="8"/>
                </a:cubicBezTo>
                <a:cubicBezTo>
                  <a:pt x="10304" y="12"/>
                  <a:pt x="10301" y="16"/>
                  <a:pt x="10296" y="16"/>
                </a:cubicBezTo>
                <a:lnTo>
                  <a:pt x="10184" y="16"/>
                </a:lnTo>
                <a:cubicBezTo>
                  <a:pt x="10180" y="16"/>
                  <a:pt x="10176" y="12"/>
                  <a:pt x="10176" y="8"/>
                </a:cubicBezTo>
                <a:cubicBezTo>
                  <a:pt x="10176" y="4"/>
                  <a:pt x="10180" y="0"/>
                  <a:pt x="10184" y="0"/>
                </a:cubicBezTo>
                <a:close/>
                <a:moveTo>
                  <a:pt x="10376" y="0"/>
                </a:moveTo>
                <a:lnTo>
                  <a:pt x="10488" y="0"/>
                </a:lnTo>
                <a:cubicBezTo>
                  <a:pt x="10493" y="0"/>
                  <a:pt x="10496" y="4"/>
                  <a:pt x="10496" y="8"/>
                </a:cubicBezTo>
                <a:cubicBezTo>
                  <a:pt x="10496" y="12"/>
                  <a:pt x="10493" y="16"/>
                  <a:pt x="10488" y="16"/>
                </a:cubicBezTo>
                <a:lnTo>
                  <a:pt x="10376" y="16"/>
                </a:lnTo>
                <a:cubicBezTo>
                  <a:pt x="10372" y="16"/>
                  <a:pt x="10368" y="12"/>
                  <a:pt x="10368" y="8"/>
                </a:cubicBezTo>
                <a:cubicBezTo>
                  <a:pt x="10368" y="4"/>
                  <a:pt x="10372" y="0"/>
                  <a:pt x="10376" y="0"/>
                </a:cubicBezTo>
                <a:close/>
              </a:path>
            </a:pathLst>
          </a:custGeom>
          <a:solidFill>
            <a:srgbClr val="000000"/>
          </a:solidFill>
          <a:ln w="8001">
            <a:solidFill>
              <a:srgbClr val="000000"/>
            </a:solidFill>
            <a:bevel/>
            <a:headEnd/>
            <a:tailEnd/>
          </a:ln>
        </p:spPr>
        <p:txBody>
          <a:bodyPr/>
          <a:lstStyle/>
          <a:p>
            <a:endParaRPr lang="zh-CN" altLang="en-US"/>
          </a:p>
        </p:txBody>
      </p:sp>
      <p:sp>
        <p:nvSpPr>
          <p:cNvPr id="61459" name="Freeform 19"/>
          <p:cNvSpPr>
            <a:spLocks noEditPoints="1"/>
          </p:cNvSpPr>
          <p:nvPr/>
        </p:nvSpPr>
        <p:spPr bwMode="auto">
          <a:xfrm>
            <a:off x="1403350" y="1989138"/>
            <a:ext cx="6035675" cy="7937"/>
          </a:xfrm>
          <a:custGeom>
            <a:avLst/>
            <a:gdLst>
              <a:gd name="T0" fmla="*/ 2147483647 w 10496"/>
              <a:gd name="T1" fmla="*/ 0 h 16"/>
              <a:gd name="T2" fmla="*/ 2147483647 w 10496"/>
              <a:gd name="T3" fmla="*/ 0 h 16"/>
              <a:gd name="T4" fmla="*/ 2147483647 w 10496"/>
              <a:gd name="T5" fmla="*/ 0 h 16"/>
              <a:gd name="T6" fmla="*/ 2147483647 w 10496"/>
              <a:gd name="T7" fmla="*/ 0 h 16"/>
              <a:gd name="T8" fmla="*/ 2147483647 w 10496"/>
              <a:gd name="T9" fmla="*/ 0 h 16"/>
              <a:gd name="T10" fmla="*/ 2147483647 w 10496"/>
              <a:gd name="T11" fmla="*/ 0 h 16"/>
              <a:gd name="T12" fmla="*/ 2147483647 w 10496"/>
              <a:gd name="T13" fmla="*/ 0 h 16"/>
              <a:gd name="T14" fmla="*/ 2147483647 w 10496"/>
              <a:gd name="T15" fmla="*/ 0 h 16"/>
              <a:gd name="T16" fmla="*/ 2147483647 w 10496"/>
              <a:gd name="T17" fmla="*/ 0 h 16"/>
              <a:gd name="T18" fmla="*/ 2147483647 w 10496"/>
              <a:gd name="T19" fmla="*/ 0 h 16"/>
              <a:gd name="T20" fmla="*/ 2147483647 w 10496"/>
              <a:gd name="T21" fmla="*/ 0 h 16"/>
              <a:gd name="T22" fmla="*/ 2147483647 w 10496"/>
              <a:gd name="T23" fmla="*/ 0 h 16"/>
              <a:gd name="T24" fmla="*/ 2147483647 w 10496"/>
              <a:gd name="T25" fmla="*/ 0 h 16"/>
              <a:gd name="T26" fmla="*/ 2147483647 w 10496"/>
              <a:gd name="T27" fmla="*/ 0 h 16"/>
              <a:gd name="T28" fmla="*/ 2147483647 w 10496"/>
              <a:gd name="T29" fmla="*/ 0 h 16"/>
              <a:gd name="T30" fmla="*/ 2147483647 w 10496"/>
              <a:gd name="T31" fmla="*/ 0 h 16"/>
              <a:gd name="T32" fmla="*/ 2147483647 w 10496"/>
              <a:gd name="T33" fmla="*/ 0 h 16"/>
              <a:gd name="T34" fmla="*/ 2147483647 w 10496"/>
              <a:gd name="T35" fmla="*/ 0 h 16"/>
              <a:gd name="T36" fmla="*/ 2147483647 w 10496"/>
              <a:gd name="T37" fmla="*/ 0 h 16"/>
              <a:gd name="T38" fmla="*/ 2147483647 w 10496"/>
              <a:gd name="T39" fmla="*/ 0 h 16"/>
              <a:gd name="T40" fmla="*/ 2147483647 w 10496"/>
              <a:gd name="T41" fmla="*/ 0 h 16"/>
              <a:gd name="T42" fmla="*/ 2147483647 w 10496"/>
              <a:gd name="T43" fmla="*/ 0 h 16"/>
              <a:gd name="T44" fmla="*/ 2147483647 w 10496"/>
              <a:gd name="T45" fmla="*/ 0 h 16"/>
              <a:gd name="T46" fmla="*/ 2147483647 w 10496"/>
              <a:gd name="T47" fmla="*/ 0 h 16"/>
              <a:gd name="T48" fmla="*/ 2147483647 w 10496"/>
              <a:gd name="T49" fmla="*/ 0 h 16"/>
              <a:gd name="T50" fmla="*/ 2147483647 w 10496"/>
              <a:gd name="T51" fmla="*/ 0 h 16"/>
              <a:gd name="T52" fmla="*/ 2147483647 w 10496"/>
              <a:gd name="T53" fmla="*/ 0 h 16"/>
              <a:gd name="T54" fmla="*/ 2147483647 w 10496"/>
              <a:gd name="T55" fmla="*/ 0 h 16"/>
              <a:gd name="T56" fmla="*/ 2147483647 w 10496"/>
              <a:gd name="T57" fmla="*/ 0 h 16"/>
              <a:gd name="T58" fmla="*/ 2147483647 w 10496"/>
              <a:gd name="T59" fmla="*/ 0 h 16"/>
              <a:gd name="T60" fmla="*/ 2147483647 w 10496"/>
              <a:gd name="T61" fmla="*/ 0 h 16"/>
              <a:gd name="T62" fmla="*/ 2147483647 w 10496"/>
              <a:gd name="T63" fmla="*/ 0 h 16"/>
              <a:gd name="T64" fmla="*/ 2147483647 w 10496"/>
              <a:gd name="T65" fmla="*/ 0 h 16"/>
              <a:gd name="T66" fmla="*/ 2147483647 w 10496"/>
              <a:gd name="T67" fmla="*/ 0 h 16"/>
              <a:gd name="T68" fmla="*/ 2147483647 w 10496"/>
              <a:gd name="T69" fmla="*/ 0 h 16"/>
              <a:gd name="T70" fmla="*/ 2147483647 w 10496"/>
              <a:gd name="T71" fmla="*/ 0 h 16"/>
              <a:gd name="T72" fmla="*/ 2147483647 w 10496"/>
              <a:gd name="T73" fmla="*/ 0 h 16"/>
              <a:gd name="T74" fmla="*/ 2147483647 w 10496"/>
              <a:gd name="T75" fmla="*/ 0 h 16"/>
              <a:gd name="T76" fmla="*/ 2147483647 w 10496"/>
              <a:gd name="T77" fmla="*/ 0 h 16"/>
              <a:gd name="T78" fmla="*/ 2147483647 w 10496"/>
              <a:gd name="T79" fmla="*/ 0 h 16"/>
              <a:gd name="T80" fmla="*/ 2147483647 w 10496"/>
              <a:gd name="T81" fmla="*/ 0 h 16"/>
              <a:gd name="T82" fmla="*/ 2147483647 w 10496"/>
              <a:gd name="T83" fmla="*/ 0 h 16"/>
              <a:gd name="T84" fmla="*/ 2147483647 w 10496"/>
              <a:gd name="T85" fmla="*/ 0 h 16"/>
              <a:gd name="T86" fmla="*/ 2147483647 w 10496"/>
              <a:gd name="T87" fmla="*/ 0 h 16"/>
              <a:gd name="T88" fmla="*/ 2147483647 w 10496"/>
              <a:gd name="T89" fmla="*/ 0 h 16"/>
              <a:gd name="T90" fmla="*/ 2147483647 w 10496"/>
              <a:gd name="T91" fmla="*/ 0 h 16"/>
              <a:gd name="T92" fmla="*/ 2147483647 w 10496"/>
              <a:gd name="T93" fmla="*/ 0 h 16"/>
              <a:gd name="T94" fmla="*/ 2147483647 w 10496"/>
              <a:gd name="T95" fmla="*/ 0 h 16"/>
              <a:gd name="T96" fmla="*/ 2147483647 w 10496"/>
              <a:gd name="T97" fmla="*/ 0 h 16"/>
              <a:gd name="T98" fmla="*/ 2147483647 w 10496"/>
              <a:gd name="T99" fmla="*/ 0 h 16"/>
              <a:gd name="T100" fmla="*/ 2147483647 w 10496"/>
              <a:gd name="T101" fmla="*/ 0 h 16"/>
              <a:gd name="T102" fmla="*/ 2147483647 w 10496"/>
              <a:gd name="T103" fmla="*/ 0 h 16"/>
              <a:gd name="T104" fmla="*/ 2147483647 w 10496"/>
              <a:gd name="T105" fmla="*/ 0 h 16"/>
              <a:gd name="T106" fmla="*/ 2147483647 w 10496"/>
              <a:gd name="T107" fmla="*/ 0 h 16"/>
              <a:gd name="T108" fmla="*/ 2147483647 w 10496"/>
              <a:gd name="T109" fmla="*/ 0 h 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496"/>
              <a:gd name="T166" fmla="*/ 0 h 16"/>
              <a:gd name="T167" fmla="*/ 10496 w 10496"/>
              <a:gd name="T168" fmla="*/ 16 h 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496" h="16">
                <a:moveTo>
                  <a:pt x="8" y="0"/>
                </a:moveTo>
                <a:lnTo>
                  <a:pt x="120" y="0"/>
                </a:lnTo>
                <a:cubicBezTo>
                  <a:pt x="125" y="0"/>
                  <a:pt x="128" y="3"/>
                  <a:pt x="128" y="8"/>
                </a:cubicBezTo>
                <a:cubicBezTo>
                  <a:pt x="128" y="12"/>
                  <a:pt x="125" y="16"/>
                  <a:pt x="120" y="16"/>
                </a:cubicBezTo>
                <a:lnTo>
                  <a:pt x="8" y="16"/>
                </a:lnTo>
                <a:cubicBezTo>
                  <a:pt x="4" y="16"/>
                  <a:pt x="0" y="12"/>
                  <a:pt x="0" y="8"/>
                </a:cubicBezTo>
                <a:cubicBezTo>
                  <a:pt x="0" y="3"/>
                  <a:pt x="4" y="0"/>
                  <a:pt x="8" y="0"/>
                </a:cubicBezTo>
                <a:close/>
                <a:moveTo>
                  <a:pt x="200" y="0"/>
                </a:moveTo>
                <a:lnTo>
                  <a:pt x="312" y="0"/>
                </a:lnTo>
                <a:cubicBezTo>
                  <a:pt x="317" y="0"/>
                  <a:pt x="320" y="3"/>
                  <a:pt x="320" y="8"/>
                </a:cubicBezTo>
                <a:cubicBezTo>
                  <a:pt x="320" y="12"/>
                  <a:pt x="317" y="16"/>
                  <a:pt x="312" y="16"/>
                </a:cubicBezTo>
                <a:lnTo>
                  <a:pt x="200" y="16"/>
                </a:lnTo>
                <a:cubicBezTo>
                  <a:pt x="196" y="16"/>
                  <a:pt x="192" y="12"/>
                  <a:pt x="192" y="8"/>
                </a:cubicBezTo>
                <a:cubicBezTo>
                  <a:pt x="192" y="3"/>
                  <a:pt x="196" y="0"/>
                  <a:pt x="200" y="0"/>
                </a:cubicBezTo>
                <a:close/>
                <a:moveTo>
                  <a:pt x="392" y="0"/>
                </a:moveTo>
                <a:lnTo>
                  <a:pt x="504" y="0"/>
                </a:lnTo>
                <a:cubicBezTo>
                  <a:pt x="509" y="0"/>
                  <a:pt x="512" y="3"/>
                  <a:pt x="512" y="8"/>
                </a:cubicBezTo>
                <a:cubicBezTo>
                  <a:pt x="512" y="12"/>
                  <a:pt x="509" y="16"/>
                  <a:pt x="504" y="16"/>
                </a:cubicBezTo>
                <a:lnTo>
                  <a:pt x="392" y="16"/>
                </a:lnTo>
                <a:cubicBezTo>
                  <a:pt x="388" y="16"/>
                  <a:pt x="384" y="12"/>
                  <a:pt x="384" y="8"/>
                </a:cubicBezTo>
                <a:cubicBezTo>
                  <a:pt x="384" y="3"/>
                  <a:pt x="388" y="0"/>
                  <a:pt x="392" y="0"/>
                </a:cubicBezTo>
                <a:close/>
                <a:moveTo>
                  <a:pt x="584" y="0"/>
                </a:moveTo>
                <a:lnTo>
                  <a:pt x="696" y="0"/>
                </a:lnTo>
                <a:cubicBezTo>
                  <a:pt x="701" y="0"/>
                  <a:pt x="704" y="3"/>
                  <a:pt x="704" y="8"/>
                </a:cubicBezTo>
                <a:cubicBezTo>
                  <a:pt x="704" y="12"/>
                  <a:pt x="701" y="16"/>
                  <a:pt x="696" y="16"/>
                </a:cubicBezTo>
                <a:lnTo>
                  <a:pt x="584" y="16"/>
                </a:lnTo>
                <a:cubicBezTo>
                  <a:pt x="580" y="16"/>
                  <a:pt x="576" y="12"/>
                  <a:pt x="576" y="8"/>
                </a:cubicBezTo>
                <a:cubicBezTo>
                  <a:pt x="576" y="3"/>
                  <a:pt x="580" y="0"/>
                  <a:pt x="584" y="0"/>
                </a:cubicBezTo>
                <a:close/>
                <a:moveTo>
                  <a:pt x="776" y="0"/>
                </a:moveTo>
                <a:lnTo>
                  <a:pt x="888" y="0"/>
                </a:lnTo>
                <a:cubicBezTo>
                  <a:pt x="893" y="0"/>
                  <a:pt x="896" y="3"/>
                  <a:pt x="896" y="8"/>
                </a:cubicBezTo>
                <a:cubicBezTo>
                  <a:pt x="896" y="12"/>
                  <a:pt x="893" y="16"/>
                  <a:pt x="888" y="16"/>
                </a:cubicBezTo>
                <a:lnTo>
                  <a:pt x="776" y="16"/>
                </a:lnTo>
                <a:cubicBezTo>
                  <a:pt x="772" y="16"/>
                  <a:pt x="768" y="12"/>
                  <a:pt x="768" y="8"/>
                </a:cubicBezTo>
                <a:cubicBezTo>
                  <a:pt x="768" y="3"/>
                  <a:pt x="772" y="0"/>
                  <a:pt x="776" y="0"/>
                </a:cubicBezTo>
                <a:close/>
                <a:moveTo>
                  <a:pt x="968" y="0"/>
                </a:moveTo>
                <a:lnTo>
                  <a:pt x="1080" y="0"/>
                </a:lnTo>
                <a:cubicBezTo>
                  <a:pt x="1085" y="0"/>
                  <a:pt x="1088" y="3"/>
                  <a:pt x="1088" y="8"/>
                </a:cubicBezTo>
                <a:cubicBezTo>
                  <a:pt x="1088" y="12"/>
                  <a:pt x="1085" y="16"/>
                  <a:pt x="1080" y="16"/>
                </a:cubicBezTo>
                <a:lnTo>
                  <a:pt x="968" y="16"/>
                </a:lnTo>
                <a:cubicBezTo>
                  <a:pt x="964" y="16"/>
                  <a:pt x="960" y="12"/>
                  <a:pt x="960" y="8"/>
                </a:cubicBezTo>
                <a:cubicBezTo>
                  <a:pt x="960" y="3"/>
                  <a:pt x="964" y="0"/>
                  <a:pt x="968" y="0"/>
                </a:cubicBezTo>
                <a:close/>
                <a:moveTo>
                  <a:pt x="1160" y="0"/>
                </a:moveTo>
                <a:lnTo>
                  <a:pt x="1272" y="0"/>
                </a:lnTo>
                <a:cubicBezTo>
                  <a:pt x="1277" y="0"/>
                  <a:pt x="1280" y="3"/>
                  <a:pt x="1280" y="8"/>
                </a:cubicBezTo>
                <a:cubicBezTo>
                  <a:pt x="1280" y="12"/>
                  <a:pt x="1277" y="16"/>
                  <a:pt x="1272" y="16"/>
                </a:cubicBezTo>
                <a:lnTo>
                  <a:pt x="1160" y="16"/>
                </a:lnTo>
                <a:cubicBezTo>
                  <a:pt x="1156" y="16"/>
                  <a:pt x="1152" y="12"/>
                  <a:pt x="1152" y="8"/>
                </a:cubicBezTo>
                <a:cubicBezTo>
                  <a:pt x="1152" y="3"/>
                  <a:pt x="1156" y="0"/>
                  <a:pt x="1160" y="0"/>
                </a:cubicBezTo>
                <a:close/>
                <a:moveTo>
                  <a:pt x="1352" y="0"/>
                </a:moveTo>
                <a:lnTo>
                  <a:pt x="1464" y="0"/>
                </a:lnTo>
                <a:cubicBezTo>
                  <a:pt x="1469" y="0"/>
                  <a:pt x="1472" y="3"/>
                  <a:pt x="1472" y="8"/>
                </a:cubicBezTo>
                <a:cubicBezTo>
                  <a:pt x="1472" y="12"/>
                  <a:pt x="1469" y="16"/>
                  <a:pt x="1464" y="16"/>
                </a:cubicBezTo>
                <a:lnTo>
                  <a:pt x="1352" y="16"/>
                </a:lnTo>
                <a:cubicBezTo>
                  <a:pt x="1348" y="16"/>
                  <a:pt x="1344" y="12"/>
                  <a:pt x="1344" y="8"/>
                </a:cubicBezTo>
                <a:cubicBezTo>
                  <a:pt x="1344" y="3"/>
                  <a:pt x="1348" y="0"/>
                  <a:pt x="1352" y="0"/>
                </a:cubicBezTo>
                <a:close/>
                <a:moveTo>
                  <a:pt x="1544" y="0"/>
                </a:moveTo>
                <a:lnTo>
                  <a:pt x="1656" y="0"/>
                </a:lnTo>
                <a:cubicBezTo>
                  <a:pt x="1661" y="0"/>
                  <a:pt x="1664" y="3"/>
                  <a:pt x="1664" y="8"/>
                </a:cubicBezTo>
                <a:cubicBezTo>
                  <a:pt x="1664" y="12"/>
                  <a:pt x="1661" y="16"/>
                  <a:pt x="1656" y="16"/>
                </a:cubicBezTo>
                <a:lnTo>
                  <a:pt x="1544" y="16"/>
                </a:lnTo>
                <a:cubicBezTo>
                  <a:pt x="1540" y="16"/>
                  <a:pt x="1536" y="12"/>
                  <a:pt x="1536" y="8"/>
                </a:cubicBezTo>
                <a:cubicBezTo>
                  <a:pt x="1536" y="3"/>
                  <a:pt x="1540" y="0"/>
                  <a:pt x="1544" y="0"/>
                </a:cubicBezTo>
                <a:close/>
                <a:moveTo>
                  <a:pt x="1736" y="0"/>
                </a:moveTo>
                <a:lnTo>
                  <a:pt x="1848" y="0"/>
                </a:lnTo>
                <a:cubicBezTo>
                  <a:pt x="1853" y="0"/>
                  <a:pt x="1856" y="3"/>
                  <a:pt x="1856" y="8"/>
                </a:cubicBezTo>
                <a:cubicBezTo>
                  <a:pt x="1856" y="12"/>
                  <a:pt x="1853" y="16"/>
                  <a:pt x="1848" y="16"/>
                </a:cubicBezTo>
                <a:lnTo>
                  <a:pt x="1736" y="16"/>
                </a:lnTo>
                <a:cubicBezTo>
                  <a:pt x="1732" y="16"/>
                  <a:pt x="1728" y="12"/>
                  <a:pt x="1728" y="8"/>
                </a:cubicBezTo>
                <a:cubicBezTo>
                  <a:pt x="1728" y="3"/>
                  <a:pt x="1732" y="0"/>
                  <a:pt x="1736" y="0"/>
                </a:cubicBezTo>
                <a:close/>
                <a:moveTo>
                  <a:pt x="1928" y="0"/>
                </a:moveTo>
                <a:lnTo>
                  <a:pt x="2040" y="0"/>
                </a:lnTo>
                <a:cubicBezTo>
                  <a:pt x="2045" y="0"/>
                  <a:pt x="2048" y="3"/>
                  <a:pt x="2048" y="8"/>
                </a:cubicBezTo>
                <a:cubicBezTo>
                  <a:pt x="2048" y="12"/>
                  <a:pt x="2045" y="16"/>
                  <a:pt x="2040" y="16"/>
                </a:cubicBezTo>
                <a:lnTo>
                  <a:pt x="1928" y="16"/>
                </a:lnTo>
                <a:cubicBezTo>
                  <a:pt x="1924" y="16"/>
                  <a:pt x="1920" y="12"/>
                  <a:pt x="1920" y="8"/>
                </a:cubicBezTo>
                <a:cubicBezTo>
                  <a:pt x="1920" y="3"/>
                  <a:pt x="1924" y="0"/>
                  <a:pt x="1928" y="0"/>
                </a:cubicBezTo>
                <a:close/>
                <a:moveTo>
                  <a:pt x="2120" y="0"/>
                </a:moveTo>
                <a:lnTo>
                  <a:pt x="2232" y="0"/>
                </a:lnTo>
                <a:cubicBezTo>
                  <a:pt x="2237" y="0"/>
                  <a:pt x="2240" y="3"/>
                  <a:pt x="2240" y="8"/>
                </a:cubicBezTo>
                <a:cubicBezTo>
                  <a:pt x="2240" y="12"/>
                  <a:pt x="2237" y="16"/>
                  <a:pt x="2232" y="16"/>
                </a:cubicBezTo>
                <a:lnTo>
                  <a:pt x="2120" y="16"/>
                </a:lnTo>
                <a:cubicBezTo>
                  <a:pt x="2116" y="16"/>
                  <a:pt x="2112" y="12"/>
                  <a:pt x="2112" y="8"/>
                </a:cubicBezTo>
                <a:cubicBezTo>
                  <a:pt x="2112" y="3"/>
                  <a:pt x="2116" y="0"/>
                  <a:pt x="2120" y="0"/>
                </a:cubicBezTo>
                <a:close/>
                <a:moveTo>
                  <a:pt x="2312" y="0"/>
                </a:moveTo>
                <a:lnTo>
                  <a:pt x="2424" y="0"/>
                </a:lnTo>
                <a:cubicBezTo>
                  <a:pt x="2429" y="0"/>
                  <a:pt x="2432" y="3"/>
                  <a:pt x="2432" y="8"/>
                </a:cubicBezTo>
                <a:cubicBezTo>
                  <a:pt x="2432" y="12"/>
                  <a:pt x="2429" y="16"/>
                  <a:pt x="2424" y="16"/>
                </a:cubicBezTo>
                <a:lnTo>
                  <a:pt x="2312" y="16"/>
                </a:lnTo>
                <a:cubicBezTo>
                  <a:pt x="2308" y="16"/>
                  <a:pt x="2304" y="12"/>
                  <a:pt x="2304" y="8"/>
                </a:cubicBezTo>
                <a:cubicBezTo>
                  <a:pt x="2304" y="3"/>
                  <a:pt x="2308" y="0"/>
                  <a:pt x="2312" y="0"/>
                </a:cubicBezTo>
                <a:close/>
                <a:moveTo>
                  <a:pt x="2504" y="0"/>
                </a:moveTo>
                <a:lnTo>
                  <a:pt x="2616" y="0"/>
                </a:lnTo>
                <a:cubicBezTo>
                  <a:pt x="2621" y="0"/>
                  <a:pt x="2624" y="3"/>
                  <a:pt x="2624" y="8"/>
                </a:cubicBezTo>
                <a:cubicBezTo>
                  <a:pt x="2624" y="12"/>
                  <a:pt x="2621" y="16"/>
                  <a:pt x="2616" y="16"/>
                </a:cubicBezTo>
                <a:lnTo>
                  <a:pt x="2504" y="16"/>
                </a:lnTo>
                <a:cubicBezTo>
                  <a:pt x="2500" y="16"/>
                  <a:pt x="2496" y="12"/>
                  <a:pt x="2496" y="8"/>
                </a:cubicBezTo>
                <a:cubicBezTo>
                  <a:pt x="2496" y="3"/>
                  <a:pt x="2500" y="0"/>
                  <a:pt x="2504" y="0"/>
                </a:cubicBezTo>
                <a:close/>
                <a:moveTo>
                  <a:pt x="2696" y="0"/>
                </a:moveTo>
                <a:lnTo>
                  <a:pt x="2808" y="0"/>
                </a:lnTo>
                <a:cubicBezTo>
                  <a:pt x="2813" y="0"/>
                  <a:pt x="2816" y="3"/>
                  <a:pt x="2816" y="8"/>
                </a:cubicBezTo>
                <a:cubicBezTo>
                  <a:pt x="2816" y="12"/>
                  <a:pt x="2813" y="16"/>
                  <a:pt x="2808" y="16"/>
                </a:cubicBezTo>
                <a:lnTo>
                  <a:pt x="2696" y="16"/>
                </a:lnTo>
                <a:cubicBezTo>
                  <a:pt x="2692" y="16"/>
                  <a:pt x="2688" y="12"/>
                  <a:pt x="2688" y="8"/>
                </a:cubicBezTo>
                <a:cubicBezTo>
                  <a:pt x="2688" y="3"/>
                  <a:pt x="2692" y="0"/>
                  <a:pt x="2696" y="0"/>
                </a:cubicBezTo>
                <a:close/>
                <a:moveTo>
                  <a:pt x="2888" y="0"/>
                </a:moveTo>
                <a:lnTo>
                  <a:pt x="3000" y="0"/>
                </a:lnTo>
                <a:cubicBezTo>
                  <a:pt x="3005" y="0"/>
                  <a:pt x="3008" y="3"/>
                  <a:pt x="3008" y="8"/>
                </a:cubicBezTo>
                <a:cubicBezTo>
                  <a:pt x="3008" y="12"/>
                  <a:pt x="3005" y="16"/>
                  <a:pt x="3000" y="16"/>
                </a:cubicBezTo>
                <a:lnTo>
                  <a:pt x="2888" y="16"/>
                </a:lnTo>
                <a:cubicBezTo>
                  <a:pt x="2884" y="16"/>
                  <a:pt x="2880" y="12"/>
                  <a:pt x="2880" y="8"/>
                </a:cubicBezTo>
                <a:cubicBezTo>
                  <a:pt x="2880" y="3"/>
                  <a:pt x="2884" y="0"/>
                  <a:pt x="2888" y="0"/>
                </a:cubicBezTo>
                <a:close/>
                <a:moveTo>
                  <a:pt x="3080" y="0"/>
                </a:moveTo>
                <a:lnTo>
                  <a:pt x="3192" y="0"/>
                </a:lnTo>
                <a:cubicBezTo>
                  <a:pt x="3197" y="0"/>
                  <a:pt x="3200" y="3"/>
                  <a:pt x="3200" y="8"/>
                </a:cubicBezTo>
                <a:cubicBezTo>
                  <a:pt x="3200" y="12"/>
                  <a:pt x="3197" y="16"/>
                  <a:pt x="3192" y="16"/>
                </a:cubicBezTo>
                <a:lnTo>
                  <a:pt x="3080" y="16"/>
                </a:lnTo>
                <a:cubicBezTo>
                  <a:pt x="3076" y="16"/>
                  <a:pt x="3072" y="12"/>
                  <a:pt x="3072" y="8"/>
                </a:cubicBezTo>
                <a:cubicBezTo>
                  <a:pt x="3072" y="3"/>
                  <a:pt x="3076" y="0"/>
                  <a:pt x="3080" y="0"/>
                </a:cubicBezTo>
                <a:close/>
                <a:moveTo>
                  <a:pt x="3272" y="0"/>
                </a:moveTo>
                <a:lnTo>
                  <a:pt x="3384" y="0"/>
                </a:lnTo>
                <a:cubicBezTo>
                  <a:pt x="3389" y="0"/>
                  <a:pt x="3392" y="3"/>
                  <a:pt x="3392" y="8"/>
                </a:cubicBezTo>
                <a:cubicBezTo>
                  <a:pt x="3392" y="12"/>
                  <a:pt x="3389" y="16"/>
                  <a:pt x="3384" y="16"/>
                </a:cubicBezTo>
                <a:lnTo>
                  <a:pt x="3272" y="16"/>
                </a:lnTo>
                <a:cubicBezTo>
                  <a:pt x="3268" y="16"/>
                  <a:pt x="3264" y="12"/>
                  <a:pt x="3264" y="8"/>
                </a:cubicBezTo>
                <a:cubicBezTo>
                  <a:pt x="3264" y="3"/>
                  <a:pt x="3268" y="0"/>
                  <a:pt x="3272" y="0"/>
                </a:cubicBezTo>
                <a:close/>
                <a:moveTo>
                  <a:pt x="3464" y="0"/>
                </a:moveTo>
                <a:lnTo>
                  <a:pt x="3576" y="0"/>
                </a:lnTo>
                <a:cubicBezTo>
                  <a:pt x="3581" y="0"/>
                  <a:pt x="3584" y="3"/>
                  <a:pt x="3584" y="8"/>
                </a:cubicBezTo>
                <a:cubicBezTo>
                  <a:pt x="3584" y="12"/>
                  <a:pt x="3581" y="16"/>
                  <a:pt x="3576" y="16"/>
                </a:cubicBezTo>
                <a:lnTo>
                  <a:pt x="3464" y="16"/>
                </a:lnTo>
                <a:cubicBezTo>
                  <a:pt x="3460" y="16"/>
                  <a:pt x="3456" y="12"/>
                  <a:pt x="3456" y="8"/>
                </a:cubicBezTo>
                <a:cubicBezTo>
                  <a:pt x="3456" y="3"/>
                  <a:pt x="3460" y="0"/>
                  <a:pt x="3464" y="0"/>
                </a:cubicBezTo>
                <a:close/>
                <a:moveTo>
                  <a:pt x="3656" y="0"/>
                </a:moveTo>
                <a:lnTo>
                  <a:pt x="3768" y="0"/>
                </a:lnTo>
                <a:cubicBezTo>
                  <a:pt x="3773" y="0"/>
                  <a:pt x="3776" y="3"/>
                  <a:pt x="3776" y="8"/>
                </a:cubicBezTo>
                <a:cubicBezTo>
                  <a:pt x="3776" y="12"/>
                  <a:pt x="3773" y="16"/>
                  <a:pt x="3768" y="16"/>
                </a:cubicBezTo>
                <a:lnTo>
                  <a:pt x="3656" y="16"/>
                </a:lnTo>
                <a:cubicBezTo>
                  <a:pt x="3652" y="16"/>
                  <a:pt x="3648" y="12"/>
                  <a:pt x="3648" y="8"/>
                </a:cubicBezTo>
                <a:cubicBezTo>
                  <a:pt x="3648" y="3"/>
                  <a:pt x="3652" y="0"/>
                  <a:pt x="3656" y="0"/>
                </a:cubicBezTo>
                <a:close/>
                <a:moveTo>
                  <a:pt x="3848" y="0"/>
                </a:moveTo>
                <a:lnTo>
                  <a:pt x="3960" y="0"/>
                </a:lnTo>
                <a:cubicBezTo>
                  <a:pt x="3965" y="0"/>
                  <a:pt x="3968" y="3"/>
                  <a:pt x="3968" y="8"/>
                </a:cubicBezTo>
                <a:cubicBezTo>
                  <a:pt x="3968" y="12"/>
                  <a:pt x="3965" y="16"/>
                  <a:pt x="3960" y="16"/>
                </a:cubicBezTo>
                <a:lnTo>
                  <a:pt x="3848" y="16"/>
                </a:lnTo>
                <a:cubicBezTo>
                  <a:pt x="3844" y="16"/>
                  <a:pt x="3840" y="12"/>
                  <a:pt x="3840" y="8"/>
                </a:cubicBezTo>
                <a:cubicBezTo>
                  <a:pt x="3840" y="3"/>
                  <a:pt x="3844" y="0"/>
                  <a:pt x="3848" y="0"/>
                </a:cubicBezTo>
                <a:close/>
                <a:moveTo>
                  <a:pt x="4040" y="0"/>
                </a:moveTo>
                <a:lnTo>
                  <a:pt x="4152" y="0"/>
                </a:lnTo>
                <a:cubicBezTo>
                  <a:pt x="4157" y="0"/>
                  <a:pt x="4160" y="3"/>
                  <a:pt x="4160" y="8"/>
                </a:cubicBezTo>
                <a:cubicBezTo>
                  <a:pt x="4160" y="12"/>
                  <a:pt x="4157" y="16"/>
                  <a:pt x="4152" y="16"/>
                </a:cubicBezTo>
                <a:lnTo>
                  <a:pt x="4040" y="16"/>
                </a:lnTo>
                <a:cubicBezTo>
                  <a:pt x="4036" y="16"/>
                  <a:pt x="4032" y="12"/>
                  <a:pt x="4032" y="8"/>
                </a:cubicBezTo>
                <a:cubicBezTo>
                  <a:pt x="4032" y="3"/>
                  <a:pt x="4036" y="0"/>
                  <a:pt x="4040" y="0"/>
                </a:cubicBezTo>
                <a:close/>
                <a:moveTo>
                  <a:pt x="4232" y="0"/>
                </a:moveTo>
                <a:lnTo>
                  <a:pt x="4344" y="0"/>
                </a:lnTo>
                <a:cubicBezTo>
                  <a:pt x="4349" y="0"/>
                  <a:pt x="4352" y="3"/>
                  <a:pt x="4352" y="8"/>
                </a:cubicBezTo>
                <a:cubicBezTo>
                  <a:pt x="4352" y="12"/>
                  <a:pt x="4349" y="16"/>
                  <a:pt x="4344" y="16"/>
                </a:cubicBezTo>
                <a:lnTo>
                  <a:pt x="4232" y="16"/>
                </a:lnTo>
                <a:cubicBezTo>
                  <a:pt x="4228" y="16"/>
                  <a:pt x="4224" y="12"/>
                  <a:pt x="4224" y="8"/>
                </a:cubicBezTo>
                <a:cubicBezTo>
                  <a:pt x="4224" y="3"/>
                  <a:pt x="4228" y="0"/>
                  <a:pt x="4232" y="0"/>
                </a:cubicBezTo>
                <a:close/>
                <a:moveTo>
                  <a:pt x="4424" y="0"/>
                </a:moveTo>
                <a:lnTo>
                  <a:pt x="4536" y="0"/>
                </a:lnTo>
                <a:cubicBezTo>
                  <a:pt x="4541" y="0"/>
                  <a:pt x="4544" y="3"/>
                  <a:pt x="4544" y="8"/>
                </a:cubicBezTo>
                <a:cubicBezTo>
                  <a:pt x="4544" y="12"/>
                  <a:pt x="4541" y="16"/>
                  <a:pt x="4536" y="16"/>
                </a:cubicBezTo>
                <a:lnTo>
                  <a:pt x="4424" y="16"/>
                </a:lnTo>
                <a:cubicBezTo>
                  <a:pt x="4420" y="16"/>
                  <a:pt x="4416" y="12"/>
                  <a:pt x="4416" y="8"/>
                </a:cubicBezTo>
                <a:cubicBezTo>
                  <a:pt x="4416" y="3"/>
                  <a:pt x="4420" y="0"/>
                  <a:pt x="4424" y="0"/>
                </a:cubicBezTo>
                <a:close/>
                <a:moveTo>
                  <a:pt x="4616" y="0"/>
                </a:moveTo>
                <a:lnTo>
                  <a:pt x="4728" y="0"/>
                </a:lnTo>
                <a:cubicBezTo>
                  <a:pt x="4733" y="0"/>
                  <a:pt x="4736" y="3"/>
                  <a:pt x="4736" y="8"/>
                </a:cubicBezTo>
                <a:cubicBezTo>
                  <a:pt x="4736" y="12"/>
                  <a:pt x="4733" y="16"/>
                  <a:pt x="4728" y="16"/>
                </a:cubicBezTo>
                <a:lnTo>
                  <a:pt x="4616" y="16"/>
                </a:lnTo>
                <a:cubicBezTo>
                  <a:pt x="4612" y="16"/>
                  <a:pt x="4608" y="12"/>
                  <a:pt x="4608" y="8"/>
                </a:cubicBezTo>
                <a:cubicBezTo>
                  <a:pt x="4608" y="3"/>
                  <a:pt x="4612" y="0"/>
                  <a:pt x="4616" y="0"/>
                </a:cubicBezTo>
                <a:close/>
                <a:moveTo>
                  <a:pt x="4808" y="0"/>
                </a:moveTo>
                <a:lnTo>
                  <a:pt x="4920" y="0"/>
                </a:lnTo>
                <a:cubicBezTo>
                  <a:pt x="4925" y="0"/>
                  <a:pt x="4928" y="3"/>
                  <a:pt x="4928" y="8"/>
                </a:cubicBezTo>
                <a:cubicBezTo>
                  <a:pt x="4928" y="12"/>
                  <a:pt x="4925" y="16"/>
                  <a:pt x="4920" y="16"/>
                </a:cubicBezTo>
                <a:lnTo>
                  <a:pt x="4808" y="16"/>
                </a:lnTo>
                <a:cubicBezTo>
                  <a:pt x="4804" y="16"/>
                  <a:pt x="4800" y="12"/>
                  <a:pt x="4800" y="8"/>
                </a:cubicBezTo>
                <a:cubicBezTo>
                  <a:pt x="4800" y="3"/>
                  <a:pt x="4804" y="0"/>
                  <a:pt x="4808" y="0"/>
                </a:cubicBezTo>
                <a:close/>
                <a:moveTo>
                  <a:pt x="5000" y="0"/>
                </a:moveTo>
                <a:lnTo>
                  <a:pt x="5112" y="0"/>
                </a:lnTo>
                <a:cubicBezTo>
                  <a:pt x="5117" y="0"/>
                  <a:pt x="5120" y="3"/>
                  <a:pt x="5120" y="8"/>
                </a:cubicBezTo>
                <a:cubicBezTo>
                  <a:pt x="5120" y="12"/>
                  <a:pt x="5117" y="16"/>
                  <a:pt x="5112" y="16"/>
                </a:cubicBezTo>
                <a:lnTo>
                  <a:pt x="5000" y="16"/>
                </a:lnTo>
                <a:cubicBezTo>
                  <a:pt x="4996" y="16"/>
                  <a:pt x="4992" y="12"/>
                  <a:pt x="4992" y="8"/>
                </a:cubicBezTo>
                <a:cubicBezTo>
                  <a:pt x="4992" y="3"/>
                  <a:pt x="4996" y="0"/>
                  <a:pt x="5000" y="0"/>
                </a:cubicBezTo>
                <a:close/>
                <a:moveTo>
                  <a:pt x="5192" y="0"/>
                </a:moveTo>
                <a:lnTo>
                  <a:pt x="5304" y="0"/>
                </a:lnTo>
                <a:cubicBezTo>
                  <a:pt x="5309" y="0"/>
                  <a:pt x="5312" y="3"/>
                  <a:pt x="5312" y="8"/>
                </a:cubicBezTo>
                <a:cubicBezTo>
                  <a:pt x="5312" y="12"/>
                  <a:pt x="5309" y="16"/>
                  <a:pt x="5304" y="16"/>
                </a:cubicBezTo>
                <a:lnTo>
                  <a:pt x="5192" y="16"/>
                </a:lnTo>
                <a:cubicBezTo>
                  <a:pt x="5188" y="16"/>
                  <a:pt x="5184" y="12"/>
                  <a:pt x="5184" y="8"/>
                </a:cubicBezTo>
                <a:cubicBezTo>
                  <a:pt x="5184" y="3"/>
                  <a:pt x="5188" y="0"/>
                  <a:pt x="5192" y="0"/>
                </a:cubicBezTo>
                <a:close/>
                <a:moveTo>
                  <a:pt x="5384" y="0"/>
                </a:moveTo>
                <a:lnTo>
                  <a:pt x="5496" y="0"/>
                </a:lnTo>
                <a:cubicBezTo>
                  <a:pt x="5501" y="0"/>
                  <a:pt x="5504" y="3"/>
                  <a:pt x="5504" y="8"/>
                </a:cubicBezTo>
                <a:cubicBezTo>
                  <a:pt x="5504" y="12"/>
                  <a:pt x="5501" y="16"/>
                  <a:pt x="5496" y="16"/>
                </a:cubicBezTo>
                <a:lnTo>
                  <a:pt x="5384" y="16"/>
                </a:lnTo>
                <a:cubicBezTo>
                  <a:pt x="5380" y="16"/>
                  <a:pt x="5376" y="12"/>
                  <a:pt x="5376" y="8"/>
                </a:cubicBezTo>
                <a:cubicBezTo>
                  <a:pt x="5376" y="3"/>
                  <a:pt x="5380" y="0"/>
                  <a:pt x="5384" y="0"/>
                </a:cubicBezTo>
                <a:close/>
                <a:moveTo>
                  <a:pt x="5576" y="0"/>
                </a:moveTo>
                <a:lnTo>
                  <a:pt x="5688" y="0"/>
                </a:lnTo>
                <a:cubicBezTo>
                  <a:pt x="5693" y="0"/>
                  <a:pt x="5696" y="3"/>
                  <a:pt x="5696" y="8"/>
                </a:cubicBezTo>
                <a:cubicBezTo>
                  <a:pt x="5696" y="12"/>
                  <a:pt x="5693" y="16"/>
                  <a:pt x="5688" y="16"/>
                </a:cubicBezTo>
                <a:lnTo>
                  <a:pt x="5576" y="16"/>
                </a:lnTo>
                <a:cubicBezTo>
                  <a:pt x="5572" y="16"/>
                  <a:pt x="5568" y="12"/>
                  <a:pt x="5568" y="8"/>
                </a:cubicBezTo>
                <a:cubicBezTo>
                  <a:pt x="5568" y="3"/>
                  <a:pt x="5572" y="0"/>
                  <a:pt x="5576" y="0"/>
                </a:cubicBezTo>
                <a:close/>
                <a:moveTo>
                  <a:pt x="5768" y="0"/>
                </a:moveTo>
                <a:lnTo>
                  <a:pt x="5880" y="0"/>
                </a:lnTo>
                <a:cubicBezTo>
                  <a:pt x="5885" y="0"/>
                  <a:pt x="5888" y="3"/>
                  <a:pt x="5888" y="8"/>
                </a:cubicBezTo>
                <a:cubicBezTo>
                  <a:pt x="5888" y="12"/>
                  <a:pt x="5885" y="16"/>
                  <a:pt x="5880" y="16"/>
                </a:cubicBezTo>
                <a:lnTo>
                  <a:pt x="5768" y="16"/>
                </a:lnTo>
                <a:cubicBezTo>
                  <a:pt x="5764" y="16"/>
                  <a:pt x="5760" y="12"/>
                  <a:pt x="5760" y="8"/>
                </a:cubicBezTo>
                <a:cubicBezTo>
                  <a:pt x="5760" y="3"/>
                  <a:pt x="5764" y="0"/>
                  <a:pt x="5768" y="0"/>
                </a:cubicBezTo>
                <a:close/>
                <a:moveTo>
                  <a:pt x="5960" y="0"/>
                </a:moveTo>
                <a:lnTo>
                  <a:pt x="6072" y="0"/>
                </a:lnTo>
                <a:cubicBezTo>
                  <a:pt x="6077" y="0"/>
                  <a:pt x="6080" y="3"/>
                  <a:pt x="6080" y="8"/>
                </a:cubicBezTo>
                <a:cubicBezTo>
                  <a:pt x="6080" y="12"/>
                  <a:pt x="6077" y="16"/>
                  <a:pt x="6072" y="16"/>
                </a:cubicBezTo>
                <a:lnTo>
                  <a:pt x="5960" y="16"/>
                </a:lnTo>
                <a:cubicBezTo>
                  <a:pt x="5956" y="16"/>
                  <a:pt x="5952" y="12"/>
                  <a:pt x="5952" y="8"/>
                </a:cubicBezTo>
                <a:cubicBezTo>
                  <a:pt x="5952" y="3"/>
                  <a:pt x="5956" y="0"/>
                  <a:pt x="5960" y="0"/>
                </a:cubicBezTo>
                <a:close/>
                <a:moveTo>
                  <a:pt x="6152" y="0"/>
                </a:moveTo>
                <a:lnTo>
                  <a:pt x="6264" y="0"/>
                </a:lnTo>
                <a:cubicBezTo>
                  <a:pt x="6269" y="0"/>
                  <a:pt x="6272" y="3"/>
                  <a:pt x="6272" y="8"/>
                </a:cubicBezTo>
                <a:cubicBezTo>
                  <a:pt x="6272" y="12"/>
                  <a:pt x="6269" y="16"/>
                  <a:pt x="6264" y="16"/>
                </a:cubicBezTo>
                <a:lnTo>
                  <a:pt x="6152" y="16"/>
                </a:lnTo>
                <a:cubicBezTo>
                  <a:pt x="6148" y="16"/>
                  <a:pt x="6144" y="12"/>
                  <a:pt x="6144" y="8"/>
                </a:cubicBezTo>
                <a:cubicBezTo>
                  <a:pt x="6144" y="3"/>
                  <a:pt x="6148" y="0"/>
                  <a:pt x="6152" y="0"/>
                </a:cubicBezTo>
                <a:close/>
                <a:moveTo>
                  <a:pt x="6344" y="0"/>
                </a:moveTo>
                <a:lnTo>
                  <a:pt x="6456" y="0"/>
                </a:lnTo>
                <a:cubicBezTo>
                  <a:pt x="6461" y="0"/>
                  <a:pt x="6464" y="3"/>
                  <a:pt x="6464" y="8"/>
                </a:cubicBezTo>
                <a:cubicBezTo>
                  <a:pt x="6464" y="12"/>
                  <a:pt x="6461" y="16"/>
                  <a:pt x="6456" y="16"/>
                </a:cubicBezTo>
                <a:lnTo>
                  <a:pt x="6344" y="16"/>
                </a:lnTo>
                <a:cubicBezTo>
                  <a:pt x="6340" y="16"/>
                  <a:pt x="6336" y="12"/>
                  <a:pt x="6336" y="8"/>
                </a:cubicBezTo>
                <a:cubicBezTo>
                  <a:pt x="6336" y="3"/>
                  <a:pt x="6340" y="0"/>
                  <a:pt x="6344" y="0"/>
                </a:cubicBezTo>
                <a:close/>
                <a:moveTo>
                  <a:pt x="6536" y="0"/>
                </a:moveTo>
                <a:lnTo>
                  <a:pt x="6648" y="0"/>
                </a:lnTo>
                <a:cubicBezTo>
                  <a:pt x="6653" y="0"/>
                  <a:pt x="6656" y="3"/>
                  <a:pt x="6656" y="8"/>
                </a:cubicBezTo>
                <a:cubicBezTo>
                  <a:pt x="6656" y="12"/>
                  <a:pt x="6653" y="16"/>
                  <a:pt x="6648" y="16"/>
                </a:cubicBezTo>
                <a:lnTo>
                  <a:pt x="6536" y="16"/>
                </a:lnTo>
                <a:cubicBezTo>
                  <a:pt x="6532" y="16"/>
                  <a:pt x="6528" y="12"/>
                  <a:pt x="6528" y="8"/>
                </a:cubicBezTo>
                <a:cubicBezTo>
                  <a:pt x="6528" y="3"/>
                  <a:pt x="6532" y="0"/>
                  <a:pt x="6536" y="0"/>
                </a:cubicBezTo>
                <a:close/>
                <a:moveTo>
                  <a:pt x="6728" y="0"/>
                </a:moveTo>
                <a:lnTo>
                  <a:pt x="6840" y="0"/>
                </a:lnTo>
                <a:cubicBezTo>
                  <a:pt x="6845" y="0"/>
                  <a:pt x="6848" y="3"/>
                  <a:pt x="6848" y="8"/>
                </a:cubicBezTo>
                <a:cubicBezTo>
                  <a:pt x="6848" y="12"/>
                  <a:pt x="6845" y="16"/>
                  <a:pt x="6840" y="16"/>
                </a:cubicBezTo>
                <a:lnTo>
                  <a:pt x="6728" y="16"/>
                </a:lnTo>
                <a:cubicBezTo>
                  <a:pt x="6724" y="16"/>
                  <a:pt x="6720" y="12"/>
                  <a:pt x="6720" y="8"/>
                </a:cubicBezTo>
                <a:cubicBezTo>
                  <a:pt x="6720" y="3"/>
                  <a:pt x="6724" y="0"/>
                  <a:pt x="6728" y="0"/>
                </a:cubicBezTo>
                <a:close/>
                <a:moveTo>
                  <a:pt x="6920" y="0"/>
                </a:moveTo>
                <a:lnTo>
                  <a:pt x="7032" y="0"/>
                </a:lnTo>
                <a:cubicBezTo>
                  <a:pt x="7037" y="0"/>
                  <a:pt x="7040" y="3"/>
                  <a:pt x="7040" y="8"/>
                </a:cubicBezTo>
                <a:cubicBezTo>
                  <a:pt x="7040" y="12"/>
                  <a:pt x="7037" y="16"/>
                  <a:pt x="7032" y="16"/>
                </a:cubicBezTo>
                <a:lnTo>
                  <a:pt x="6920" y="16"/>
                </a:lnTo>
                <a:cubicBezTo>
                  <a:pt x="6916" y="16"/>
                  <a:pt x="6912" y="12"/>
                  <a:pt x="6912" y="8"/>
                </a:cubicBezTo>
                <a:cubicBezTo>
                  <a:pt x="6912" y="3"/>
                  <a:pt x="6916" y="0"/>
                  <a:pt x="6920" y="0"/>
                </a:cubicBezTo>
                <a:close/>
                <a:moveTo>
                  <a:pt x="7112" y="0"/>
                </a:moveTo>
                <a:lnTo>
                  <a:pt x="7224" y="0"/>
                </a:lnTo>
                <a:cubicBezTo>
                  <a:pt x="7229" y="0"/>
                  <a:pt x="7232" y="3"/>
                  <a:pt x="7232" y="8"/>
                </a:cubicBezTo>
                <a:cubicBezTo>
                  <a:pt x="7232" y="12"/>
                  <a:pt x="7229" y="16"/>
                  <a:pt x="7224" y="16"/>
                </a:cubicBezTo>
                <a:lnTo>
                  <a:pt x="7112" y="16"/>
                </a:lnTo>
                <a:cubicBezTo>
                  <a:pt x="7108" y="16"/>
                  <a:pt x="7104" y="12"/>
                  <a:pt x="7104" y="8"/>
                </a:cubicBezTo>
                <a:cubicBezTo>
                  <a:pt x="7104" y="3"/>
                  <a:pt x="7108" y="0"/>
                  <a:pt x="7112" y="0"/>
                </a:cubicBezTo>
                <a:close/>
                <a:moveTo>
                  <a:pt x="7304" y="0"/>
                </a:moveTo>
                <a:lnTo>
                  <a:pt x="7416" y="0"/>
                </a:lnTo>
                <a:cubicBezTo>
                  <a:pt x="7421" y="0"/>
                  <a:pt x="7424" y="3"/>
                  <a:pt x="7424" y="8"/>
                </a:cubicBezTo>
                <a:cubicBezTo>
                  <a:pt x="7424" y="12"/>
                  <a:pt x="7421" y="16"/>
                  <a:pt x="7416" y="16"/>
                </a:cubicBezTo>
                <a:lnTo>
                  <a:pt x="7304" y="16"/>
                </a:lnTo>
                <a:cubicBezTo>
                  <a:pt x="7300" y="16"/>
                  <a:pt x="7296" y="12"/>
                  <a:pt x="7296" y="8"/>
                </a:cubicBezTo>
                <a:cubicBezTo>
                  <a:pt x="7296" y="3"/>
                  <a:pt x="7300" y="0"/>
                  <a:pt x="7304" y="0"/>
                </a:cubicBezTo>
                <a:close/>
                <a:moveTo>
                  <a:pt x="7496" y="0"/>
                </a:moveTo>
                <a:lnTo>
                  <a:pt x="7608" y="0"/>
                </a:lnTo>
                <a:cubicBezTo>
                  <a:pt x="7613" y="0"/>
                  <a:pt x="7616" y="3"/>
                  <a:pt x="7616" y="8"/>
                </a:cubicBezTo>
                <a:cubicBezTo>
                  <a:pt x="7616" y="12"/>
                  <a:pt x="7613" y="16"/>
                  <a:pt x="7608" y="16"/>
                </a:cubicBezTo>
                <a:lnTo>
                  <a:pt x="7496" y="16"/>
                </a:lnTo>
                <a:cubicBezTo>
                  <a:pt x="7492" y="16"/>
                  <a:pt x="7488" y="12"/>
                  <a:pt x="7488" y="8"/>
                </a:cubicBezTo>
                <a:cubicBezTo>
                  <a:pt x="7488" y="3"/>
                  <a:pt x="7492" y="0"/>
                  <a:pt x="7496" y="0"/>
                </a:cubicBezTo>
                <a:close/>
                <a:moveTo>
                  <a:pt x="7688" y="0"/>
                </a:moveTo>
                <a:lnTo>
                  <a:pt x="7800" y="0"/>
                </a:lnTo>
                <a:cubicBezTo>
                  <a:pt x="7805" y="0"/>
                  <a:pt x="7808" y="3"/>
                  <a:pt x="7808" y="8"/>
                </a:cubicBezTo>
                <a:cubicBezTo>
                  <a:pt x="7808" y="12"/>
                  <a:pt x="7805" y="16"/>
                  <a:pt x="7800" y="16"/>
                </a:cubicBezTo>
                <a:lnTo>
                  <a:pt x="7688" y="16"/>
                </a:lnTo>
                <a:cubicBezTo>
                  <a:pt x="7684" y="16"/>
                  <a:pt x="7680" y="12"/>
                  <a:pt x="7680" y="8"/>
                </a:cubicBezTo>
                <a:cubicBezTo>
                  <a:pt x="7680" y="3"/>
                  <a:pt x="7684" y="0"/>
                  <a:pt x="7688" y="0"/>
                </a:cubicBezTo>
                <a:close/>
                <a:moveTo>
                  <a:pt x="7880" y="0"/>
                </a:moveTo>
                <a:lnTo>
                  <a:pt x="7992" y="0"/>
                </a:lnTo>
                <a:cubicBezTo>
                  <a:pt x="7997" y="0"/>
                  <a:pt x="8000" y="3"/>
                  <a:pt x="8000" y="8"/>
                </a:cubicBezTo>
                <a:cubicBezTo>
                  <a:pt x="8000" y="12"/>
                  <a:pt x="7997" y="16"/>
                  <a:pt x="7992" y="16"/>
                </a:cubicBezTo>
                <a:lnTo>
                  <a:pt x="7880" y="16"/>
                </a:lnTo>
                <a:cubicBezTo>
                  <a:pt x="7876" y="16"/>
                  <a:pt x="7872" y="12"/>
                  <a:pt x="7872" y="8"/>
                </a:cubicBezTo>
                <a:cubicBezTo>
                  <a:pt x="7872" y="3"/>
                  <a:pt x="7876" y="0"/>
                  <a:pt x="7880" y="0"/>
                </a:cubicBezTo>
                <a:close/>
                <a:moveTo>
                  <a:pt x="8072" y="0"/>
                </a:moveTo>
                <a:lnTo>
                  <a:pt x="8184" y="0"/>
                </a:lnTo>
                <a:cubicBezTo>
                  <a:pt x="8189" y="0"/>
                  <a:pt x="8192" y="3"/>
                  <a:pt x="8192" y="8"/>
                </a:cubicBezTo>
                <a:cubicBezTo>
                  <a:pt x="8192" y="12"/>
                  <a:pt x="8189" y="16"/>
                  <a:pt x="8184" y="16"/>
                </a:cubicBezTo>
                <a:lnTo>
                  <a:pt x="8072" y="16"/>
                </a:lnTo>
                <a:cubicBezTo>
                  <a:pt x="8068" y="16"/>
                  <a:pt x="8064" y="12"/>
                  <a:pt x="8064" y="8"/>
                </a:cubicBezTo>
                <a:cubicBezTo>
                  <a:pt x="8064" y="3"/>
                  <a:pt x="8068" y="0"/>
                  <a:pt x="8072" y="0"/>
                </a:cubicBezTo>
                <a:close/>
                <a:moveTo>
                  <a:pt x="8264" y="0"/>
                </a:moveTo>
                <a:lnTo>
                  <a:pt x="8376" y="0"/>
                </a:lnTo>
                <a:cubicBezTo>
                  <a:pt x="8381" y="0"/>
                  <a:pt x="8384" y="3"/>
                  <a:pt x="8384" y="8"/>
                </a:cubicBezTo>
                <a:cubicBezTo>
                  <a:pt x="8384" y="12"/>
                  <a:pt x="8381" y="16"/>
                  <a:pt x="8376" y="16"/>
                </a:cubicBezTo>
                <a:lnTo>
                  <a:pt x="8264" y="16"/>
                </a:lnTo>
                <a:cubicBezTo>
                  <a:pt x="8260" y="16"/>
                  <a:pt x="8256" y="12"/>
                  <a:pt x="8256" y="8"/>
                </a:cubicBezTo>
                <a:cubicBezTo>
                  <a:pt x="8256" y="3"/>
                  <a:pt x="8260" y="0"/>
                  <a:pt x="8264" y="0"/>
                </a:cubicBezTo>
                <a:close/>
                <a:moveTo>
                  <a:pt x="8456" y="0"/>
                </a:moveTo>
                <a:lnTo>
                  <a:pt x="8568" y="0"/>
                </a:lnTo>
                <a:cubicBezTo>
                  <a:pt x="8573" y="0"/>
                  <a:pt x="8576" y="3"/>
                  <a:pt x="8576" y="8"/>
                </a:cubicBezTo>
                <a:cubicBezTo>
                  <a:pt x="8576" y="12"/>
                  <a:pt x="8573" y="16"/>
                  <a:pt x="8568" y="16"/>
                </a:cubicBezTo>
                <a:lnTo>
                  <a:pt x="8456" y="16"/>
                </a:lnTo>
                <a:cubicBezTo>
                  <a:pt x="8452" y="16"/>
                  <a:pt x="8448" y="12"/>
                  <a:pt x="8448" y="8"/>
                </a:cubicBezTo>
                <a:cubicBezTo>
                  <a:pt x="8448" y="3"/>
                  <a:pt x="8452" y="0"/>
                  <a:pt x="8456" y="0"/>
                </a:cubicBezTo>
                <a:close/>
                <a:moveTo>
                  <a:pt x="8648" y="0"/>
                </a:moveTo>
                <a:lnTo>
                  <a:pt x="8760" y="0"/>
                </a:lnTo>
                <a:cubicBezTo>
                  <a:pt x="8765" y="0"/>
                  <a:pt x="8768" y="3"/>
                  <a:pt x="8768" y="8"/>
                </a:cubicBezTo>
                <a:cubicBezTo>
                  <a:pt x="8768" y="12"/>
                  <a:pt x="8765" y="16"/>
                  <a:pt x="8760" y="16"/>
                </a:cubicBezTo>
                <a:lnTo>
                  <a:pt x="8648" y="16"/>
                </a:lnTo>
                <a:cubicBezTo>
                  <a:pt x="8644" y="16"/>
                  <a:pt x="8640" y="12"/>
                  <a:pt x="8640" y="8"/>
                </a:cubicBezTo>
                <a:cubicBezTo>
                  <a:pt x="8640" y="3"/>
                  <a:pt x="8644" y="0"/>
                  <a:pt x="8648" y="0"/>
                </a:cubicBezTo>
                <a:close/>
                <a:moveTo>
                  <a:pt x="8840" y="0"/>
                </a:moveTo>
                <a:lnTo>
                  <a:pt x="8952" y="0"/>
                </a:lnTo>
                <a:cubicBezTo>
                  <a:pt x="8957" y="0"/>
                  <a:pt x="8960" y="3"/>
                  <a:pt x="8960" y="8"/>
                </a:cubicBezTo>
                <a:cubicBezTo>
                  <a:pt x="8960" y="12"/>
                  <a:pt x="8957" y="16"/>
                  <a:pt x="8952" y="16"/>
                </a:cubicBezTo>
                <a:lnTo>
                  <a:pt x="8840" y="16"/>
                </a:lnTo>
                <a:cubicBezTo>
                  <a:pt x="8836" y="16"/>
                  <a:pt x="8832" y="12"/>
                  <a:pt x="8832" y="8"/>
                </a:cubicBezTo>
                <a:cubicBezTo>
                  <a:pt x="8832" y="3"/>
                  <a:pt x="8836" y="0"/>
                  <a:pt x="8840" y="0"/>
                </a:cubicBezTo>
                <a:close/>
                <a:moveTo>
                  <a:pt x="9032" y="0"/>
                </a:moveTo>
                <a:lnTo>
                  <a:pt x="9144" y="0"/>
                </a:lnTo>
                <a:cubicBezTo>
                  <a:pt x="9149" y="0"/>
                  <a:pt x="9152" y="3"/>
                  <a:pt x="9152" y="8"/>
                </a:cubicBezTo>
                <a:cubicBezTo>
                  <a:pt x="9152" y="12"/>
                  <a:pt x="9149" y="16"/>
                  <a:pt x="9144" y="16"/>
                </a:cubicBezTo>
                <a:lnTo>
                  <a:pt x="9032" y="16"/>
                </a:lnTo>
                <a:cubicBezTo>
                  <a:pt x="9028" y="16"/>
                  <a:pt x="9024" y="12"/>
                  <a:pt x="9024" y="8"/>
                </a:cubicBezTo>
                <a:cubicBezTo>
                  <a:pt x="9024" y="3"/>
                  <a:pt x="9028" y="0"/>
                  <a:pt x="9032" y="0"/>
                </a:cubicBezTo>
                <a:close/>
                <a:moveTo>
                  <a:pt x="9224" y="0"/>
                </a:moveTo>
                <a:lnTo>
                  <a:pt x="9336" y="0"/>
                </a:lnTo>
                <a:cubicBezTo>
                  <a:pt x="9341" y="0"/>
                  <a:pt x="9344" y="3"/>
                  <a:pt x="9344" y="8"/>
                </a:cubicBezTo>
                <a:cubicBezTo>
                  <a:pt x="9344" y="12"/>
                  <a:pt x="9341" y="16"/>
                  <a:pt x="9336" y="16"/>
                </a:cubicBezTo>
                <a:lnTo>
                  <a:pt x="9224" y="16"/>
                </a:lnTo>
                <a:cubicBezTo>
                  <a:pt x="9220" y="16"/>
                  <a:pt x="9216" y="12"/>
                  <a:pt x="9216" y="8"/>
                </a:cubicBezTo>
                <a:cubicBezTo>
                  <a:pt x="9216" y="3"/>
                  <a:pt x="9220" y="0"/>
                  <a:pt x="9224" y="0"/>
                </a:cubicBezTo>
                <a:close/>
                <a:moveTo>
                  <a:pt x="9416" y="0"/>
                </a:moveTo>
                <a:lnTo>
                  <a:pt x="9528" y="0"/>
                </a:lnTo>
                <a:cubicBezTo>
                  <a:pt x="9533" y="0"/>
                  <a:pt x="9536" y="3"/>
                  <a:pt x="9536" y="8"/>
                </a:cubicBezTo>
                <a:cubicBezTo>
                  <a:pt x="9536" y="12"/>
                  <a:pt x="9533" y="16"/>
                  <a:pt x="9528" y="16"/>
                </a:cubicBezTo>
                <a:lnTo>
                  <a:pt x="9416" y="16"/>
                </a:lnTo>
                <a:cubicBezTo>
                  <a:pt x="9412" y="16"/>
                  <a:pt x="9408" y="12"/>
                  <a:pt x="9408" y="8"/>
                </a:cubicBezTo>
                <a:cubicBezTo>
                  <a:pt x="9408" y="3"/>
                  <a:pt x="9412" y="0"/>
                  <a:pt x="9416" y="0"/>
                </a:cubicBezTo>
                <a:close/>
                <a:moveTo>
                  <a:pt x="9608" y="0"/>
                </a:moveTo>
                <a:lnTo>
                  <a:pt x="9720" y="0"/>
                </a:lnTo>
                <a:cubicBezTo>
                  <a:pt x="9725" y="0"/>
                  <a:pt x="9728" y="3"/>
                  <a:pt x="9728" y="8"/>
                </a:cubicBezTo>
                <a:cubicBezTo>
                  <a:pt x="9728" y="12"/>
                  <a:pt x="9725" y="16"/>
                  <a:pt x="9720" y="16"/>
                </a:cubicBezTo>
                <a:lnTo>
                  <a:pt x="9608" y="16"/>
                </a:lnTo>
                <a:cubicBezTo>
                  <a:pt x="9604" y="16"/>
                  <a:pt x="9600" y="12"/>
                  <a:pt x="9600" y="8"/>
                </a:cubicBezTo>
                <a:cubicBezTo>
                  <a:pt x="9600" y="3"/>
                  <a:pt x="9604" y="0"/>
                  <a:pt x="9608" y="0"/>
                </a:cubicBezTo>
                <a:close/>
                <a:moveTo>
                  <a:pt x="9800" y="0"/>
                </a:moveTo>
                <a:lnTo>
                  <a:pt x="9912" y="0"/>
                </a:lnTo>
                <a:cubicBezTo>
                  <a:pt x="9917" y="0"/>
                  <a:pt x="9920" y="3"/>
                  <a:pt x="9920" y="8"/>
                </a:cubicBezTo>
                <a:cubicBezTo>
                  <a:pt x="9920" y="12"/>
                  <a:pt x="9917" y="16"/>
                  <a:pt x="9912" y="16"/>
                </a:cubicBezTo>
                <a:lnTo>
                  <a:pt x="9800" y="16"/>
                </a:lnTo>
                <a:cubicBezTo>
                  <a:pt x="9796" y="16"/>
                  <a:pt x="9792" y="12"/>
                  <a:pt x="9792" y="8"/>
                </a:cubicBezTo>
                <a:cubicBezTo>
                  <a:pt x="9792" y="3"/>
                  <a:pt x="9796" y="0"/>
                  <a:pt x="9800" y="0"/>
                </a:cubicBezTo>
                <a:close/>
                <a:moveTo>
                  <a:pt x="9992" y="0"/>
                </a:moveTo>
                <a:lnTo>
                  <a:pt x="10104" y="0"/>
                </a:lnTo>
                <a:cubicBezTo>
                  <a:pt x="10109" y="0"/>
                  <a:pt x="10112" y="3"/>
                  <a:pt x="10112" y="8"/>
                </a:cubicBezTo>
                <a:cubicBezTo>
                  <a:pt x="10112" y="12"/>
                  <a:pt x="10109" y="16"/>
                  <a:pt x="10104" y="16"/>
                </a:cubicBezTo>
                <a:lnTo>
                  <a:pt x="9992" y="16"/>
                </a:lnTo>
                <a:cubicBezTo>
                  <a:pt x="9988" y="16"/>
                  <a:pt x="9984" y="12"/>
                  <a:pt x="9984" y="8"/>
                </a:cubicBezTo>
                <a:cubicBezTo>
                  <a:pt x="9984" y="3"/>
                  <a:pt x="9988" y="0"/>
                  <a:pt x="9992" y="0"/>
                </a:cubicBezTo>
                <a:close/>
                <a:moveTo>
                  <a:pt x="10184" y="0"/>
                </a:moveTo>
                <a:lnTo>
                  <a:pt x="10296" y="0"/>
                </a:lnTo>
                <a:cubicBezTo>
                  <a:pt x="10301" y="0"/>
                  <a:pt x="10304" y="3"/>
                  <a:pt x="10304" y="8"/>
                </a:cubicBezTo>
                <a:cubicBezTo>
                  <a:pt x="10304" y="12"/>
                  <a:pt x="10301" y="16"/>
                  <a:pt x="10296" y="16"/>
                </a:cubicBezTo>
                <a:lnTo>
                  <a:pt x="10184" y="16"/>
                </a:lnTo>
                <a:cubicBezTo>
                  <a:pt x="10180" y="16"/>
                  <a:pt x="10176" y="12"/>
                  <a:pt x="10176" y="8"/>
                </a:cubicBezTo>
                <a:cubicBezTo>
                  <a:pt x="10176" y="3"/>
                  <a:pt x="10180" y="0"/>
                  <a:pt x="10184" y="0"/>
                </a:cubicBezTo>
                <a:close/>
                <a:moveTo>
                  <a:pt x="10376" y="0"/>
                </a:moveTo>
                <a:lnTo>
                  <a:pt x="10488" y="0"/>
                </a:lnTo>
                <a:cubicBezTo>
                  <a:pt x="10493" y="0"/>
                  <a:pt x="10496" y="3"/>
                  <a:pt x="10496" y="8"/>
                </a:cubicBezTo>
                <a:cubicBezTo>
                  <a:pt x="10496" y="12"/>
                  <a:pt x="10493" y="16"/>
                  <a:pt x="10488" y="16"/>
                </a:cubicBezTo>
                <a:lnTo>
                  <a:pt x="10376" y="16"/>
                </a:lnTo>
                <a:cubicBezTo>
                  <a:pt x="10372" y="16"/>
                  <a:pt x="10368" y="12"/>
                  <a:pt x="10368" y="8"/>
                </a:cubicBezTo>
                <a:cubicBezTo>
                  <a:pt x="10368" y="3"/>
                  <a:pt x="10372" y="0"/>
                  <a:pt x="10376" y="0"/>
                </a:cubicBezTo>
                <a:close/>
              </a:path>
            </a:pathLst>
          </a:custGeom>
          <a:solidFill>
            <a:srgbClr val="000000"/>
          </a:solidFill>
          <a:ln w="8001">
            <a:solidFill>
              <a:srgbClr val="000000"/>
            </a:solidFill>
            <a:bevel/>
            <a:headEnd/>
            <a:tailEnd/>
          </a:ln>
        </p:spPr>
        <p:txBody>
          <a:bodyPr/>
          <a:lstStyle/>
          <a:p>
            <a:endParaRPr lang="zh-CN" altLang="en-US"/>
          </a:p>
        </p:txBody>
      </p:sp>
      <p:sp>
        <p:nvSpPr>
          <p:cNvPr id="61460" name="Rectangle 20"/>
          <p:cNvSpPr>
            <a:spLocks noChangeArrowheads="1"/>
          </p:cNvSpPr>
          <p:nvPr/>
        </p:nvSpPr>
        <p:spPr bwMode="auto">
          <a:xfrm>
            <a:off x="3492500" y="1268413"/>
            <a:ext cx="762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i="1">
                <a:solidFill>
                  <a:srgbClr val="000000"/>
                </a:solidFill>
                <a:latin typeface="宋体" pitchFamily="2" charset="-122"/>
              </a:rPr>
              <a:t>交易子系统</a:t>
            </a:r>
            <a:endParaRPr lang="zh-CN" altLang="en-US"/>
          </a:p>
        </p:txBody>
      </p:sp>
      <p:sp>
        <p:nvSpPr>
          <p:cNvPr id="61461" name="Rectangle 21"/>
          <p:cNvSpPr>
            <a:spLocks noChangeArrowheads="1"/>
          </p:cNvSpPr>
          <p:nvPr/>
        </p:nvSpPr>
        <p:spPr bwMode="auto">
          <a:xfrm>
            <a:off x="1619250" y="2276475"/>
            <a:ext cx="1152525"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会员管理</a:t>
            </a:r>
          </a:p>
        </p:txBody>
      </p:sp>
      <p:sp>
        <p:nvSpPr>
          <p:cNvPr id="61462" name="Rectangle 22"/>
          <p:cNvSpPr>
            <a:spLocks noChangeArrowheads="1"/>
          </p:cNvSpPr>
          <p:nvPr/>
        </p:nvSpPr>
        <p:spPr bwMode="auto">
          <a:xfrm>
            <a:off x="1619250" y="2706688"/>
            <a:ext cx="1152525"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客户管理</a:t>
            </a:r>
          </a:p>
        </p:txBody>
      </p:sp>
      <p:sp>
        <p:nvSpPr>
          <p:cNvPr id="61463" name="Rectangle 23"/>
          <p:cNvSpPr>
            <a:spLocks noChangeArrowheads="1"/>
          </p:cNvSpPr>
          <p:nvPr/>
        </p:nvSpPr>
        <p:spPr bwMode="auto">
          <a:xfrm>
            <a:off x="1619250" y="3140075"/>
            <a:ext cx="1152525"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产品管理</a:t>
            </a:r>
          </a:p>
        </p:txBody>
      </p:sp>
      <p:sp>
        <p:nvSpPr>
          <p:cNvPr id="61464" name="Rectangle 24"/>
          <p:cNvSpPr>
            <a:spLocks noChangeArrowheads="1"/>
          </p:cNvSpPr>
          <p:nvPr/>
        </p:nvSpPr>
        <p:spPr bwMode="auto">
          <a:xfrm>
            <a:off x="3203575" y="1628775"/>
            <a:ext cx="1296988"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交易初始化</a:t>
            </a:r>
          </a:p>
        </p:txBody>
      </p:sp>
      <p:sp>
        <p:nvSpPr>
          <p:cNvPr id="61465" name="Rectangle 25"/>
          <p:cNvSpPr>
            <a:spLocks noChangeArrowheads="1"/>
          </p:cNvSpPr>
          <p:nvPr/>
        </p:nvSpPr>
        <p:spPr bwMode="auto">
          <a:xfrm>
            <a:off x="3203575" y="2349500"/>
            <a:ext cx="1296988"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集合竞价报单</a:t>
            </a:r>
            <a:r>
              <a:rPr lang="en-US" altLang="zh-CN" sz="1200"/>
              <a:t>/</a:t>
            </a:r>
            <a:r>
              <a:rPr lang="zh-CN" altLang="en-US" sz="1200"/>
              <a:t>撮合</a:t>
            </a:r>
          </a:p>
        </p:txBody>
      </p:sp>
      <p:sp>
        <p:nvSpPr>
          <p:cNvPr id="61466" name="Rectangle 26"/>
          <p:cNvSpPr>
            <a:spLocks noChangeArrowheads="1"/>
          </p:cNvSpPr>
          <p:nvPr/>
        </p:nvSpPr>
        <p:spPr bwMode="auto">
          <a:xfrm>
            <a:off x="3203575" y="2636838"/>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连续交易</a:t>
            </a:r>
          </a:p>
        </p:txBody>
      </p:sp>
      <p:sp>
        <p:nvSpPr>
          <p:cNvPr id="61467" name="Rectangle 27"/>
          <p:cNvSpPr>
            <a:spLocks noChangeArrowheads="1"/>
          </p:cNvSpPr>
          <p:nvPr/>
        </p:nvSpPr>
        <p:spPr bwMode="auto">
          <a:xfrm>
            <a:off x="3203575" y="2924175"/>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交易暂停</a:t>
            </a:r>
          </a:p>
        </p:txBody>
      </p:sp>
      <p:sp>
        <p:nvSpPr>
          <p:cNvPr id="61468" name="Rectangle 28"/>
          <p:cNvSpPr>
            <a:spLocks noChangeArrowheads="1"/>
          </p:cNvSpPr>
          <p:nvPr/>
        </p:nvSpPr>
        <p:spPr bwMode="auto">
          <a:xfrm>
            <a:off x="3203575" y="3213100"/>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强平</a:t>
            </a:r>
            <a:r>
              <a:rPr lang="en-US" altLang="zh-CN" sz="1200"/>
              <a:t>(</a:t>
            </a:r>
            <a:r>
              <a:rPr lang="zh-CN" altLang="en-US" sz="1200"/>
              <a:t>可选</a:t>
            </a:r>
            <a:r>
              <a:rPr lang="en-US" altLang="zh-CN" sz="1200"/>
              <a:t>)</a:t>
            </a:r>
          </a:p>
        </p:txBody>
      </p:sp>
      <p:sp>
        <p:nvSpPr>
          <p:cNvPr id="61469" name="Rectangle 29"/>
          <p:cNvSpPr>
            <a:spLocks noChangeArrowheads="1"/>
          </p:cNvSpPr>
          <p:nvPr/>
        </p:nvSpPr>
        <p:spPr bwMode="auto">
          <a:xfrm>
            <a:off x="3203575" y="3789363"/>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收盘</a:t>
            </a:r>
          </a:p>
        </p:txBody>
      </p:sp>
      <p:sp>
        <p:nvSpPr>
          <p:cNvPr id="61470" name="Rectangle 30"/>
          <p:cNvSpPr>
            <a:spLocks noChangeArrowheads="1"/>
          </p:cNvSpPr>
          <p:nvPr/>
        </p:nvSpPr>
        <p:spPr bwMode="auto">
          <a:xfrm>
            <a:off x="3203575" y="2060575"/>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开盘</a:t>
            </a:r>
          </a:p>
        </p:txBody>
      </p:sp>
      <p:sp>
        <p:nvSpPr>
          <p:cNvPr id="61471" name="Rectangle 31"/>
          <p:cNvSpPr>
            <a:spLocks noChangeArrowheads="1"/>
          </p:cNvSpPr>
          <p:nvPr/>
        </p:nvSpPr>
        <p:spPr bwMode="auto">
          <a:xfrm>
            <a:off x="3203575" y="3500438"/>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连续交易</a:t>
            </a:r>
          </a:p>
        </p:txBody>
      </p:sp>
      <p:sp>
        <p:nvSpPr>
          <p:cNvPr id="61472" name="Rectangle 32"/>
          <p:cNvSpPr>
            <a:spLocks noChangeArrowheads="1"/>
          </p:cNvSpPr>
          <p:nvPr/>
        </p:nvSpPr>
        <p:spPr bwMode="auto">
          <a:xfrm>
            <a:off x="1692275" y="1628775"/>
            <a:ext cx="935038"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合约自动生成</a:t>
            </a:r>
          </a:p>
        </p:txBody>
      </p:sp>
      <p:sp>
        <p:nvSpPr>
          <p:cNvPr id="61473" name="Rectangle 33"/>
          <p:cNvSpPr>
            <a:spLocks noChangeArrowheads="1"/>
          </p:cNvSpPr>
          <p:nvPr/>
        </p:nvSpPr>
        <p:spPr bwMode="auto">
          <a:xfrm>
            <a:off x="4859338" y="2636838"/>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盘中入金</a:t>
            </a:r>
          </a:p>
        </p:txBody>
      </p:sp>
      <p:sp>
        <p:nvSpPr>
          <p:cNvPr id="61474" name="Rectangle 34"/>
          <p:cNvSpPr>
            <a:spLocks noChangeArrowheads="1"/>
          </p:cNvSpPr>
          <p:nvPr/>
        </p:nvSpPr>
        <p:spPr bwMode="auto">
          <a:xfrm>
            <a:off x="4859338" y="3140075"/>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盘中试结算</a:t>
            </a:r>
          </a:p>
        </p:txBody>
      </p:sp>
      <p:sp>
        <p:nvSpPr>
          <p:cNvPr id="61475" name="Line 35"/>
          <p:cNvSpPr>
            <a:spLocks noChangeShapeType="1"/>
          </p:cNvSpPr>
          <p:nvPr/>
        </p:nvSpPr>
        <p:spPr bwMode="auto">
          <a:xfrm>
            <a:off x="7235825" y="1557338"/>
            <a:ext cx="0" cy="431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76" name="Freeform 36"/>
          <p:cNvSpPr>
            <a:spLocks noEditPoints="1"/>
          </p:cNvSpPr>
          <p:nvPr/>
        </p:nvSpPr>
        <p:spPr bwMode="auto">
          <a:xfrm>
            <a:off x="3059113" y="4221163"/>
            <a:ext cx="4308475" cy="7937"/>
          </a:xfrm>
          <a:custGeom>
            <a:avLst/>
            <a:gdLst>
              <a:gd name="T0" fmla="*/ 2147483647 w 10496"/>
              <a:gd name="T1" fmla="*/ 0 h 16"/>
              <a:gd name="T2" fmla="*/ 2147483647 w 10496"/>
              <a:gd name="T3" fmla="*/ 0 h 16"/>
              <a:gd name="T4" fmla="*/ 2147483647 w 10496"/>
              <a:gd name="T5" fmla="*/ 0 h 16"/>
              <a:gd name="T6" fmla="*/ 2147483647 w 10496"/>
              <a:gd name="T7" fmla="*/ 0 h 16"/>
              <a:gd name="T8" fmla="*/ 2147483647 w 10496"/>
              <a:gd name="T9" fmla="*/ 0 h 16"/>
              <a:gd name="T10" fmla="*/ 2147483647 w 10496"/>
              <a:gd name="T11" fmla="*/ 0 h 16"/>
              <a:gd name="T12" fmla="*/ 2147483647 w 10496"/>
              <a:gd name="T13" fmla="*/ 0 h 16"/>
              <a:gd name="T14" fmla="*/ 2147483647 w 10496"/>
              <a:gd name="T15" fmla="*/ 0 h 16"/>
              <a:gd name="T16" fmla="*/ 2147483647 w 10496"/>
              <a:gd name="T17" fmla="*/ 0 h 16"/>
              <a:gd name="T18" fmla="*/ 2147483647 w 10496"/>
              <a:gd name="T19" fmla="*/ 0 h 16"/>
              <a:gd name="T20" fmla="*/ 2147483647 w 10496"/>
              <a:gd name="T21" fmla="*/ 0 h 16"/>
              <a:gd name="T22" fmla="*/ 2147483647 w 10496"/>
              <a:gd name="T23" fmla="*/ 0 h 16"/>
              <a:gd name="T24" fmla="*/ 2147483647 w 10496"/>
              <a:gd name="T25" fmla="*/ 0 h 16"/>
              <a:gd name="T26" fmla="*/ 2147483647 w 10496"/>
              <a:gd name="T27" fmla="*/ 0 h 16"/>
              <a:gd name="T28" fmla="*/ 2147483647 w 10496"/>
              <a:gd name="T29" fmla="*/ 0 h 16"/>
              <a:gd name="T30" fmla="*/ 2147483647 w 10496"/>
              <a:gd name="T31" fmla="*/ 0 h 16"/>
              <a:gd name="T32" fmla="*/ 2147483647 w 10496"/>
              <a:gd name="T33" fmla="*/ 0 h 16"/>
              <a:gd name="T34" fmla="*/ 2147483647 w 10496"/>
              <a:gd name="T35" fmla="*/ 0 h 16"/>
              <a:gd name="T36" fmla="*/ 2147483647 w 10496"/>
              <a:gd name="T37" fmla="*/ 0 h 16"/>
              <a:gd name="T38" fmla="*/ 2147483647 w 10496"/>
              <a:gd name="T39" fmla="*/ 0 h 16"/>
              <a:gd name="T40" fmla="*/ 2147483647 w 10496"/>
              <a:gd name="T41" fmla="*/ 0 h 16"/>
              <a:gd name="T42" fmla="*/ 2147483647 w 10496"/>
              <a:gd name="T43" fmla="*/ 0 h 16"/>
              <a:gd name="T44" fmla="*/ 2147483647 w 10496"/>
              <a:gd name="T45" fmla="*/ 0 h 16"/>
              <a:gd name="T46" fmla="*/ 2147483647 w 10496"/>
              <a:gd name="T47" fmla="*/ 0 h 16"/>
              <a:gd name="T48" fmla="*/ 2147483647 w 10496"/>
              <a:gd name="T49" fmla="*/ 0 h 16"/>
              <a:gd name="T50" fmla="*/ 2147483647 w 10496"/>
              <a:gd name="T51" fmla="*/ 0 h 16"/>
              <a:gd name="T52" fmla="*/ 2147483647 w 10496"/>
              <a:gd name="T53" fmla="*/ 0 h 16"/>
              <a:gd name="T54" fmla="*/ 2147483647 w 10496"/>
              <a:gd name="T55" fmla="*/ 0 h 16"/>
              <a:gd name="T56" fmla="*/ 2147483647 w 10496"/>
              <a:gd name="T57" fmla="*/ 0 h 16"/>
              <a:gd name="T58" fmla="*/ 2147483647 w 10496"/>
              <a:gd name="T59" fmla="*/ 0 h 16"/>
              <a:gd name="T60" fmla="*/ 2147483647 w 10496"/>
              <a:gd name="T61" fmla="*/ 0 h 16"/>
              <a:gd name="T62" fmla="*/ 2147483647 w 10496"/>
              <a:gd name="T63" fmla="*/ 0 h 16"/>
              <a:gd name="T64" fmla="*/ 2147483647 w 10496"/>
              <a:gd name="T65" fmla="*/ 0 h 16"/>
              <a:gd name="T66" fmla="*/ 2147483647 w 10496"/>
              <a:gd name="T67" fmla="*/ 0 h 16"/>
              <a:gd name="T68" fmla="*/ 2147483647 w 10496"/>
              <a:gd name="T69" fmla="*/ 0 h 16"/>
              <a:gd name="T70" fmla="*/ 2147483647 w 10496"/>
              <a:gd name="T71" fmla="*/ 0 h 16"/>
              <a:gd name="T72" fmla="*/ 2147483647 w 10496"/>
              <a:gd name="T73" fmla="*/ 0 h 16"/>
              <a:gd name="T74" fmla="*/ 2147483647 w 10496"/>
              <a:gd name="T75" fmla="*/ 0 h 16"/>
              <a:gd name="T76" fmla="*/ 2147483647 w 10496"/>
              <a:gd name="T77" fmla="*/ 0 h 16"/>
              <a:gd name="T78" fmla="*/ 2147483647 w 10496"/>
              <a:gd name="T79" fmla="*/ 0 h 16"/>
              <a:gd name="T80" fmla="*/ 2147483647 w 10496"/>
              <a:gd name="T81" fmla="*/ 0 h 16"/>
              <a:gd name="T82" fmla="*/ 2147483647 w 10496"/>
              <a:gd name="T83" fmla="*/ 0 h 16"/>
              <a:gd name="T84" fmla="*/ 2147483647 w 10496"/>
              <a:gd name="T85" fmla="*/ 0 h 16"/>
              <a:gd name="T86" fmla="*/ 2147483647 w 10496"/>
              <a:gd name="T87" fmla="*/ 0 h 16"/>
              <a:gd name="T88" fmla="*/ 2147483647 w 10496"/>
              <a:gd name="T89" fmla="*/ 0 h 16"/>
              <a:gd name="T90" fmla="*/ 2147483647 w 10496"/>
              <a:gd name="T91" fmla="*/ 0 h 16"/>
              <a:gd name="T92" fmla="*/ 2147483647 w 10496"/>
              <a:gd name="T93" fmla="*/ 0 h 16"/>
              <a:gd name="T94" fmla="*/ 2147483647 w 10496"/>
              <a:gd name="T95" fmla="*/ 0 h 16"/>
              <a:gd name="T96" fmla="*/ 2147483647 w 10496"/>
              <a:gd name="T97" fmla="*/ 0 h 16"/>
              <a:gd name="T98" fmla="*/ 2147483647 w 10496"/>
              <a:gd name="T99" fmla="*/ 0 h 16"/>
              <a:gd name="T100" fmla="*/ 2147483647 w 10496"/>
              <a:gd name="T101" fmla="*/ 0 h 16"/>
              <a:gd name="T102" fmla="*/ 2147483647 w 10496"/>
              <a:gd name="T103" fmla="*/ 0 h 16"/>
              <a:gd name="T104" fmla="*/ 2147483647 w 10496"/>
              <a:gd name="T105" fmla="*/ 0 h 16"/>
              <a:gd name="T106" fmla="*/ 2147483647 w 10496"/>
              <a:gd name="T107" fmla="*/ 0 h 16"/>
              <a:gd name="T108" fmla="*/ 2147483647 w 10496"/>
              <a:gd name="T109" fmla="*/ 0 h 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496"/>
              <a:gd name="T166" fmla="*/ 0 h 16"/>
              <a:gd name="T167" fmla="*/ 10496 w 10496"/>
              <a:gd name="T168" fmla="*/ 16 h 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496" h="16">
                <a:moveTo>
                  <a:pt x="8" y="0"/>
                </a:moveTo>
                <a:lnTo>
                  <a:pt x="120" y="0"/>
                </a:lnTo>
                <a:cubicBezTo>
                  <a:pt x="125" y="0"/>
                  <a:pt x="128" y="3"/>
                  <a:pt x="128" y="8"/>
                </a:cubicBezTo>
                <a:cubicBezTo>
                  <a:pt x="128" y="12"/>
                  <a:pt x="125" y="16"/>
                  <a:pt x="120" y="16"/>
                </a:cubicBezTo>
                <a:lnTo>
                  <a:pt x="8" y="16"/>
                </a:lnTo>
                <a:cubicBezTo>
                  <a:pt x="4" y="16"/>
                  <a:pt x="0" y="12"/>
                  <a:pt x="0" y="8"/>
                </a:cubicBezTo>
                <a:cubicBezTo>
                  <a:pt x="0" y="3"/>
                  <a:pt x="4" y="0"/>
                  <a:pt x="8" y="0"/>
                </a:cubicBezTo>
                <a:close/>
                <a:moveTo>
                  <a:pt x="200" y="0"/>
                </a:moveTo>
                <a:lnTo>
                  <a:pt x="312" y="0"/>
                </a:lnTo>
                <a:cubicBezTo>
                  <a:pt x="317" y="0"/>
                  <a:pt x="320" y="3"/>
                  <a:pt x="320" y="8"/>
                </a:cubicBezTo>
                <a:cubicBezTo>
                  <a:pt x="320" y="12"/>
                  <a:pt x="317" y="16"/>
                  <a:pt x="312" y="16"/>
                </a:cubicBezTo>
                <a:lnTo>
                  <a:pt x="200" y="16"/>
                </a:lnTo>
                <a:cubicBezTo>
                  <a:pt x="196" y="16"/>
                  <a:pt x="192" y="12"/>
                  <a:pt x="192" y="8"/>
                </a:cubicBezTo>
                <a:cubicBezTo>
                  <a:pt x="192" y="3"/>
                  <a:pt x="196" y="0"/>
                  <a:pt x="200" y="0"/>
                </a:cubicBezTo>
                <a:close/>
                <a:moveTo>
                  <a:pt x="392" y="0"/>
                </a:moveTo>
                <a:lnTo>
                  <a:pt x="504" y="0"/>
                </a:lnTo>
                <a:cubicBezTo>
                  <a:pt x="509" y="0"/>
                  <a:pt x="512" y="3"/>
                  <a:pt x="512" y="8"/>
                </a:cubicBezTo>
                <a:cubicBezTo>
                  <a:pt x="512" y="12"/>
                  <a:pt x="509" y="16"/>
                  <a:pt x="504" y="16"/>
                </a:cubicBezTo>
                <a:lnTo>
                  <a:pt x="392" y="16"/>
                </a:lnTo>
                <a:cubicBezTo>
                  <a:pt x="388" y="16"/>
                  <a:pt x="384" y="12"/>
                  <a:pt x="384" y="8"/>
                </a:cubicBezTo>
                <a:cubicBezTo>
                  <a:pt x="384" y="3"/>
                  <a:pt x="388" y="0"/>
                  <a:pt x="392" y="0"/>
                </a:cubicBezTo>
                <a:close/>
                <a:moveTo>
                  <a:pt x="584" y="0"/>
                </a:moveTo>
                <a:lnTo>
                  <a:pt x="696" y="0"/>
                </a:lnTo>
                <a:cubicBezTo>
                  <a:pt x="701" y="0"/>
                  <a:pt x="704" y="3"/>
                  <a:pt x="704" y="8"/>
                </a:cubicBezTo>
                <a:cubicBezTo>
                  <a:pt x="704" y="12"/>
                  <a:pt x="701" y="16"/>
                  <a:pt x="696" y="16"/>
                </a:cubicBezTo>
                <a:lnTo>
                  <a:pt x="584" y="16"/>
                </a:lnTo>
                <a:cubicBezTo>
                  <a:pt x="580" y="16"/>
                  <a:pt x="576" y="12"/>
                  <a:pt x="576" y="8"/>
                </a:cubicBezTo>
                <a:cubicBezTo>
                  <a:pt x="576" y="3"/>
                  <a:pt x="580" y="0"/>
                  <a:pt x="584" y="0"/>
                </a:cubicBezTo>
                <a:close/>
                <a:moveTo>
                  <a:pt x="776" y="0"/>
                </a:moveTo>
                <a:lnTo>
                  <a:pt x="888" y="0"/>
                </a:lnTo>
                <a:cubicBezTo>
                  <a:pt x="893" y="0"/>
                  <a:pt x="896" y="3"/>
                  <a:pt x="896" y="8"/>
                </a:cubicBezTo>
                <a:cubicBezTo>
                  <a:pt x="896" y="12"/>
                  <a:pt x="893" y="16"/>
                  <a:pt x="888" y="16"/>
                </a:cubicBezTo>
                <a:lnTo>
                  <a:pt x="776" y="16"/>
                </a:lnTo>
                <a:cubicBezTo>
                  <a:pt x="772" y="16"/>
                  <a:pt x="768" y="12"/>
                  <a:pt x="768" y="8"/>
                </a:cubicBezTo>
                <a:cubicBezTo>
                  <a:pt x="768" y="3"/>
                  <a:pt x="772" y="0"/>
                  <a:pt x="776" y="0"/>
                </a:cubicBezTo>
                <a:close/>
                <a:moveTo>
                  <a:pt x="968" y="0"/>
                </a:moveTo>
                <a:lnTo>
                  <a:pt x="1080" y="0"/>
                </a:lnTo>
                <a:cubicBezTo>
                  <a:pt x="1085" y="0"/>
                  <a:pt x="1088" y="3"/>
                  <a:pt x="1088" y="8"/>
                </a:cubicBezTo>
                <a:cubicBezTo>
                  <a:pt x="1088" y="12"/>
                  <a:pt x="1085" y="16"/>
                  <a:pt x="1080" y="16"/>
                </a:cubicBezTo>
                <a:lnTo>
                  <a:pt x="968" y="16"/>
                </a:lnTo>
                <a:cubicBezTo>
                  <a:pt x="964" y="16"/>
                  <a:pt x="960" y="12"/>
                  <a:pt x="960" y="8"/>
                </a:cubicBezTo>
                <a:cubicBezTo>
                  <a:pt x="960" y="3"/>
                  <a:pt x="964" y="0"/>
                  <a:pt x="968" y="0"/>
                </a:cubicBezTo>
                <a:close/>
                <a:moveTo>
                  <a:pt x="1160" y="0"/>
                </a:moveTo>
                <a:lnTo>
                  <a:pt x="1272" y="0"/>
                </a:lnTo>
                <a:cubicBezTo>
                  <a:pt x="1277" y="0"/>
                  <a:pt x="1280" y="3"/>
                  <a:pt x="1280" y="8"/>
                </a:cubicBezTo>
                <a:cubicBezTo>
                  <a:pt x="1280" y="12"/>
                  <a:pt x="1277" y="16"/>
                  <a:pt x="1272" y="16"/>
                </a:cubicBezTo>
                <a:lnTo>
                  <a:pt x="1160" y="16"/>
                </a:lnTo>
                <a:cubicBezTo>
                  <a:pt x="1156" y="16"/>
                  <a:pt x="1152" y="12"/>
                  <a:pt x="1152" y="8"/>
                </a:cubicBezTo>
                <a:cubicBezTo>
                  <a:pt x="1152" y="3"/>
                  <a:pt x="1156" y="0"/>
                  <a:pt x="1160" y="0"/>
                </a:cubicBezTo>
                <a:close/>
                <a:moveTo>
                  <a:pt x="1352" y="0"/>
                </a:moveTo>
                <a:lnTo>
                  <a:pt x="1464" y="0"/>
                </a:lnTo>
                <a:cubicBezTo>
                  <a:pt x="1469" y="0"/>
                  <a:pt x="1472" y="3"/>
                  <a:pt x="1472" y="8"/>
                </a:cubicBezTo>
                <a:cubicBezTo>
                  <a:pt x="1472" y="12"/>
                  <a:pt x="1469" y="16"/>
                  <a:pt x="1464" y="16"/>
                </a:cubicBezTo>
                <a:lnTo>
                  <a:pt x="1352" y="16"/>
                </a:lnTo>
                <a:cubicBezTo>
                  <a:pt x="1348" y="16"/>
                  <a:pt x="1344" y="12"/>
                  <a:pt x="1344" y="8"/>
                </a:cubicBezTo>
                <a:cubicBezTo>
                  <a:pt x="1344" y="3"/>
                  <a:pt x="1348" y="0"/>
                  <a:pt x="1352" y="0"/>
                </a:cubicBezTo>
                <a:close/>
                <a:moveTo>
                  <a:pt x="1544" y="0"/>
                </a:moveTo>
                <a:lnTo>
                  <a:pt x="1656" y="0"/>
                </a:lnTo>
                <a:cubicBezTo>
                  <a:pt x="1661" y="0"/>
                  <a:pt x="1664" y="3"/>
                  <a:pt x="1664" y="8"/>
                </a:cubicBezTo>
                <a:cubicBezTo>
                  <a:pt x="1664" y="12"/>
                  <a:pt x="1661" y="16"/>
                  <a:pt x="1656" y="16"/>
                </a:cubicBezTo>
                <a:lnTo>
                  <a:pt x="1544" y="16"/>
                </a:lnTo>
                <a:cubicBezTo>
                  <a:pt x="1540" y="16"/>
                  <a:pt x="1536" y="12"/>
                  <a:pt x="1536" y="8"/>
                </a:cubicBezTo>
                <a:cubicBezTo>
                  <a:pt x="1536" y="3"/>
                  <a:pt x="1540" y="0"/>
                  <a:pt x="1544" y="0"/>
                </a:cubicBezTo>
                <a:close/>
                <a:moveTo>
                  <a:pt x="1736" y="0"/>
                </a:moveTo>
                <a:lnTo>
                  <a:pt x="1848" y="0"/>
                </a:lnTo>
                <a:cubicBezTo>
                  <a:pt x="1853" y="0"/>
                  <a:pt x="1856" y="3"/>
                  <a:pt x="1856" y="8"/>
                </a:cubicBezTo>
                <a:cubicBezTo>
                  <a:pt x="1856" y="12"/>
                  <a:pt x="1853" y="16"/>
                  <a:pt x="1848" y="16"/>
                </a:cubicBezTo>
                <a:lnTo>
                  <a:pt x="1736" y="16"/>
                </a:lnTo>
                <a:cubicBezTo>
                  <a:pt x="1732" y="16"/>
                  <a:pt x="1728" y="12"/>
                  <a:pt x="1728" y="8"/>
                </a:cubicBezTo>
                <a:cubicBezTo>
                  <a:pt x="1728" y="3"/>
                  <a:pt x="1732" y="0"/>
                  <a:pt x="1736" y="0"/>
                </a:cubicBezTo>
                <a:close/>
                <a:moveTo>
                  <a:pt x="1928" y="0"/>
                </a:moveTo>
                <a:lnTo>
                  <a:pt x="2040" y="0"/>
                </a:lnTo>
                <a:cubicBezTo>
                  <a:pt x="2045" y="0"/>
                  <a:pt x="2048" y="3"/>
                  <a:pt x="2048" y="8"/>
                </a:cubicBezTo>
                <a:cubicBezTo>
                  <a:pt x="2048" y="12"/>
                  <a:pt x="2045" y="16"/>
                  <a:pt x="2040" y="16"/>
                </a:cubicBezTo>
                <a:lnTo>
                  <a:pt x="1928" y="16"/>
                </a:lnTo>
                <a:cubicBezTo>
                  <a:pt x="1924" y="16"/>
                  <a:pt x="1920" y="12"/>
                  <a:pt x="1920" y="8"/>
                </a:cubicBezTo>
                <a:cubicBezTo>
                  <a:pt x="1920" y="3"/>
                  <a:pt x="1924" y="0"/>
                  <a:pt x="1928" y="0"/>
                </a:cubicBezTo>
                <a:close/>
                <a:moveTo>
                  <a:pt x="2120" y="0"/>
                </a:moveTo>
                <a:lnTo>
                  <a:pt x="2232" y="0"/>
                </a:lnTo>
                <a:cubicBezTo>
                  <a:pt x="2237" y="0"/>
                  <a:pt x="2240" y="3"/>
                  <a:pt x="2240" y="8"/>
                </a:cubicBezTo>
                <a:cubicBezTo>
                  <a:pt x="2240" y="12"/>
                  <a:pt x="2237" y="16"/>
                  <a:pt x="2232" y="16"/>
                </a:cubicBezTo>
                <a:lnTo>
                  <a:pt x="2120" y="16"/>
                </a:lnTo>
                <a:cubicBezTo>
                  <a:pt x="2116" y="16"/>
                  <a:pt x="2112" y="12"/>
                  <a:pt x="2112" y="8"/>
                </a:cubicBezTo>
                <a:cubicBezTo>
                  <a:pt x="2112" y="3"/>
                  <a:pt x="2116" y="0"/>
                  <a:pt x="2120" y="0"/>
                </a:cubicBezTo>
                <a:close/>
                <a:moveTo>
                  <a:pt x="2312" y="0"/>
                </a:moveTo>
                <a:lnTo>
                  <a:pt x="2424" y="0"/>
                </a:lnTo>
                <a:cubicBezTo>
                  <a:pt x="2429" y="0"/>
                  <a:pt x="2432" y="3"/>
                  <a:pt x="2432" y="8"/>
                </a:cubicBezTo>
                <a:cubicBezTo>
                  <a:pt x="2432" y="12"/>
                  <a:pt x="2429" y="16"/>
                  <a:pt x="2424" y="16"/>
                </a:cubicBezTo>
                <a:lnTo>
                  <a:pt x="2312" y="16"/>
                </a:lnTo>
                <a:cubicBezTo>
                  <a:pt x="2308" y="16"/>
                  <a:pt x="2304" y="12"/>
                  <a:pt x="2304" y="8"/>
                </a:cubicBezTo>
                <a:cubicBezTo>
                  <a:pt x="2304" y="3"/>
                  <a:pt x="2308" y="0"/>
                  <a:pt x="2312" y="0"/>
                </a:cubicBezTo>
                <a:close/>
                <a:moveTo>
                  <a:pt x="2504" y="0"/>
                </a:moveTo>
                <a:lnTo>
                  <a:pt x="2616" y="0"/>
                </a:lnTo>
                <a:cubicBezTo>
                  <a:pt x="2621" y="0"/>
                  <a:pt x="2624" y="3"/>
                  <a:pt x="2624" y="8"/>
                </a:cubicBezTo>
                <a:cubicBezTo>
                  <a:pt x="2624" y="12"/>
                  <a:pt x="2621" y="16"/>
                  <a:pt x="2616" y="16"/>
                </a:cubicBezTo>
                <a:lnTo>
                  <a:pt x="2504" y="16"/>
                </a:lnTo>
                <a:cubicBezTo>
                  <a:pt x="2500" y="16"/>
                  <a:pt x="2496" y="12"/>
                  <a:pt x="2496" y="8"/>
                </a:cubicBezTo>
                <a:cubicBezTo>
                  <a:pt x="2496" y="3"/>
                  <a:pt x="2500" y="0"/>
                  <a:pt x="2504" y="0"/>
                </a:cubicBezTo>
                <a:close/>
                <a:moveTo>
                  <a:pt x="2696" y="0"/>
                </a:moveTo>
                <a:lnTo>
                  <a:pt x="2808" y="0"/>
                </a:lnTo>
                <a:cubicBezTo>
                  <a:pt x="2813" y="0"/>
                  <a:pt x="2816" y="3"/>
                  <a:pt x="2816" y="8"/>
                </a:cubicBezTo>
                <a:cubicBezTo>
                  <a:pt x="2816" y="12"/>
                  <a:pt x="2813" y="16"/>
                  <a:pt x="2808" y="16"/>
                </a:cubicBezTo>
                <a:lnTo>
                  <a:pt x="2696" y="16"/>
                </a:lnTo>
                <a:cubicBezTo>
                  <a:pt x="2692" y="16"/>
                  <a:pt x="2688" y="12"/>
                  <a:pt x="2688" y="8"/>
                </a:cubicBezTo>
                <a:cubicBezTo>
                  <a:pt x="2688" y="3"/>
                  <a:pt x="2692" y="0"/>
                  <a:pt x="2696" y="0"/>
                </a:cubicBezTo>
                <a:close/>
                <a:moveTo>
                  <a:pt x="2888" y="0"/>
                </a:moveTo>
                <a:lnTo>
                  <a:pt x="3000" y="0"/>
                </a:lnTo>
                <a:cubicBezTo>
                  <a:pt x="3005" y="0"/>
                  <a:pt x="3008" y="3"/>
                  <a:pt x="3008" y="8"/>
                </a:cubicBezTo>
                <a:cubicBezTo>
                  <a:pt x="3008" y="12"/>
                  <a:pt x="3005" y="16"/>
                  <a:pt x="3000" y="16"/>
                </a:cubicBezTo>
                <a:lnTo>
                  <a:pt x="2888" y="16"/>
                </a:lnTo>
                <a:cubicBezTo>
                  <a:pt x="2884" y="16"/>
                  <a:pt x="2880" y="12"/>
                  <a:pt x="2880" y="8"/>
                </a:cubicBezTo>
                <a:cubicBezTo>
                  <a:pt x="2880" y="3"/>
                  <a:pt x="2884" y="0"/>
                  <a:pt x="2888" y="0"/>
                </a:cubicBezTo>
                <a:close/>
                <a:moveTo>
                  <a:pt x="3080" y="0"/>
                </a:moveTo>
                <a:lnTo>
                  <a:pt x="3192" y="0"/>
                </a:lnTo>
                <a:cubicBezTo>
                  <a:pt x="3197" y="0"/>
                  <a:pt x="3200" y="3"/>
                  <a:pt x="3200" y="8"/>
                </a:cubicBezTo>
                <a:cubicBezTo>
                  <a:pt x="3200" y="12"/>
                  <a:pt x="3197" y="16"/>
                  <a:pt x="3192" y="16"/>
                </a:cubicBezTo>
                <a:lnTo>
                  <a:pt x="3080" y="16"/>
                </a:lnTo>
                <a:cubicBezTo>
                  <a:pt x="3076" y="16"/>
                  <a:pt x="3072" y="12"/>
                  <a:pt x="3072" y="8"/>
                </a:cubicBezTo>
                <a:cubicBezTo>
                  <a:pt x="3072" y="3"/>
                  <a:pt x="3076" y="0"/>
                  <a:pt x="3080" y="0"/>
                </a:cubicBezTo>
                <a:close/>
                <a:moveTo>
                  <a:pt x="3272" y="0"/>
                </a:moveTo>
                <a:lnTo>
                  <a:pt x="3384" y="0"/>
                </a:lnTo>
                <a:cubicBezTo>
                  <a:pt x="3389" y="0"/>
                  <a:pt x="3392" y="3"/>
                  <a:pt x="3392" y="8"/>
                </a:cubicBezTo>
                <a:cubicBezTo>
                  <a:pt x="3392" y="12"/>
                  <a:pt x="3389" y="16"/>
                  <a:pt x="3384" y="16"/>
                </a:cubicBezTo>
                <a:lnTo>
                  <a:pt x="3272" y="16"/>
                </a:lnTo>
                <a:cubicBezTo>
                  <a:pt x="3268" y="16"/>
                  <a:pt x="3264" y="12"/>
                  <a:pt x="3264" y="8"/>
                </a:cubicBezTo>
                <a:cubicBezTo>
                  <a:pt x="3264" y="3"/>
                  <a:pt x="3268" y="0"/>
                  <a:pt x="3272" y="0"/>
                </a:cubicBezTo>
                <a:close/>
                <a:moveTo>
                  <a:pt x="3464" y="0"/>
                </a:moveTo>
                <a:lnTo>
                  <a:pt x="3576" y="0"/>
                </a:lnTo>
                <a:cubicBezTo>
                  <a:pt x="3581" y="0"/>
                  <a:pt x="3584" y="3"/>
                  <a:pt x="3584" y="8"/>
                </a:cubicBezTo>
                <a:cubicBezTo>
                  <a:pt x="3584" y="12"/>
                  <a:pt x="3581" y="16"/>
                  <a:pt x="3576" y="16"/>
                </a:cubicBezTo>
                <a:lnTo>
                  <a:pt x="3464" y="16"/>
                </a:lnTo>
                <a:cubicBezTo>
                  <a:pt x="3460" y="16"/>
                  <a:pt x="3456" y="12"/>
                  <a:pt x="3456" y="8"/>
                </a:cubicBezTo>
                <a:cubicBezTo>
                  <a:pt x="3456" y="3"/>
                  <a:pt x="3460" y="0"/>
                  <a:pt x="3464" y="0"/>
                </a:cubicBezTo>
                <a:close/>
                <a:moveTo>
                  <a:pt x="3656" y="0"/>
                </a:moveTo>
                <a:lnTo>
                  <a:pt x="3768" y="0"/>
                </a:lnTo>
                <a:cubicBezTo>
                  <a:pt x="3773" y="0"/>
                  <a:pt x="3776" y="3"/>
                  <a:pt x="3776" y="8"/>
                </a:cubicBezTo>
                <a:cubicBezTo>
                  <a:pt x="3776" y="12"/>
                  <a:pt x="3773" y="16"/>
                  <a:pt x="3768" y="16"/>
                </a:cubicBezTo>
                <a:lnTo>
                  <a:pt x="3656" y="16"/>
                </a:lnTo>
                <a:cubicBezTo>
                  <a:pt x="3652" y="16"/>
                  <a:pt x="3648" y="12"/>
                  <a:pt x="3648" y="8"/>
                </a:cubicBezTo>
                <a:cubicBezTo>
                  <a:pt x="3648" y="3"/>
                  <a:pt x="3652" y="0"/>
                  <a:pt x="3656" y="0"/>
                </a:cubicBezTo>
                <a:close/>
                <a:moveTo>
                  <a:pt x="3848" y="0"/>
                </a:moveTo>
                <a:lnTo>
                  <a:pt x="3960" y="0"/>
                </a:lnTo>
                <a:cubicBezTo>
                  <a:pt x="3965" y="0"/>
                  <a:pt x="3968" y="3"/>
                  <a:pt x="3968" y="8"/>
                </a:cubicBezTo>
                <a:cubicBezTo>
                  <a:pt x="3968" y="12"/>
                  <a:pt x="3965" y="16"/>
                  <a:pt x="3960" y="16"/>
                </a:cubicBezTo>
                <a:lnTo>
                  <a:pt x="3848" y="16"/>
                </a:lnTo>
                <a:cubicBezTo>
                  <a:pt x="3844" y="16"/>
                  <a:pt x="3840" y="12"/>
                  <a:pt x="3840" y="8"/>
                </a:cubicBezTo>
                <a:cubicBezTo>
                  <a:pt x="3840" y="3"/>
                  <a:pt x="3844" y="0"/>
                  <a:pt x="3848" y="0"/>
                </a:cubicBezTo>
                <a:close/>
                <a:moveTo>
                  <a:pt x="4040" y="0"/>
                </a:moveTo>
                <a:lnTo>
                  <a:pt x="4152" y="0"/>
                </a:lnTo>
                <a:cubicBezTo>
                  <a:pt x="4157" y="0"/>
                  <a:pt x="4160" y="3"/>
                  <a:pt x="4160" y="8"/>
                </a:cubicBezTo>
                <a:cubicBezTo>
                  <a:pt x="4160" y="12"/>
                  <a:pt x="4157" y="16"/>
                  <a:pt x="4152" y="16"/>
                </a:cubicBezTo>
                <a:lnTo>
                  <a:pt x="4040" y="16"/>
                </a:lnTo>
                <a:cubicBezTo>
                  <a:pt x="4036" y="16"/>
                  <a:pt x="4032" y="12"/>
                  <a:pt x="4032" y="8"/>
                </a:cubicBezTo>
                <a:cubicBezTo>
                  <a:pt x="4032" y="3"/>
                  <a:pt x="4036" y="0"/>
                  <a:pt x="4040" y="0"/>
                </a:cubicBezTo>
                <a:close/>
                <a:moveTo>
                  <a:pt x="4232" y="0"/>
                </a:moveTo>
                <a:lnTo>
                  <a:pt x="4344" y="0"/>
                </a:lnTo>
                <a:cubicBezTo>
                  <a:pt x="4349" y="0"/>
                  <a:pt x="4352" y="3"/>
                  <a:pt x="4352" y="8"/>
                </a:cubicBezTo>
                <a:cubicBezTo>
                  <a:pt x="4352" y="12"/>
                  <a:pt x="4349" y="16"/>
                  <a:pt x="4344" y="16"/>
                </a:cubicBezTo>
                <a:lnTo>
                  <a:pt x="4232" y="16"/>
                </a:lnTo>
                <a:cubicBezTo>
                  <a:pt x="4228" y="16"/>
                  <a:pt x="4224" y="12"/>
                  <a:pt x="4224" y="8"/>
                </a:cubicBezTo>
                <a:cubicBezTo>
                  <a:pt x="4224" y="3"/>
                  <a:pt x="4228" y="0"/>
                  <a:pt x="4232" y="0"/>
                </a:cubicBezTo>
                <a:close/>
                <a:moveTo>
                  <a:pt x="4424" y="0"/>
                </a:moveTo>
                <a:lnTo>
                  <a:pt x="4536" y="0"/>
                </a:lnTo>
                <a:cubicBezTo>
                  <a:pt x="4541" y="0"/>
                  <a:pt x="4544" y="3"/>
                  <a:pt x="4544" y="8"/>
                </a:cubicBezTo>
                <a:cubicBezTo>
                  <a:pt x="4544" y="12"/>
                  <a:pt x="4541" y="16"/>
                  <a:pt x="4536" y="16"/>
                </a:cubicBezTo>
                <a:lnTo>
                  <a:pt x="4424" y="16"/>
                </a:lnTo>
                <a:cubicBezTo>
                  <a:pt x="4420" y="16"/>
                  <a:pt x="4416" y="12"/>
                  <a:pt x="4416" y="8"/>
                </a:cubicBezTo>
                <a:cubicBezTo>
                  <a:pt x="4416" y="3"/>
                  <a:pt x="4420" y="0"/>
                  <a:pt x="4424" y="0"/>
                </a:cubicBezTo>
                <a:close/>
                <a:moveTo>
                  <a:pt x="4616" y="0"/>
                </a:moveTo>
                <a:lnTo>
                  <a:pt x="4728" y="0"/>
                </a:lnTo>
                <a:cubicBezTo>
                  <a:pt x="4733" y="0"/>
                  <a:pt x="4736" y="3"/>
                  <a:pt x="4736" y="8"/>
                </a:cubicBezTo>
                <a:cubicBezTo>
                  <a:pt x="4736" y="12"/>
                  <a:pt x="4733" y="16"/>
                  <a:pt x="4728" y="16"/>
                </a:cubicBezTo>
                <a:lnTo>
                  <a:pt x="4616" y="16"/>
                </a:lnTo>
                <a:cubicBezTo>
                  <a:pt x="4612" y="16"/>
                  <a:pt x="4608" y="12"/>
                  <a:pt x="4608" y="8"/>
                </a:cubicBezTo>
                <a:cubicBezTo>
                  <a:pt x="4608" y="3"/>
                  <a:pt x="4612" y="0"/>
                  <a:pt x="4616" y="0"/>
                </a:cubicBezTo>
                <a:close/>
                <a:moveTo>
                  <a:pt x="4808" y="0"/>
                </a:moveTo>
                <a:lnTo>
                  <a:pt x="4920" y="0"/>
                </a:lnTo>
                <a:cubicBezTo>
                  <a:pt x="4925" y="0"/>
                  <a:pt x="4928" y="3"/>
                  <a:pt x="4928" y="8"/>
                </a:cubicBezTo>
                <a:cubicBezTo>
                  <a:pt x="4928" y="12"/>
                  <a:pt x="4925" y="16"/>
                  <a:pt x="4920" y="16"/>
                </a:cubicBezTo>
                <a:lnTo>
                  <a:pt x="4808" y="16"/>
                </a:lnTo>
                <a:cubicBezTo>
                  <a:pt x="4804" y="16"/>
                  <a:pt x="4800" y="12"/>
                  <a:pt x="4800" y="8"/>
                </a:cubicBezTo>
                <a:cubicBezTo>
                  <a:pt x="4800" y="3"/>
                  <a:pt x="4804" y="0"/>
                  <a:pt x="4808" y="0"/>
                </a:cubicBezTo>
                <a:close/>
                <a:moveTo>
                  <a:pt x="5000" y="0"/>
                </a:moveTo>
                <a:lnTo>
                  <a:pt x="5112" y="0"/>
                </a:lnTo>
                <a:cubicBezTo>
                  <a:pt x="5117" y="0"/>
                  <a:pt x="5120" y="3"/>
                  <a:pt x="5120" y="8"/>
                </a:cubicBezTo>
                <a:cubicBezTo>
                  <a:pt x="5120" y="12"/>
                  <a:pt x="5117" y="16"/>
                  <a:pt x="5112" y="16"/>
                </a:cubicBezTo>
                <a:lnTo>
                  <a:pt x="5000" y="16"/>
                </a:lnTo>
                <a:cubicBezTo>
                  <a:pt x="4996" y="16"/>
                  <a:pt x="4992" y="12"/>
                  <a:pt x="4992" y="8"/>
                </a:cubicBezTo>
                <a:cubicBezTo>
                  <a:pt x="4992" y="3"/>
                  <a:pt x="4996" y="0"/>
                  <a:pt x="5000" y="0"/>
                </a:cubicBezTo>
                <a:close/>
                <a:moveTo>
                  <a:pt x="5192" y="0"/>
                </a:moveTo>
                <a:lnTo>
                  <a:pt x="5304" y="0"/>
                </a:lnTo>
                <a:cubicBezTo>
                  <a:pt x="5309" y="0"/>
                  <a:pt x="5312" y="3"/>
                  <a:pt x="5312" y="8"/>
                </a:cubicBezTo>
                <a:cubicBezTo>
                  <a:pt x="5312" y="12"/>
                  <a:pt x="5309" y="16"/>
                  <a:pt x="5304" y="16"/>
                </a:cubicBezTo>
                <a:lnTo>
                  <a:pt x="5192" y="16"/>
                </a:lnTo>
                <a:cubicBezTo>
                  <a:pt x="5188" y="16"/>
                  <a:pt x="5184" y="12"/>
                  <a:pt x="5184" y="8"/>
                </a:cubicBezTo>
                <a:cubicBezTo>
                  <a:pt x="5184" y="3"/>
                  <a:pt x="5188" y="0"/>
                  <a:pt x="5192" y="0"/>
                </a:cubicBezTo>
                <a:close/>
                <a:moveTo>
                  <a:pt x="5384" y="0"/>
                </a:moveTo>
                <a:lnTo>
                  <a:pt x="5496" y="0"/>
                </a:lnTo>
                <a:cubicBezTo>
                  <a:pt x="5501" y="0"/>
                  <a:pt x="5504" y="3"/>
                  <a:pt x="5504" y="8"/>
                </a:cubicBezTo>
                <a:cubicBezTo>
                  <a:pt x="5504" y="12"/>
                  <a:pt x="5501" y="16"/>
                  <a:pt x="5496" y="16"/>
                </a:cubicBezTo>
                <a:lnTo>
                  <a:pt x="5384" y="16"/>
                </a:lnTo>
                <a:cubicBezTo>
                  <a:pt x="5380" y="16"/>
                  <a:pt x="5376" y="12"/>
                  <a:pt x="5376" y="8"/>
                </a:cubicBezTo>
                <a:cubicBezTo>
                  <a:pt x="5376" y="3"/>
                  <a:pt x="5380" y="0"/>
                  <a:pt x="5384" y="0"/>
                </a:cubicBezTo>
                <a:close/>
                <a:moveTo>
                  <a:pt x="5576" y="0"/>
                </a:moveTo>
                <a:lnTo>
                  <a:pt x="5688" y="0"/>
                </a:lnTo>
                <a:cubicBezTo>
                  <a:pt x="5693" y="0"/>
                  <a:pt x="5696" y="3"/>
                  <a:pt x="5696" y="8"/>
                </a:cubicBezTo>
                <a:cubicBezTo>
                  <a:pt x="5696" y="12"/>
                  <a:pt x="5693" y="16"/>
                  <a:pt x="5688" y="16"/>
                </a:cubicBezTo>
                <a:lnTo>
                  <a:pt x="5576" y="16"/>
                </a:lnTo>
                <a:cubicBezTo>
                  <a:pt x="5572" y="16"/>
                  <a:pt x="5568" y="12"/>
                  <a:pt x="5568" y="8"/>
                </a:cubicBezTo>
                <a:cubicBezTo>
                  <a:pt x="5568" y="3"/>
                  <a:pt x="5572" y="0"/>
                  <a:pt x="5576" y="0"/>
                </a:cubicBezTo>
                <a:close/>
                <a:moveTo>
                  <a:pt x="5768" y="0"/>
                </a:moveTo>
                <a:lnTo>
                  <a:pt x="5880" y="0"/>
                </a:lnTo>
                <a:cubicBezTo>
                  <a:pt x="5885" y="0"/>
                  <a:pt x="5888" y="3"/>
                  <a:pt x="5888" y="8"/>
                </a:cubicBezTo>
                <a:cubicBezTo>
                  <a:pt x="5888" y="12"/>
                  <a:pt x="5885" y="16"/>
                  <a:pt x="5880" y="16"/>
                </a:cubicBezTo>
                <a:lnTo>
                  <a:pt x="5768" y="16"/>
                </a:lnTo>
                <a:cubicBezTo>
                  <a:pt x="5764" y="16"/>
                  <a:pt x="5760" y="12"/>
                  <a:pt x="5760" y="8"/>
                </a:cubicBezTo>
                <a:cubicBezTo>
                  <a:pt x="5760" y="3"/>
                  <a:pt x="5764" y="0"/>
                  <a:pt x="5768" y="0"/>
                </a:cubicBezTo>
                <a:close/>
                <a:moveTo>
                  <a:pt x="5960" y="0"/>
                </a:moveTo>
                <a:lnTo>
                  <a:pt x="6072" y="0"/>
                </a:lnTo>
                <a:cubicBezTo>
                  <a:pt x="6077" y="0"/>
                  <a:pt x="6080" y="3"/>
                  <a:pt x="6080" y="8"/>
                </a:cubicBezTo>
                <a:cubicBezTo>
                  <a:pt x="6080" y="12"/>
                  <a:pt x="6077" y="16"/>
                  <a:pt x="6072" y="16"/>
                </a:cubicBezTo>
                <a:lnTo>
                  <a:pt x="5960" y="16"/>
                </a:lnTo>
                <a:cubicBezTo>
                  <a:pt x="5956" y="16"/>
                  <a:pt x="5952" y="12"/>
                  <a:pt x="5952" y="8"/>
                </a:cubicBezTo>
                <a:cubicBezTo>
                  <a:pt x="5952" y="3"/>
                  <a:pt x="5956" y="0"/>
                  <a:pt x="5960" y="0"/>
                </a:cubicBezTo>
                <a:close/>
                <a:moveTo>
                  <a:pt x="6152" y="0"/>
                </a:moveTo>
                <a:lnTo>
                  <a:pt x="6264" y="0"/>
                </a:lnTo>
                <a:cubicBezTo>
                  <a:pt x="6269" y="0"/>
                  <a:pt x="6272" y="3"/>
                  <a:pt x="6272" y="8"/>
                </a:cubicBezTo>
                <a:cubicBezTo>
                  <a:pt x="6272" y="12"/>
                  <a:pt x="6269" y="16"/>
                  <a:pt x="6264" y="16"/>
                </a:cubicBezTo>
                <a:lnTo>
                  <a:pt x="6152" y="16"/>
                </a:lnTo>
                <a:cubicBezTo>
                  <a:pt x="6148" y="16"/>
                  <a:pt x="6144" y="12"/>
                  <a:pt x="6144" y="8"/>
                </a:cubicBezTo>
                <a:cubicBezTo>
                  <a:pt x="6144" y="3"/>
                  <a:pt x="6148" y="0"/>
                  <a:pt x="6152" y="0"/>
                </a:cubicBezTo>
                <a:close/>
                <a:moveTo>
                  <a:pt x="6344" y="0"/>
                </a:moveTo>
                <a:lnTo>
                  <a:pt x="6456" y="0"/>
                </a:lnTo>
                <a:cubicBezTo>
                  <a:pt x="6461" y="0"/>
                  <a:pt x="6464" y="3"/>
                  <a:pt x="6464" y="8"/>
                </a:cubicBezTo>
                <a:cubicBezTo>
                  <a:pt x="6464" y="12"/>
                  <a:pt x="6461" y="16"/>
                  <a:pt x="6456" y="16"/>
                </a:cubicBezTo>
                <a:lnTo>
                  <a:pt x="6344" y="16"/>
                </a:lnTo>
                <a:cubicBezTo>
                  <a:pt x="6340" y="16"/>
                  <a:pt x="6336" y="12"/>
                  <a:pt x="6336" y="8"/>
                </a:cubicBezTo>
                <a:cubicBezTo>
                  <a:pt x="6336" y="3"/>
                  <a:pt x="6340" y="0"/>
                  <a:pt x="6344" y="0"/>
                </a:cubicBezTo>
                <a:close/>
                <a:moveTo>
                  <a:pt x="6536" y="0"/>
                </a:moveTo>
                <a:lnTo>
                  <a:pt x="6648" y="0"/>
                </a:lnTo>
                <a:cubicBezTo>
                  <a:pt x="6653" y="0"/>
                  <a:pt x="6656" y="3"/>
                  <a:pt x="6656" y="8"/>
                </a:cubicBezTo>
                <a:cubicBezTo>
                  <a:pt x="6656" y="12"/>
                  <a:pt x="6653" y="16"/>
                  <a:pt x="6648" y="16"/>
                </a:cubicBezTo>
                <a:lnTo>
                  <a:pt x="6536" y="16"/>
                </a:lnTo>
                <a:cubicBezTo>
                  <a:pt x="6532" y="16"/>
                  <a:pt x="6528" y="12"/>
                  <a:pt x="6528" y="8"/>
                </a:cubicBezTo>
                <a:cubicBezTo>
                  <a:pt x="6528" y="3"/>
                  <a:pt x="6532" y="0"/>
                  <a:pt x="6536" y="0"/>
                </a:cubicBezTo>
                <a:close/>
                <a:moveTo>
                  <a:pt x="6728" y="0"/>
                </a:moveTo>
                <a:lnTo>
                  <a:pt x="6840" y="0"/>
                </a:lnTo>
                <a:cubicBezTo>
                  <a:pt x="6845" y="0"/>
                  <a:pt x="6848" y="3"/>
                  <a:pt x="6848" y="8"/>
                </a:cubicBezTo>
                <a:cubicBezTo>
                  <a:pt x="6848" y="12"/>
                  <a:pt x="6845" y="16"/>
                  <a:pt x="6840" y="16"/>
                </a:cubicBezTo>
                <a:lnTo>
                  <a:pt x="6728" y="16"/>
                </a:lnTo>
                <a:cubicBezTo>
                  <a:pt x="6724" y="16"/>
                  <a:pt x="6720" y="12"/>
                  <a:pt x="6720" y="8"/>
                </a:cubicBezTo>
                <a:cubicBezTo>
                  <a:pt x="6720" y="3"/>
                  <a:pt x="6724" y="0"/>
                  <a:pt x="6728" y="0"/>
                </a:cubicBezTo>
                <a:close/>
                <a:moveTo>
                  <a:pt x="6920" y="0"/>
                </a:moveTo>
                <a:lnTo>
                  <a:pt x="7032" y="0"/>
                </a:lnTo>
                <a:cubicBezTo>
                  <a:pt x="7037" y="0"/>
                  <a:pt x="7040" y="3"/>
                  <a:pt x="7040" y="8"/>
                </a:cubicBezTo>
                <a:cubicBezTo>
                  <a:pt x="7040" y="12"/>
                  <a:pt x="7037" y="16"/>
                  <a:pt x="7032" y="16"/>
                </a:cubicBezTo>
                <a:lnTo>
                  <a:pt x="6920" y="16"/>
                </a:lnTo>
                <a:cubicBezTo>
                  <a:pt x="6916" y="16"/>
                  <a:pt x="6912" y="12"/>
                  <a:pt x="6912" y="8"/>
                </a:cubicBezTo>
                <a:cubicBezTo>
                  <a:pt x="6912" y="3"/>
                  <a:pt x="6916" y="0"/>
                  <a:pt x="6920" y="0"/>
                </a:cubicBezTo>
                <a:close/>
                <a:moveTo>
                  <a:pt x="7112" y="0"/>
                </a:moveTo>
                <a:lnTo>
                  <a:pt x="7224" y="0"/>
                </a:lnTo>
                <a:cubicBezTo>
                  <a:pt x="7229" y="0"/>
                  <a:pt x="7232" y="3"/>
                  <a:pt x="7232" y="8"/>
                </a:cubicBezTo>
                <a:cubicBezTo>
                  <a:pt x="7232" y="12"/>
                  <a:pt x="7229" y="16"/>
                  <a:pt x="7224" y="16"/>
                </a:cubicBezTo>
                <a:lnTo>
                  <a:pt x="7112" y="16"/>
                </a:lnTo>
                <a:cubicBezTo>
                  <a:pt x="7108" y="16"/>
                  <a:pt x="7104" y="12"/>
                  <a:pt x="7104" y="8"/>
                </a:cubicBezTo>
                <a:cubicBezTo>
                  <a:pt x="7104" y="3"/>
                  <a:pt x="7108" y="0"/>
                  <a:pt x="7112" y="0"/>
                </a:cubicBezTo>
                <a:close/>
                <a:moveTo>
                  <a:pt x="7304" y="0"/>
                </a:moveTo>
                <a:lnTo>
                  <a:pt x="7416" y="0"/>
                </a:lnTo>
                <a:cubicBezTo>
                  <a:pt x="7421" y="0"/>
                  <a:pt x="7424" y="3"/>
                  <a:pt x="7424" y="8"/>
                </a:cubicBezTo>
                <a:cubicBezTo>
                  <a:pt x="7424" y="12"/>
                  <a:pt x="7421" y="16"/>
                  <a:pt x="7416" y="16"/>
                </a:cubicBezTo>
                <a:lnTo>
                  <a:pt x="7304" y="16"/>
                </a:lnTo>
                <a:cubicBezTo>
                  <a:pt x="7300" y="16"/>
                  <a:pt x="7296" y="12"/>
                  <a:pt x="7296" y="8"/>
                </a:cubicBezTo>
                <a:cubicBezTo>
                  <a:pt x="7296" y="3"/>
                  <a:pt x="7300" y="0"/>
                  <a:pt x="7304" y="0"/>
                </a:cubicBezTo>
                <a:close/>
                <a:moveTo>
                  <a:pt x="7496" y="0"/>
                </a:moveTo>
                <a:lnTo>
                  <a:pt x="7608" y="0"/>
                </a:lnTo>
                <a:cubicBezTo>
                  <a:pt x="7613" y="0"/>
                  <a:pt x="7616" y="3"/>
                  <a:pt x="7616" y="8"/>
                </a:cubicBezTo>
                <a:cubicBezTo>
                  <a:pt x="7616" y="12"/>
                  <a:pt x="7613" y="16"/>
                  <a:pt x="7608" y="16"/>
                </a:cubicBezTo>
                <a:lnTo>
                  <a:pt x="7496" y="16"/>
                </a:lnTo>
                <a:cubicBezTo>
                  <a:pt x="7492" y="16"/>
                  <a:pt x="7488" y="12"/>
                  <a:pt x="7488" y="8"/>
                </a:cubicBezTo>
                <a:cubicBezTo>
                  <a:pt x="7488" y="3"/>
                  <a:pt x="7492" y="0"/>
                  <a:pt x="7496" y="0"/>
                </a:cubicBezTo>
                <a:close/>
                <a:moveTo>
                  <a:pt x="7688" y="0"/>
                </a:moveTo>
                <a:lnTo>
                  <a:pt x="7800" y="0"/>
                </a:lnTo>
                <a:cubicBezTo>
                  <a:pt x="7805" y="0"/>
                  <a:pt x="7808" y="3"/>
                  <a:pt x="7808" y="8"/>
                </a:cubicBezTo>
                <a:cubicBezTo>
                  <a:pt x="7808" y="12"/>
                  <a:pt x="7805" y="16"/>
                  <a:pt x="7800" y="16"/>
                </a:cubicBezTo>
                <a:lnTo>
                  <a:pt x="7688" y="16"/>
                </a:lnTo>
                <a:cubicBezTo>
                  <a:pt x="7684" y="16"/>
                  <a:pt x="7680" y="12"/>
                  <a:pt x="7680" y="8"/>
                </a:cubicBezTo>
                <a:cubicBezTo>
                  <a:pt x="7680" y="3"/>
                  <a:pt x="7684" y="0"/>
                  <a:pt x="7688" y="0"/>
                </a:cubicBezTo>
                <a:close/>
                <a:moveTo>
                  <a:pt x="7880" y="0"/>
                </a:moveTo>
                <a:lnTo>
                  <a:pt x="7992" y="0"/>
                </a:lnTo>
                <a:cubicBezTo>
                  <a:pt x="7997" y="0"/>
                  <a:pt x="8000" y="3"/>
                  <a:pt x="8000" y="8"/>
                </a:cubicBezTo>
                <a:cubicBezTo>
                  <a:pt x="8000" y="12"/>
                  <a:pt x="7997" y="16"/>
                  <a:pt x="7992" y="16"/>
                </a:cubicBezTo>
                <a:lnTo>
                  <a:pt x="7880" y="16"/>
                </a:lnTo>
                <a:cubicBezTo>
                  <a:pt x="7876" y="16"/>
                  <a:pt x="7872" y="12"/>
                  <a:pt x="7872" y="8"/>
                </a:cubicBezTo>
                <a:cubicBezTo>
                  <a:pt x="7872" y="3"/>
                  <a:pt x="7876" y="0"/>
                  <a:pt x="7880" y="0"/>
                </a:cubicBezTo>
                <a:close/>
                <a:moveTo>
                  <a:pt x="8072" y="0"/>
                </a:moveTo>
                <a:lnTo>
                  <a:pt x="8184" y="0"/>
                </a:lnTo>
                <a:cubicBezTo>
                  <a:pt x="8189" y="0"/>
                  <a:pt x="8192" y="3"/>
                  <a:pt x="8192" y="8"/>
                </a:cubicBezTo>
                <a:cubicBezTo>
                  <a:pt x="8192" y="12"/>
                  <a:pt x="8189" y="16"/>
                  <a:pt x="8184" y="16"/>
                </a:cubicBezTo>
                <a:lnTo>
                  <a:pt x="8072" y="16"/>
                </a:lnTo>
                <a:cubicBezTo>
                  <a:pt x="8068" y="16"/>
                  <a:pt x="8064" y="12"/>
                  <a:pt x="8064" y="8"/>
                </a:cubicBezTo>
                <a:cubicBezTo>
                  <a:pt x="8064" y="3"/>
                  <a:pt x="8068" y="0"/>
                  <a:pt x="8072" y="0"/>
                </a:cubicBezTo>
                <a:close/>
                <a:moveTo>
                  <a:pt x="8264" y="0"/>
                </a:moveTo>
                <a:lnTo>
                  <a:pt x="8376" y="0"/>
                </a:lnTo>
                <a:cubicBezTo>
                  <a:pt x="8381" y="0"/>
                  <a:pt x="8384" y="3"/>
                  <a:pt x="8384" y="8"/>
                </a:cubicBezTo>
                <a:cubicBezTo>
                  <a:pt x="8384" y="12"/>
                  <a:pt x="8381" y="16"/>
                  <a:pt x="8376" y="16"/>
                </a:cubicBezTo>
                <a:lnTo>
                  <a:pt x="8264" y="16"/>
                </a:lnTo>
                <a:cubicBezTo>
                  <a:pt x="8260" y="16"/>
                  <a:pt x="8256" y="12"/>
                  <a:pt x="8256" y="8"/>
                </a:cubicBezTo>
                <a:cubicBezTo>
                  <a:pt x="8256" y="3"/>
                  <a:pt x="8260" y="0"/>
                  <a:pt x="8264" y="0"/>
                </a:cubicBezTo>
                <a:close/>
                <a:moveTo>
                  <a:pt x="8456" y="0"/>
                </a:moveTo>
                <a:lnTo>
                  <a:pt x="8568" y="0"/>
                </a:lnTo>
                <a:cubicBezTo>
                  <a:pt x="8573" y="0"/>
                  <a:pt x="8576" y="3"/>
                  <a:pt x="8576" y="8"/>
                </a:cubicBezTo>
                <a:cubicBezTo>
                  <a:pt x="8576" y="12"/>
                  <a:pt x="8573" y="16"/>
                  <a:pt x="8568" y="16"/>
                </a:cubicBezTo>
                <a:lnTo>
                  <a:pt x="8456" y="16"/>
                </a:lnTo>
                <a:cubicBezTo>
                  <a:pt x="8452" y="16"/>
                  <a:pt x="8448" y="12"/>
                  <a:pt x="8448" y="8"/>
                </a:cubicBezTo>
                <a:cubicBezTo>
                  <a:pt x="8448" y="3"/>
                  <a:pt x="8452" y="0"/>
                  <a:pt x="8456" y="0"/>
                </a:cubicBezTo>
                <a:close/>
                <a:moveTo>
                  <a:pt x="8648" y="0"/>
                </a:moveTo>
                <a:lnTo>
                  <a:pt x="8760" y="0"/>
                </a:lnTo>
                <a:cubicBezTo>
                  <a:pt x="8765" y="0"/>
                  <a:pt x="8768" y="3"/>
                  <a:pt x="8768" y="8"/>
                </a:cubicBezTo>
                <a:cubicBezTo>
                  <a:pt x="8768" y="12"/>
                  <a:pt x="8765" y="16"/>
                  <a:pt x="8760" y="16"/>
                </a:cubicBezTo>
                <a:lnTo>
                  <a:pt x="8648" y="16"/>
                </a:lnTo>
                <a:cubicBezTo>
                  <a:pt x="8644" y="16"/>
                  <a:pt x="8640" y="12"/>
                  <a:pt x="8640" y="8"/>
                </a:cubicBezTo>
                <a:cubicBezTo>
                  <a:pt x="8640" y="3"/>
                  <a:pt x="8644" y="0"/>
                  <a:pt x="8648" y="0"/>
                </a:cubicBezTo>
                <a:close/>
                <a:moveTo>
                  <a:pt x="8840" y="0"/>
                </a:moveTo>
                <a:lnTo>
                  <a:pt x="8952" y="0"/>
                </a:lnTo>
                <a:cubicBezTo>
                  <a:pt x="8957" y="0"/>
                  <a:pt x="8960" y="3"/>
                  <a:pt x="8960" y="8"/>
                </a:cubicBezTo>
                <a:cubicBezTo>
                  <a:pt x="8960" y="12"/>
                  <a:pt x="8957" y="16"/>
                  <a:pt x="8952" y="16"/>
                </a:cubicBezTo>
                <a:lnTo>
                  <a:pt x="8840" y="16"/>
                </a:lnTo>
                <a:cubicBezTo>
                  <a:pt x="8836" y="16"/>
                  <a:pt x="8832" y="12"/>
                  <a:pt x="8832" y="8"/>
                </a:cubicBezTo>
                <a:cubicBezTo>
                  <a:pt x="8832" y="3"/>
                  <a:pt x="8836" y="0"/>
                  <a:pt x="8840" y="0"/>
                </a:cubicBezTo>
                <a:close/>
                <a:moveTo>
                  <a:pt x="9032" y="0"/>
                </a:moveTo>
                <a:lnTo>
                  <a:pt x="9144" y="0"/>
                </a:lnTo>
                <a:cubicBezTo>
                  <a:pt x="9149" y="0"/>
                  <a:pt x="9152" y="3"/>
                  <a:pt x="9152" y="8"/>
                </a:cubicBezTo>
                <a:cubicBezTo>
                  <a:pt x="9152" y="12"/>
                  <a:pt x="9149" y="16"/>
                  <a:pt x="9144" y="16"/>
                </a:cubicBezTo>
                <a:lnTo>
                  <a:pt x="9032" y="16"/>
                </a:lnTo>
                <a:cubicBezTo>
                  <a:pt x="9028" y="16"/>
                  <a:pt x="9024" y="12"/>
                  <a:pt x="9024" y="8"/>
                </a:cubicBezTo>
                <a:cubicBezTo>
                  <a:pt x="9024" y="3"/>
                  <a:pt x="9028" y="0"/>
                  <a:pt x="9032" y="0"/>
                </a:cubicBezTo>
                <a:close/>
                <a:moveTo>
                  <a:pt x="9224" y="0"/>
                </a:moveTo>
                <a:lnTo>
                  <a:pt x="9336" y="0"/>
                </a:lnTo>
                <a:cubicBezTo>
                  <a:pt x="9341" y="0"/>
                  <a:pt x="9344" y="3"/>
                  <a:pt x="9344" y="8"/>
                </a:cubicBezTo>
                <a:cubicBezTo>
                  <a:pt x="9344" y="12"/>
                  <a:pt x="9341" y="16"/>
                  <a:pt x="9336" y="16"/>
                </a:cubicBezTo>
                <a:lnTo>
                  <a:pt x="9224" y="16"/>
                </a:lnTo>
                <a:cubicBezTo>
                  <a:pt x="9220" y="16"/>
                  <a:pt x="9216" y="12"/>
                  <a:pt x="9216" y="8"/>
                </a:cubicBezTo>
                <a:cubicBezTo>
                  <a:pt x="9216" y="3"/>
                  <a:pt x="9220" y="0"/>
                  <a:pt x="9224" y="0"/>
                </a:cubicBezTo>
                <a:close/>
                <a:moveTo>
                  <a:pt x="9416" y="0"/>
                </a:moveTo>
                <a:lnTo>
                  <a:pt x="9528" y="0"/>
                </a:lnTo>
                <a:cubicBezTo>
                  <a:pt x="9533" y="0"/>
                  <a:pt x="9536" y="3"/>
                  <a:pt x="9536" y="8"/>
                </a:cubicBezTo>
                <a:cubicBezTo>
                  <a:pt x="9536" y="12"/>
                  <a:pt x="9533" y="16"/>
                  <a:pt x="9528" y="16"/>
                </a:cubicBezTo>
                <a:lnTo>
                  <a:pt x="9416" y="16"/>
                </a:lnTo>
                <a:cubicBezTo>
                  <a:pt x="9412" y="16"/>
                  <a:pt x="9408" y="12"/>
                  <a:pt x="9408" y="8"/>
                </a:cubicBezTo>
                <a:cubicBezTo>
                  <a:pt x="9408" y="3"/>
                  <a:pt x="9412" y="0"/>
                  <a:pt x="9416" y="0"/>
                </a:cubicBezTo>
                <a:close/>
                <a:moveTo>
                  <a:pt x="9608" y="0"/>
                </a:moveTo>
                <a:lnTo>
                  <a:pt x="9720" y="0"/>
                </a:lnTo>
                <a:cubicBezTo>
                  <a:pt x="9725" y="0"/>
                  <a:pt x="9728" y="3"/>
                  <a:pt x="9728" y="8"/>
                </a:cubicBezTo>
                <a:cubicBezTo>
                  <a:pt x="9728" y="12"/>
                  <a:pt x="9725" y="16"/>
                  <a:pt x="9720" y="16"/>
                </a:cubicBezTo>
                <a:lnTo>
                  <a:pt x="9608" y="16"/>
                </a:lnTo>
                <a:cubicBezTo>
                  <a:pt x="9604" y="16"/>
                  <a:pt x="9600" y="12"/>
                  <a:pt x="9600" y="8"/>
                </a:cubicBezTo>
                <a:cubicBezTo>
                  <a:pt x="9600" y="3"/>
                  <a:pt x="9604" y="0"/>
                  <a:pt x="9608" y="0"/>
                </a:cubicBezTo>
                <a:close/>
                <a:moveTo>
                  <a:pt x="9800" y="0"/>
                </a:moveTo>
                <a:lnTo>
                  <a:pt x="9912" y="0"/>
                </a:lnTo>
                <a:cubicBezTo>
                  <a:pt x="9917" y="0"/>
                  <a:pt x="9920" y="3"/>
                  <a:pt x="9920" y="8"/>
                </a:cubicBezTo>
                <a:cubicBezTo>
                  <a:pt x="9920" y="12"/>
                  <a:pt x="9917" y="16"/>
                  <a:pt x="9912" y="16"/>
                </a:cubicBezTo>
                <a:lnTo>
                  <a:pt x="9800" y="16"/>
                </a:lnTo>
                <a:cubicBezTo>
                  <a:pt x="9796" y="16"/>
                  <a:pt x="9792" y="12"/>
                  <a:pt x="9792" y="8"/>
                </a:cubicBezTo>
                <a:cubicBezTo>
                  <a:pt x="9792" y="3"/>
                  <a:pt x="9796" y="0"/>
                  <a:pt x="9800" y="0"/>
                </a:cubicBezTo>
                <a:close/>
                <a:moveTo>
                  <a:pt x="9992" y="0"/>
                </a:moveTo>
                <a:lnTo>
                  <a:pt x="10104" y="0"/>
                </a:lnTo>
                <a:cubicBezTo>
                  <a:pt x="10109" y="0"/>
                  <a:pt x="10112" y="3"/>
                  <a:pt x="10112" y="8"/>
                </a:cubicBezTo>
                <a:cubicBezTo>
                  <a:pt x="10112" y="12"/>
                  <a:pt x="10109" y="16"/>
                  <a:pt x="10104" y="16"/>
                </a:cubicBezTo>
                <a:lnTo>
                  <a:pt x="9992" y="16"/>
                </a:lnTo>
                <a:cubicBezTo>
                  <a:pt x="9988" y="16"/>
                  <a:pt x="9984" y="12"/>
                  <a:pt x="9984" y="8"/>
                </a:cubicBezTo>
                <a:cubicBezTo>
                  <a:pt x="9984" y="3"/>
                  <a:pt x="9988" y="0"/>
                  <a:pt x="9992" y="0"/>
                </a:cubicBezTo>
                <a:close/>
                <a:moveTo>
                  <a:pt x="10184" y="0"/>
                </a:moveTo>
                <a:lnTo>
                  <a:pt x="10296" y="0"/>
                </a:lnTo>
                <a:cubicBezTo>
                  <a:pt x="10301" y="0"/>
                  <a:pt x="10304" y="3"/>
                  <a:pt x="10304" y="8"/>
                </a:cubicBezTo>
                <a:cubicBezTo>
                  <a:pt x="10304" y="12"/>
                  <a:pt x="10301" y="16"/>
                  <a:pt x="10296" y="16"/>
                </a:cubicBezTo>
                <a:lnTo>
                  <a:pt x="10184" y="16"/>
                </a:lnTo>
                <a:cubicBezTo>
                  <a:pt x="10180" y="16"/>
                  <a:pt x="10176" y="12"/>
                  <a:pt x="10176" y="8"/>
                </a:cubicBezTo>
                <a:cubicBezTo>
                  <a:pt x="10176" y="3"/>
                  <a:pt x="10180" y="0"/>
                  <a:pt x="10184" y="0"/>
                </a:cubicBezTo>
                <a:close/>
                <a:moveTo>
                  <a:pt x="10376" y="0"/>
                </a:moveTo>
                <a:lnTo>
                  <a:pt x="10488" y="0"/>
                </a:lnTo>
                <a:cubicBezTo>
                  <a:pt x="10493" y="0"/>
                  <a:pt x="10496" y="3"/>
                  <a:pt x="10496" y="8"/>
                </a:cubicBezTo>
                <a:cubicBezTo>
                  <a:pt x="10496" y="12"/>
                  <a:pt x="10493" y="16"/>
                  <a:pt x="10488" y="16"/>
                </a:cubicBezTo>
                <a:lnTo>
                  <a:pt x="10376" y="16"/>
                </a:lnTo>
                <a:cubicBezTo>
                  <a:pt x="10372" y="16"/>
                  <a:pt x="10368" y="12"/>
                  <a:pt x="10368" y="8"/>
                </a:cubicBezTo>
                <a:cubicBezTo>
                  <a:pt x="10368" y="3"/>
                  <a:pt x="10372" y="0"/>
                  <a:pt x="10376" y="0"/>
                </a:cubicBezTo>
                <a:close/>
              </a:path>
            </a:pathLst>
          </a:custGeom>
          <a:solidFill>
            <a:srgbClr val="000000"/>
          </a:solidFill>
          <a:ln w="8001">
            <a:solidFill>
              <a:srgbClr val="000000"/>
            </a:solidFill>
            <a:bevel/>
            <a:headEnd/>
            <a:tailEnd/>
          </a:ln>
        </p:spPr>
        <p:txBody>
          <a:bodyPr/>
          <a:lstStyle/>
          <a:p>
            <a:endParaRPr lang="zh-CN" altLang="en-US"/>
          </a:p>
        </p:txBody>
      </p:sp>
      <p:sp>
        <p:nvSpPr>
          <p:cNvPr id="61477" name="Rectangle 37"/>
          <p:cNvSpPr>
            <a:spLocks noChangeArrowheads="1"/>
          </p:cNvSpPr>
          <p:nvPr/>
        </p:nvSpPr>
        <p:spPr bwMode="auto">
          <a:xfrm>
            <a:off x="4859338" y="4437063"/>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日终结算</a:t>
            </a:r>
          </a:p>
        </p:txBody>
      </p:sp>
      <p:sp>
        <p:nvSpPr>
          <p:cNvPr id="61478" name="Rectangle 38"/>
          <p:cNvSpPr>
            <a:spLocks noChangeArrowheads="1"/>
          </p:cNvSpPr>
          <p:nvPr/>
        </p:nvSpPr>
        <p:spPr bwMode="auto">
          <a:xfrm>
            <a:off x="4859338" y="4795838"/>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盘后出金（可选）</a:t>
            </a:r>
          </a:p>
        </p:txBody>
      </p:sp>
      <p:sp>
        <p:nvSpPr>
          <p:cNvPr id="61479" name="Rectangle 39"/>
          <p:cNvSpPr>
            <a:spLocks noChangeArrowheads="1"/>
          </p:cNvSpPr>
          <p:nvPr/>
        </p:nvSpPr>
        <p:spPr bwMode="auto">
          <a:xfrm>
            <a:off x="4859338" y="5516563"/>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发布结算报表</a:t>
            </a:r>
          </a:p>
        </p:txBody>
      </p:sp>
      <p:sp>
        <p:nvSpPr>
          <p:cNvPr id="61480" name="Rectangle 40"/>
          <p:cNvSpPr>
            <a:spLocks noChangeArrowheads="1"/>
          </p:cNvSpPr>
          <p:nvPr/>
        </p:nvSpPr>
        <p:spPr bwMode="auto">
          <a:xfrm>
            <a:off x="4859338" y="5876925"/>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盘后预结算</a:t>
            </a:r>
          </a:p>
        </p:txBody>
      </p:sp>
      <p:sp>
        <p:nvSpPr>
          <p:cNvPr id="61481" name="Rectangle 41"/>
          <p:cNvSpPr>
            <a:spLocks noChangeArrowheads="1"/>
          </p:cNvSpPr>
          <p:nvPr/>
        </p:nvSpPr>
        <p:spPr bwMode="auto">
          <a:xfrm>
            <a:off x="4859338" y="5157788"/>
            <a:ext cx="1295400"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移仓（可选）</a:t>
            </a:r>
          </a:p>
        </p:txBody>
      </p:sp>
      <p:sp>
        <p:nvSpPr>
          <p:cNvPr id="61482" name="Rectangle 42"/>
          <p:cNvSpPr>
            <a:spLocks noChangeArrowheads="1"/>
          </p:cNvSpPr>
          <p:nvPr/>
        </p:nvSpPr>
        <p:spPr bwMode="auto">
          <a:xfrm>
            <a:off x="6669088" y="2851150"/>
            <a:ext cx="3048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a:solidFill>
                  <a:srgbClr val="000000"/>
                </a:solidFill>
                <a:latin typeface="宋体" pitchFamily="2" charset="-122"/>
              </a:rPr>
              <a:t>交易</a:t>
            </a:r>
            <a:endParaRPr lang="zh-CN" altLang="en-US"/>
          </a:p>
        </p:txBody>
      </p:sp>
      <p:sp>
        <p:nvSpPr>
          <p:cNvPr id="61483" name="Line 43"/>
          <p:cNvSpPr>
            <a:spLocks noChangeShapeType="1"/>
          </p:cNvSpPr>
          <p:nvPr/>
        </p:nvSpPr>
        <p:spPr bwMode="auto">
          <a:xfrm>
            <a:off x="7235825" y="1989138"/>
            <a:ext cx="0" cy="22320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4" name="Rectangle 44"/>
          <p:cNvSpPr>
            <a:spLocks noChangeArrowheads="1"/>
          </p:cNvSpPr>
          <p:nvPr/>
        </p:nvSpPr>
        <p:spPr bwMode="auto">
          <a:xfrm>
            <a:off x="6659563" y="5086350"/>
            <a:ext cx="3048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a:solidFill>
                  <a:srgbClr val="000000"/>
                </a:solidFill>
                <a:latin typeface="宋体" pitchFamily="2" charset="-122"/>
              </a:rPr>
              <a:t>结算</a:t>
            </a:r>
            <a:endParaRPr lang="zh-CN" altLang="en-US"/>
          </a:p>
        </p:txBody>
      </p:sp>
      <p:sp>
        <p:nvSpPr>
          <p:cNvPr id="61485" name="Line 45"/>
          <p:cNvSpPr>
            <a:spLocks noChangeShapeType="1"/>
          </p:cNvSpPr>
          <p:nvPr/>
        </p:nvSpPr>
        <p:spPr bwMode="auto">
          <a:xfrm>
            <a:off x="7235825" y="4221163"/>
            <a:ext cx="0" cy="20875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6" name="Freeform 46"/>
          <p:cNvSpPr>
            <a:spLocks noEditPoints="1"/>
          </p:cNvSpPr>
          <p:nvPr/>
        </p:nvSpPr>
        <p:spPr bwMode="auto">
          <a:xfrm>
            <a:off x="1403350" y="6308725"/>
            <a:ext cx="6035675" cy="7938"/>
          </a:xfrm>
          <a:custGeom>
            <a:avLst/>
            <a:gdLst>
              <a:gd name="T0" fmla="*/ 2147483647 w 10496"/>
              <a:gd name="T1" fmla="*/ 0 h 16"/>
              <a:gd name="T2" fmla="*/ 2147483647 w 10496"/>
              <a:gd name="T3" fmla="*/ 0 h 16"/>
              <a:gd name="T4" fmla="*/ 2147483647 w 10496"/>
              <a:gd name="T5" fmla="*/ 0 h 16"/>
              <a:gd name="T6" fmla="*/ 2147483647 w 10496"/>
              <a:gd name="T7" fmla="*/ 0 h 16"/>
              <a:gd name="T8" fmla="*/ 2147483647 w 10496"/>
              <a:gd name="T9" fmla="*/ 0 h 16"/>
              <a:gd name="T10" fmla="*/ 2147483647 w 10496"/>
              <a:gd name="T11" fmla="*/ 0 h 16"/>
              <a:gd name="T12" fmla="*/ 2147483647 w 10496"/>
              <a:gd name="T13" fmla="*/ 0 h 16"/>
              <a:gd name="T14" fmla="*/ 2147483647 w 10496"/>
              <a:gd name="T15" fmla="*/ 0 h 16"/>
              <a:gd name="T16" fmla="*/ 2147483647 w 10496"/>
              <a:gd name="T17" fmla="*/ 0 h 16"/>
              <a:gd name="T18" fmla="*/ 2147483647 w 10496"/>
              <a:gd name="T19" fmla="*/ 0 h 16"/>
              <a:gd name="T20" fmla="*/ 2147483647 w 10496"/>
              <a:gd name="T21" fmla="*/ 0 h 16"/>
              <a:gd name="T22" fmla="*/ 2147483647 w 10496"/>
              <a:gd name="T23" fmla="*/ 0 h 16"/>
              <a:gd name="T24" fmla="*/ 2147483647 w 10496"/>
              <a:gd name="T25" fmla="*/ 0 h 16"/>
              <a:gd name="T26" fmla="*/ 2147483647 w 10496"/>
              <a:gd name="T27" fmla="*/ 0 h 16"/>
              <a:gd name="T28" fmla="*/ 2147483647 w 10496"/>
              <a:gd name="T29" fmla="*/ 0 h 16"/>
              <a:gd name="T30" fmla="*/ 2147483647 w 10496"/>
              <a:gd name="T31" fmla="*/ 0 h 16"/>
              <a:gd name="T32" fmla="*/ 2147483647 w 10496"/>
              <a:gd name="T33" fmla="*/ 0 h 16"/>
              <a:gd name="T34" fmla="*/ 2147483647 w 10496"/>
              <a:gd name="T35" fmla="*/ 0 h 16"/>
              <a:gd name="T36" fmla="*/ 2147483647 w 10496"/>
              <a:gd name="T37" fmla="*/ 0 h 16"/>
              <a:gd name="T38" fmla="*/ 2147483647 w 10496"/>
              <a:gd name="T39" fmla="*/ 0 h 16"/>
              <a:gd name="T40" fmla="*/ 2147483647 w 10496"/>
              <a:gd name="T41" fmla="*/ 0 h 16"/>
              <a:gd name="T42" fmla="*/ 2147483647 w 10496"/>
              <a:gd name="T43" fmla="*/ 0 h 16"/>
              <a:gd name="T44" fmla="*/ 2147483647 w 10496"/>
              <a:gd name="T45" fmla="*/ 0 h 16"/>
              <a:gd name="T46" fmla="*/ 2147483647 w 10496"/>
              <a:gd name="T47" fmla="*/ 0 h 16"/>
              <a:gd name="T48" fmla="*/ 2147483647 w 10496"/>
              <a:gd name="T49" fmla="*/ 0 h 16"/>
              <a:gd name="T50" fmla="*/ 2147483647 w 10496"/>
              <a:gd name="T51" fmla="*/ 0 h 16"/>
              <a:gd name="T52" fmla="*/ 2147483647 w 10496"/>
              <a:gd name="T53" fmla="*/ 0 h 16"/>
              <a:gd name="T54" fmla="*/ 2147483647 w 10496"/>
              <a:gd name="T55" fmla="*/ 0 h 16"/>
              <a:gd name="T56" fmla="*/ 2147483647 w 10496"/>
              <a:gd name="T57" fmla="*/ 0 h 16"/>
              <a:gd name="T58" fmla="*/ 2147483647 w 10496"/>
              <a:gd name="T59" fmla="*/ 0 h 16"/>
              <a:gd name="T60" fmla="*/ 2147483647 w 10496"/>
              <a:gd name="T61" fmla="*/ 0 h 16"/>
              <a:gd name="T62" fmla="*/ 2147483647 w 10496"/>
              <a:gd name="T63" fmla="*/ 0 h 16"/>
              <a:gd name="T64" fmla="*/ 2147483647 w 10496"/>
              <a:gd name="T65" fmla="*/ 0 h 16"/>
              <a:gd name="T66" fmla="*/ 2147483647 w 10496"/>
              <a:gd name="T67" fmla="*/ 0 h 16"/>
              <a:gd name="T68" fmla="*/ 2147483647 w 10496"/>
              <a:gd name="T69" fmla="*/ 0 h 16"/>
              <a:gd name="T70" fmla="*/ 2147483647 w 10496"/>
              <a:gd name="T71" fmla="*/ 0 h 16"/>
              <a:gd name="T72" fmla="*/ 2147483647 w 10496"/>
              <a:gd name="T73" fmla="*/ 0 h 16"/>
              <a:gd name="T74" fmla="*/ 2147483647 w 10496"/>
              <a:gd name="T75" fmla="*/ 0 h 16"/>
              <a:gd name="T76" fmla="*/ 2147483647 w 10496"/>
              <a:gd name="T77" fmla="*/ 0 h 16"/>
              <a:gd name="T78" fmla="*/ 2147483647 w 10496"/>
              <a:gd name="T79" fmla="*/ 0 h 16"/>
              <a:gd name="T80" fmla="*/ 2147483647 w 10496"/>
              <a:gd name="T81" fmla="*/ 0 h 16"/>
              <a:gd name="T82" fmla="*/ 2147483647 w 10496"/>
              <a:gd name="T83" fmla="*/ 0 h 16"/>
              <a:gd name="T84" fmla="*/ 2147483647 w 10496"/>
              <a:gd name="T85" fmla="*/ 0 h 16"/>
              <a:gd name="T86" fmla="*/ 2147483647 w 10496"/>
              <a:gd name="T87" fmla="*/ 0 h 16"/>
              <a:gd name="T88" fmla="*/ 2147483647 w 10496"/>
              <a:gd name="T89" fmla="*/ 0 h 16"/>
              <a:gd name="T90" fmla="*/ 2147483647 w 10496"/>
              <a:gd name="T91" fmla="*/ 0 h 16"/>
              <a:gd name="T92" fmla="*/ 2147483647 w 10496"/>
              <a:gd name="T93" fmla="*/ 0 h 16"/>
              <a:gd name="T94" fmla="*/ 2147483647 w 10496"/>
              <a:gd name="T95" fmla="*/ 0 h 16"/>
              <a:gd name="T96" fmla="*/ 2147483647 w 10496"/>
              <a:gd name="T97" fmla="*/ 0 h 16"/>
              <a:gd name="T98" fmla="*/ 2147483647 w 10496"/>
              <a:gd name="T99" fmla="*/ 0 h 16"/>
              <a:gd name="T100" fmla="*/ 2147483647 w 10496"/>
              <a:gd name="T101" fmla="*/ 0 h 16"/>
              <a:gd name="T102" fmla="*/ 2147483647 w 10496"/>
              <a:gd name="T103" fmla="*/ 0 h 16"/>
              <a:gd name="T104" fmla="*/ 2147483647 w 10496"/>
              <a:gd name="T105" fmla="*/ 0 h 16"/>
              <a:gd name="T106" fmla="*/ 2147483647 w 10496"/>
              <a:gd name="T107" fmla="*/ 0 h 16"/>
              <a:gd name="T108" fmla="*/ 2147483647 w 10496"/>
              <a:gd name="T109" fmla="*/ 0 h 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496"/>
              <a:gd name="T166" fmla="*/ 0 h 16"/>
              <a:gd name="T167" fmla="*/ 10496 w 10496"/>
              <a:gd name="T168" fmla="*/ 16 h 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496" h="16">
                <a:moveTo>
                  <a:pt x="8" y="0"/>
                </a:moveTo>
                <a:lnTo>
                  <a:pt x="120" y="0"/>
                </a:lnTo>
                <a:cubicBezTo>
                  <a:pt x="125" y="0"/>
                  <a:pt x="128" y="3"/>
                  <a:pt x="128" y="8"/>
                </a:cubicBezTo>
                <a:cubicBezTo>
                  <a:pt x="128" y="12"/>
                  <a:pt x="125" y="16"/>
                  <a:pt x="120" y="16"/>
                </a:cubicBezTo>
                <a:lnTo>
                  <a:pt x="8" y="16"/>
                </a:lnTo>
                <a:cubicBezTo>
                  <a:pt x="4" y="16"/>
                  <a:pt x="0" y="12"/>
                  <a:pt x="0" y="8"/>
                </a:cubicBezTo>
                <a:cubicBezTo>
                  <a:pt x="0" y="3"/>
                  <a:pt x="4" y="0"/>
                  <a:pt x="8" y="0"/>
                </a:cubicBezTo>
                <a:close/>
                <a:moveTo>
                  <a:pt x="200" y="0"/>
                </a:moveTo>
                <a:lnTo>
                  <a:pt x="312" y="0"/>
                </a:lnTo>
                <a:cubicBezTo>
                  <a:pt x="317" y="0"/>
                  <a:pt x="320" y="3"/>
                  <a:pt x="320" y="8"/>
                </a:cubicBezTo>
                <a:cubicBezTo>
                  <a:pt x="320" y="12"/>
                  <a:pt x="317" y="16"/>
                  <a:pt x="312" y="16"/>
                </a:cubicBezTo>
                <a:lnTo>
                  <a:pt x="200" y="16"/>
                </a:lnTo>
                <a:cubicBezTo>
                  <a:pt x="196" y="16"/>
                  <a:pt x="192" y="12"/>
                  <a:pt x="192" y="8"/>
                </a:cubicBezTo>
                <a:cubicBezTo>
                  <a:pt x="192" y="3"/>
                  <a:pt x="196" y="0"/>
                  <a:pt x="200" y="0"/>
                </a:cubicBezTo>
                <a:close/>
                <a:moveTo>
                  <a:pt x="392" y="0"/>
                </a:moveTo>
                <a:lnTo>
                  <a:pt x="504" y="0"/>
                </a:lnTo>
                <a:cubicBezTo>
                  <a:pt x="509" y="0"/>
                  <a:pt x="512" y="3"/>
                  <a:pt x="512" y="8"/>
                </a:cubicBezTo>
                <a:cubicBezTo>
                  <a:pt x="512" y="12"/>
                  <a:pt x="509" y="16"/>
                  <a:pt x="504" y="16"/>
                </a:cubicBezTo>
                <a:lnTo>
                  <a:pt x="392" y="16"/>
                </a:lnTo>
                <a:cubicBezTo>
                  <a:pt x="388" y="16"/>
                  <a:pt x="384" y="12"/>
                  <a:pt x="384" y="8"/>
                </a:cubicBezTo>
                <a:cubicBezTo>
                  <a:pt x="384" y="3"/>
                  <a:pt x="388" y="0"/>
                  <a:pt x="392" y="0"/>
                </a:cubicBezTo>
                <a:close/>
                <a:moveTo>
                  <a:pt x="584" y="0"/>
                </a:moveTo>
                <a:lnTo>
                  <a:pt x="696" y="0"/>
                </a:lnTo>
                <a:cubicBezTo>
                  <a:pt x="701" y="0"/>
                  <a:pt x="704" y="3"/>
                  <a:pt x="704" y="8"/>
                </a:cubicBezTo>
                <a:cubicBezTo>
                  <a:pt x="704" y="12"/>
                  <a:pt x="701" y="16"/>
                  <a:pt x="696" y="16"/>
                </a:cubicBezTo>
                <a:lnTo>
                  <a:pt x="584" y="16"/>
                </a:lnTo>
                <a:cubicBezTo>
                  <a:pt x="580" y="16"/>
                  <a:pt x="576" y="12"/>
                  <a:pt x="576" y="8"/>
                </a:cubicBezTo>
                <a:cubicBezTo>
                  <a:pt x="576" y="3"/>
                  <a:pt x="580" y="0"/>
                  <a:pt x="584" y="0"/>
                </a:cubicBezTo>
                <a:close/>
                <a:moveTo>
                  <a:pt x="776" y="0"/>
                </a:moveTo>
                <a:lnTo>
                  <a:pt x="888" y="0"/>
                </a:lnTo>
                <a:cubicBezTo>
                  <a:pt x="893" y="0"/>
                  <a:pt x="896" y="3"/>
                  <a:pt x="896" y="8"/>
                </a:cubicBezTo>
                <a:cubicBezTo>
                  <a:pt x="896" y="12"/>
                  <a:pt x="893" y="16"/>
                  <a:pt x="888" y="16"/>
                </a:cubicBezTo>
                <a:lnTo>
                  <a:pt x="776" y="16"/>
                </a:lnTo>
                <a:cubicBezTo>
                  <a:pt x="772" y="16"/>
                  <a:pt x="768" y="12"/>
                  <a:pt x="768" y="8"/>
                </a:cubicBezTo>
                <a:cubicBezTo>
                  <a:pt x="768" y="3"/>
                  <a:pt x="772" y="0"/>
                  <a:pt x="776" y="0"/>
                </a:cubicBezTo>
                <a:close/>
                <a:moveTo>
                  <a:pt x="968" y="0"/>
                </a:moveTo>
                <a:lnTo>
                  <a:pt x="1080" y="0"/>
                </a:lnTo>
                <a:cubicBezTo>
                  <a:pt x="1085" y="0"/>
                  <a:pt x="1088" y="3"/>
                  <a:pt x="1088" y="8"/>
                </a:cubicBezTo>
                <a:cubicBezTo>
                  <a:pt x="1088" y="12"/>
                  <a:pt x="1085" y="16"/>
                  <a:pt x="1080" y="16"/>
                </a:cubicBezTo>
                <a:lnTo>
                  <a:pt x="968" y="16"/>
                </a:lnTo>
                <a:cubicBezTo>
                  <a:pt x="964" y="16"/>
                  <a:pt x="960" y="12"/>
                  <a:pt x="960" y="8"/>
                </a:cubicBezTo>
                <a:cubicBezTo>
                  <a:pt x="960" y="3"/>
                  <a:pt x="964" y="0"/>
                  <a:pt x="968" y="0"/>
                </a:cubicBezTo>
                <a:close/>
                <a:moveTo>
                  <a:pt x="1160" y="0"/>
                </a:moveTo>
                <a:lnTo>
                  <a:pt x="1272" y="0"/>
                </a:lnTo>
                <a:cubicBezTo>
                  <a:pt x="1277" y="0"/>
                  <a:pt x="1280" y="3"/>
                  <a:pt x="1280" y="8"/>
                </a:cubicBezTo>
                <a:cubicBezTo>
                  <a:pt x="1280" y="12"/>
                  <a:pt x="1277" y="16"/>
                  <a:pt x="1272" y="16"/>
                </a:cubicBezTo>
                <a:lnTo>
                  <a:pt x="1160" y="16"/>
                </a:lnTo>
                <a:cubicBezTo>
                  <a:pt x="1156" y="16"/>
                  <a:pt x="1152" y="12"/>
                  <a:pt x="1152" y="8"/>
                </a:cubicBezTo>
                <a:cubicBezTo>
                  <a:pt x="1152" y="3"/>
                  <a:pt x="1156" y="0"/>
                  <a:pt x="1160" y="0"/>
                </a:cubicBezTo>
                <a:close/>
                <a:moveTo>
                  <a:pt x="1352" y="0"/>
                </a:moveTo>
                <a:lnTo>
                  <a:pt x="1464" y="0"/>
                </a:lnTo>
                <a:cubicBezTo>
                  <a:pt x="1469" y="0"/>
                  <a:pt x="1472" y="3"/>
                  <a:pt x="1472" y="8"/>
                </a:cubicBezTo>
                <a:cubicBezTo>
                  <a:pt x="1472" y="12"/>
                  <a:pt x="1469" y="16"/>
                  <a:pt x="1464" y="16"/>
                </a:cubicBezTo>
                <a:lnTo>
                  <a:pt x="1352" y="16"/>
                </a:lnTo>
                <a:cubicBezTo>
                  <a:pt x="1348" y="16"/>
                  <a:pt x="1344" y="12"/>
                  <a:pt x="1344" y="8"/>
                </a:cubicBezTo>
                <a:cubicBezTo>
                  <a:pt x="1344" y="3"/>
                  <a:pt x="1348" y="0"/>
                  <a:pt x="1352" y="0"/>
                </a:cubicBezTo>
                <a:close/>
                <a:moveTo>
                  <a:pt x="1544" y="0"/>
                </a:moveTo>
                <a:lnTo>
                  <a:pt x="1656" y="0"/>
                </a:lnTo>
                <a:cubicBezTo>
                  <a:pt x="1661" y="0"/>
                  <a:pt x="1664" y="3"/>
                  <a:pt x="1664" y="8"/>
                </a:cubicBezTo>
                <a:cubicBezTo>
                  <a:pt x="1664" y="12"/>
                  <a:pt x="1661" y="16"/>
                  <a:pt x="1656" y="16"/>
                </a:cubicBezTo>
                <a:lnTo>
                  <a:pt x="1544" y="16"/>
                </a:lnTo>
                <a:cubicBezTo>
                  <a:pt x="1540" y="16"/>
                  <a:pt x="1536" y="12"/>
                  <a:pt x="1536" y="8"/>
                </a:cubicBezTo>
                <a:cubicBezTo>
                  <a:pt x="1536" y="3"/>
                  <a:pt x="1540" y="0"/>
                  <a:pt x="1544" y="0"/>
                </a:cubicBezTo>
                <a:close/>
                <a:moveTo>
                  <a:pt x="1736" y="0"/>
                </a:moveTo>
                <a:lnTo>
                  <a:pt x="1848" y="0"/>
                </a:lnTo>
                <a:cubicBezTo>
                  <a:pt x="1853" y="0"/>
                  <a:pt x="1856" y="3"/>
                  <a:pt x="1856" y="8"/>
                </a:cubicBezTo>
                <a:cubicBezTo>
                  <a:pt x="1856" y="12"/>
                  <a:pt x="1853" y="16"/>
                  <a:pt x="1848" y="16"/>
                </a:cubicBezTo>
                <a:lnTo>
                  <a:pt x="1736" y="16"/>
                </a:lnTo>
                <a:cubicBezTo>
                  <a:pt x="1732" y="16"/>
                  <a:pt x="1728" y="12"/>
                  <a:pt x="1728" y="8"/>
                </a:cubicBezTo>
                <a:cubicBezTo>
                  <a:pt x="1728" y="3"/>
                  <a:pt x="1732" y="0"/>
                  <a:pt x="1736" y="0"/>
                </a:cubicBezTo>
                <a:close/>
                <a:moveTo>
                  <a:pt x="1928" y="0"/>
                </a:moveTo>
                <a:lnTo>
                  <a:pt x="2040" y="0"/>
                </a:lnTo>
                <a:cubicBezTo>
                  <a:pt x="2045" y="0"/>
                  <a:pt x="2048" y="3"/>
                  <a:pt x="2048" y="8"/>
                </a:cubicBezTo>
                <a:cubicBezTo>
                  <a:pt x="2048" y="12"/>
                  <a:pt x="2045" y="16"/>
                  <a:pt x="2040" y="16"/>
                </a:cubicBezTo>
                <a:lnTo>
                  <a:pt x="1928" y="16"/>
                </a:lnTo>
                <a:cubicBezTo>
                  <a:pt x="1924" y="16"/>
                  <a:pt x="1920" y="12"/>
                  <a:pt x="1920" y="8"/>
                </a:cubicBezTo>
                <a:cubicBezTo>
                  <a:pt x="1920" y="3"/>
                  <a:pt x="1924" y="0"/>
                  <a:pt x="1928" y="0"/>
                </a:cubicBezTo>
                <a:close/>
                <a:moveTo>
                  <a:pt x="2120" y="0"/>
                </a:moveTo>
                <a:lnTo>
                  <a:pt x="2232" y="0"/>
                </a:lnTo>
                <a:cubicBezTo>
                  <a:pt x="2237" y="0"/>
                  <a:pt x="2240" y="3"/>
                  <a:pt x="2240" y="8"/>
                </a:cubicBezTo>
                <a:cubicBezTo>
                  <a:pt x="2240" y="12"/>
                  <a:pt x="2237" y="16"/>
                  <a:pt x="2232" y="16"/>
                </a:cubicBezTo>
                <a:lnTo>
                  <a:pt x="2120" y="16"/>
                </a:lnTo>
                <a:cubicBezTo>
                  <a:pt x="2116" y="16"/>
                  <a:pt x="2112" y="12"/>
                  <a:pt x="2112" y="8"/>
                </a:cubicBezTo>
                <a:cubicBezTo>
                  <a:pt x="2112" y="3"/>
                  <a:pt x="2116" y="0"/>
                  <a:pt x="2120" y="0"/>
                </a:cubicBezTo>
                <a:close/>
                <a:moveTo>
                  <a:pt x="2312" y="0"/>
                </a:moveTo>
                <a:lnTo>
                  <a:pt x="2424" y="0"/>
                </a:lnTo>
                <a:cubicBezTo>
                  <a:pt x="2429" y="0"/>
                  <a:pt x="2432" y="3"/>
                  <a:pt x="2432" y="8"/>
                </a:cubicBezTo>
                <a:cubicBezTo>
                  <a:pt x="2432" y="12"/>
                  <a:pt x="2429" y="16"/>
                  <a:pt x="2424" y="16"/>
                </a:cubicBezTo>
                <a:lnTo>
                  <a:pt x="2312" y="16"/>
                </a:lnTo>
                <a:cubicBezTo>
                  <a:pt x="2308" y="16"/>
                  <a:pt x="2304" y="12"/>
                  <a:pt x="2304" y="8"/>
                </a:cubicBezTo>
                <a:cubicBezTo>
                  <a:pt x="2304" y="3"/>
                  <a:pt x="2308" y="0"/>
                  <a:pt x="2312" y="0"/>
                </a:cubicBezTo>
                <a:close/>
                <a:moveTo>
                  <a:pt x="2504" y="0"/>
                </a:moveTo>
                <a:lnTo>
                  <a:pt x="2616" y="0"/>
                </a:lnTo>
                <a:cubicBezTo>
                  <a:pt x="2621" y="0"/>
                  <a:pt x="2624" y="3"/>
                  <a:pt x="2624" y="8"/>
                </a:cubicBezTo>
                <a:cubicBezTo>
                  <a:pt x="2624" y="12"/>
                  <a:pt x="2621" y="16"/>
                  <a:pt x="2616" y="16"/>
                </a:cubicBezTo>
                <a:lnTo>
                  <a:pt x="2504" y="16"/>
                </a:lnTo>
                <a:cubicBezTo>
                  <a:pt x="2500" y="16"/>
                  <a:pt x="2496" y="12"/>
                  <a:pt x="2496" y="8"/>
                </a:cubicBezTo>
                <a:cubicBezTo>
                  <a:pt x="2496" y="3"/>
                  <a:pt x="2500" y="0"/>
                  <a:pt x="2504" y="0"/>
                </a:cubicBezTo>
                <a:close/>
                <a:moveTo>
                  <a:pt x="2696" y="0"/>
                </a:moveTo>
                <a:lnTo>
                  <a:pt x="2808" y="0"/>
                </a:lnTo>
                <a:cubicBezTo>
                  <a:pt x="2813" y="0"/>
                  <a:pt x="2816" y="3"/>
                  <a:pt x="2816" y="8"/>
                </a:cubicBezTo>
                <a:cubicBezTo>
                  <a:pt x="2816" y="12"/>
                  <a:pt x="2813" y="16"/>
                  <a:pt x="2808" y="16"/>
                </a:cubicBezTo>
                <a:lnTo>
                  <a:pt x="2696" y="16"/>
                </a:lnTo>
                <a:cubicBezTo>
                  <a:pt x="2692" y="16"/>
                  <a:pt x="2688" y="12"/>
                  <a:pt x="2688" y="8"/>
                </a:cubicBezTo>
                <a:cubicBezTo>
                  <a:pt x="2688" y="3"/>
                  <a:pt x="2692" y="0"/>
                  <a:pt x="2696" y="0"/>
                </a:cubicBezTo>
                <a:close/>
                <a:moveTo>
                  <a:pt x="2888" y="0"/>
                </a:moveTo>
                <a:lnTo>
                  <a:pt x="3000" y="0"/>
                </a:lnTo>
                <a:cubicBezTo>
                  <a:pt x="3005" y="0"/>
                  <a:pt x="3008" y="3"/>
                  <a:pt x="3008" y="8"/>
                </a:cubicBezTo>
                <a:cubicBezTo>
                  <a:pt x="3008" y="12"/>
                  <a:pt x="3005" y="16"/>
                  <a:pt x="3000" y="16"/>
                </a:cubicBezTo>
                <a:lnTo>
                  <a:pt x="2888" y="16"/>
                </a:lnTo>
                <a:cubicBezTo>
                  <a:pt x="2884" y="16"/>
                  <a:pt x="2880" y="12"/>
                  <a:pt x="2880" y="8"/>
                </a:cubicBezTo>
                <a:cubicBezTo>
                  <a:pt x="2880" y="3"/>
                  <a:pt x="2884" y="0"/>
                  <a:pt x="2888" y="0"/>
                </a:cubicBezTo>
                <a:close/>
                <a:moveTo>
                  <a:pt x="3080" y="0"/>
                </a:moveTo>
                <a:lnTo>
                  <a:pt x="3192" y="0"/>
                </a:lnTo>
                <a:cubicBezTo>
                  <a:pt x="3197" y="0"/>
                  <a:pt x="3200" y="3"/>
                  <a:pt x="3200" y="8"/>
                </a:cubicBezTo>
                <a:cubicBezTo>
                  <a:pt x="3200" y="12"/>
                  <a:pt x="3197" y="16"/>
                  <a:pt x="3192" y="16"/>
                </a:cubicBezTo>
                <a:lnTo>
                  <a:pt x="3080" y="16"/>
                </a:lnTo>
                <a:cubicBezTo>
                  <a:pt x="3076" y="16"/>
                  <a:pt x="3072" y="12"/>
                  <a:pt x="3072" y="8"/>
                </a:cubicBezTo>
                <a:cubicBezTo>
                  <a:pt x="3072" y="3"/>
                  <a:pt x="3076" y="0"/>
                  <a:pt x="3080" y="0"/>
                </a:cubicBezTo>
                <a:close/>
                <a:moveTo>
                  <a:pt x="3272" y="0"/>
                </a:moveTo>
                <a:lnTo>
                  <a:pt x="3384" y="0"/>
                </a:lnTo>
                <a:cubicBezTo>
                  <a:pt x="3389" y="0"/>
                  <a:pt x="3392" y="3"/>
                  <a:pt x="3392" y="8"/>
                </a:cubicBezTo>
                <a:cubicBezTo>
                  <a:pt x="3392" y="12"/>
                  <a:pt x="3389" y="16"/>
                  <a:pt x="3384" y="16"/>
                </a:cubicBezTo>
                <a:lnTo>
                  <a:pt x="3272" y="16"/>
                </a:lnTo>
                <a:cubicBezTo>
                  <a:pt x="3268" y="16"/>
                  <a:pt x="3264" y="12"/>
                  <a:pt x="3264" y="8"/>
                </a:cubicBezTo>
                <a:cubicBezTo>
                  <a:pt x="3264" y="3"/>
                  <a:pt x="3268" y="0"/>
                  <a:pt x="3272" y="0"/>
                </a:cubicBezTo>
                <a:close/>
                <a:moveTo>
                  <a:pt x="3464" y="0"/>
                </a:moveTo>
                <a:lnTo>
                  <a:pt x="3576" y="0"/>
                </a:lnTo>
                <a:cubicBezTo>
                  <a:pt x="3581" y="0"/>
                  <a:pt x="3584" y="3"/>
                  <a:pt x="3584" y="8"/>
                </a:cubicBezTo>
                <a:cubicBezTo>
                  <a:pt x="3584" y="12"/>
                  <a:pt x="3581" y="16"/>
                  <a:pt x="3576" y="16"/>
                </a:cubicBezTo>
                <a:lnTo>
                  <a:pt x="3464" y="16"/>
                </a:lnTo>
                <a:cubicBezTo>
                  <a:pt x="3460" y="16"/>
                  <a:pt x="3456" y="12"/>
                  <a:pt x="3456" y="8"/>
                </a:cubicBezTo>
                <a:cubicBezTo>
                  <a:pt x="3456" y="3"/>
                  <a:pt x="3460" y="0"/>
                  <a:pt x="3464" y="0"/>
                </a:cubicBezTo>
                <a:close/>
                <a:moveTo>
                  <a:pt x="3656" y="0"/>
                </a:moveTo>
                <a:lnTo>
                  <a:pt x="3768" y="0"/>
                </a:lnTo>
                <a:cubicBezTo>
                  <a:pt x="3773" y="0"/>
                  <a:pt x="3776" y="3"/>
                  <a:pt x="3776" y="8"/>
                </a:cubicBezTo>
                <a:cubicBezTo>
                  <a:pt x="3776" y="12"/>
                  <a:pt x="3773" y="16"/>
                  <a:pt x="3768" y="16"/>
                </a:cubicBezTo>
                <a:lnTo>
                  <a:pt x="3656" y="16"/>
                </a:lnTo>
                <a:cubicBezTo>
                  <a:pt x="3652" y="16"/>
                  <a:pt x="3648" y="12"/>
                  <a:pt x="3648" y="8"/>
                </a:cubicBezTo>
                <a:cubicBezTo>
                  <a:pt x="3648" y="3"/>
                  <a:pt x="3652" y="0"/>
                  <a:pt x="3656" y="0"/>
                </a:cubicBezTo>
                <a:close/>
                <a:moveTo>
                  <a:pt x="3848" y="0"/>
                </a:moveTo>
                <a:lnTo>
                  <a:pt x="3960" y="0"/>
                </a:lnTo>
                <a:cubicBezTo>
                  <a:pt x="3965" y="0"/>
                  <a:pt x="3968" y="3"/>
                  <a:pt x="3968" y="8"/>
                </a:cubicBezTo>
                <a:cubicBezTo>
                  <a:pt x="3968" y="12"/>
                  <a:pt x="3965" y="16"/>
                  <a:pt x="3960" y="16"/>
                </a:cubicBezTo>
                <a:lnTo>
                  <a:pt x="3848" y="16"/>
                </a:lnTo>
                <a:cubicBezTo>
                  <a:pt x="3844" y="16"/>
                  <a:pt x="3840" y="12"/>
                  <a:pt x="3840" y="8"/>
                </a:cubicBezTo>
                <a:cubicBezTo>
                  <a:pt x="3840" y="3"/>
                  <a:pt x="3844" y="0"/>
                  <a:pt x="3848" y="0"/>
                </a:cubicBezTo>
                <a:close/>
                <a:moveTo>
                  <a:pt x="4040" y="0"/>
                </a:moveTo>
                <a:lnTo>
                  <a:pt x="4152" y="0"/>
                </a:lnTo>
                <a:cubicBezTo>
                  <a:pt x="4157" y="0"/>
                  <a:pt x="4160" y="3"/>
                  <a:pt x="4160" y="8"/>
                </a:cubicBezTo>
                <a:cubicBezTo>
                  <a:pt x="4160" y="12"/>
                  <a:pt x="4157" y="16"/>
                  <a:pt x="4152" y="16"/>
                </a:cubicBezTo>
                <a:lnTo>
                  <a:pt x="4040" y="16"/>
                </a:lnTo>
                <a:cubicBezTo>
                  <a:pt x="4036" y="16"/>
                  <a:pt x="4032" y="12"/>
                  <a:pt x="4032" y="8"/>
                </a:cubicBezTo>
                <a:cubicBezTo>
                  <a:pt x="4032" y="3"/>
                  <a:pt x="4036" y="0"/>
                  <a:pt x="4040" y="0"/>
                </a:cubicBezTo>
                <a:close/>
                <a:moveTo>
                  <a:pt x="4232" y="0"/>
                </a:moveTo>
                <a:lnTo>
                  <a:pt x="4344" y="0"/>
                </a:lnTo>
                <a:cubicBezTo>
                  <a:pt x="4349" y="0"/>
                  <a:pt x="4352" y="3"/>
                  <a:pt x="4352" y="8"/>
                </a:cubicBezTo>
                <a:cubicBezTo>
                  <a:pt x="4352" y="12"/>
                  <a:pt x="4349" y="16"/>
                  <a:pt x="4344" y="16"/>
                </a:cubicBezTo>
                <a:lnTo>
                  <a:pt x="4232" y="16"/>
                </a:lnTo>
                <a:cubicBezTo>
                  <a:pt x="4228" y="16"/>
                  <a:pt x="4224" y="12"/>
                  <a:pt x="4224" y="8"/>
                </a:cubicBezTo>
                <a:cubicBezTo>
                  <a:pt x="4224" y="3"/>
                  <a:pt x="4228" y="0"/>
                  <a:pt x="4232" y="0"/>
                </a:cubicBezTo>
                <a:close/>
                <a:moveTo>
                  <a:pt x="4424" y="0"/>
                </a:moveTo>
                <a:lnTo>
                  <a:pt x="4536" y="0"/>
                </a:lnTo>
                <a:cubicBezTo>
                  <a:pt x="4541" y="0"/>
                  <a:pt x="4544" y="3"/>
                  <a:pt x="4544" y="8"/>
                </a:cubicBezTo>
                <a:cubicBezTo>
                  <a:pt x="4544" y="12"/>
                  <a:pt x="4541" y="16"/>
                  <a:pt x="4536" y="16"/>
                </a:cubicBezTo>
                <a:lnTo>
                  <a:pt x="4424" y="16"/>
                </a:lnTo>
                <a:cubicBezTo>
                  <a:pt x="4420" y="16"/>
                  <a:pt x="4416" y="12"/>
                  <a:pt x="4416" y="8"/>
                </a:cubicBezTo>
                <a:cubicBezTo>
                  <a:pt x="4416" y="3"/>
                  <a:pt x="4420" y="0"/>
                  <a:pt x="4424" y="0"/>
                </a:cubicBezTo>
                <a:close/>
                <a:moveTo>
                  <a:pt x="4616" y="0"/>
                </a:moveTo>
                <a:lnTo>
                  <a:pt x="4728" y="0"/>
                </a:lnTo>
                <a:cubicBezTo>
                  <a:pt x="4733" y="0"/>
                  <a:pt x="4736" y="3"/>
                  <a:pt x="4736" y="8"/>
                </a:cubicBezTo>
                <a:cubicBezTo>
                  <a:pt x="4736" y="12"/>
                  <a:pt x="4733" y="16"/>
                  <a:pt x="4728" y="16"/>
                </a:cubicBezTo>
                <a:lnTo>
                  <a:pt x="4616" y="16"/>
                </a:lnTo>
                <a:cubicBezTo>
                  <a:pt x="4612" y="16"/>
                  <a:pt x="4608" y="12"/>
                  <a:pt x="4608" y="8"/>
                </a:cubicBezTo>
                <a:cubicBezTo>
                  <a:pt x="4608" y="3"/>
                  <a:pt x="4612" y="0"/>
                  <a:pt x="4616" y="0"/>
                </a:cubicBezTo>
                <a:close/>
                <a:moveTo>
                  <a:pt x="4808" y="0"/>
                </a:moveTo>
                <a:lnTo>
                  <a:pt x="4920" y="0"/>
                </a:lnTo>
                <a:cubicBezTo>
                  <a:pt x="4925" y="0"/>
                  <a:pt x="4928" y="3"/>
                  <a:pt x="4928" y="8"/>
                </a:cubicBezTo>
                <a:cubicBezTo>
                  <a:pt x="4928" y="12"/>
                  <a:pt x="4925" y="16"/>
                  <a:pt x="4920" y="16"/>
                </a:cubicBezTo>
                <a:lnTo>
                  <a:pt x="4808" y="16"/>
                </a:lnTo>
                <a:cubicBezTo>
                  <a:pt x="4804" y="16"/>
                  <a:pt x="4800" y="12"/>
                  <a:pt x="4800" y="8"/>
                </a:cubicBezTo>
                <a:cubicBezTo>
                  <a:pt x="4800" y="3"/>
                  <a:pt x="4804" y="0"/>
                  <a:pt x="4808" y="0"/>
                </a:cubicBezTo>
                <a:close/>
                <a:moveTo>
                  <a:pt x="5000" y="0"/>
                </a:moveTo>
                <a:lnTo>
                  <a:pt x="5112" y="0"/>
                </a:lnTo>
                <a:cubicBezTo>
                  <a:pt x="5117" y="0"/>
                  <a:pt x="5120" y="3"/>
                  <a:pt x="5120" y="8"/>
                </a:cubicBezTo>
                <a:cubicBezTo>
                  <a:pt x="5120" y="12"/>
                  <a:pt x="5117" y="16"/>
                  <a:pt x="5112" y="16"/>
                </a:cubicBezTo>
                <a:lnTo>
                  <a:pt x="5000" y="16"/>
                </a:lnTo>
                <a:cubicBezTo>
                  <a:pt x="4996" y="16"/>
                  <a:pt x="4992" y="12"/>
                  <a:pt x="4992" y="8"/>
                </a:cubicBezTo>
                <a:cubicBezTo>
                  <a:pt x="4992" y="3"/>
                  <a:pt x="4996" y="0"/>
                  <a:pt x="5000" y="0"/>
                </a:cubicBezTo>
                <a:close/>
                <a:moveTo>
                  <a:pt x="5192" y="0"/>
                </a:moveTo>
                <a:lnTo>
                  <a:pt x="5304" y="0"/>
                </a:lnTo>
                <a:cubicBezTo>
                  <a:pt x="5309" y="0"/>
                  <a:pt x="5312" y="3"/>
                  <a:pt x="5312" y="8"/>
                </a:cubicBezTo>
                <a:cubicBezTo>
                  <a:pt x="5312" y="12"/>
                  <a:pt x="5309" y="16"/>
                  <a:pt x="5304" y="16"/>
                </a:cubicBezTo>
                <a:lnTo>
                  <a:pt x="5192" y="16"/>
                </a:lnTo>
                <a:cubicBezTo>
                  <a:pt x="5188" y="16"/>
                  <a:pt x="5184" y="12"/>
                  <a:pt x="5184" y="8"/>
                </a:cubicBezTo>
                <a:cubicBezTo>
                  <a:pt x="5184" y="3"/>
                  <a:pt x="5188" y="0"/>
                  <a:pt x="5192" y="0"/>
                </a:cubicBezTo>
                <a:close/>
                <a:moveTo>
                  <a:pt x="5384" y="0"/>
                </a:moveTo>
                <a:lnTo>
                  <a:pt x="5496" y="0"/>
                </a:lnTo>
                <a:cubicBezTo>
                  <a:pt x="5501" y="0"/>
                  <a:pt x="5504" y="3"/>
                  <a:pt x="5504" y="8"/>
                </a:cubicBezTo>
                <a:cubicBezTo>
                  <a:pt x="5504" y="12"/>
                  <a:pt x="5501" y="16"/>
                  <a:pt x="5496" y="16"/>
                </a:cubicBezTo>
                <a:lnTo>
                  <a:pt x="5384" y="16"/>
                </a:lnTo>
                <a:cubicBezTo>
                  <a:pt x="5380" y="16"/>
                  <a:pt x="5376" y="12"/>
                  <a:pt x="5376" y="8"/>
                </a:cubicBezTo>
                <a:cubicBezTo>
                  <a:pt x="5376" y="3"/>
                  <a:pt x="5380" y="0"/>
                  <a:pt x="5384" y="0"/>
                </a:cubicBezTo>
                <a:close/>
                <a:moveTo>
                  <a:pt x="5576" y="0"/>
                </a:moveTo>
                <a:lnTo>
                  <a:pt x="5688" y="0"/>
                </a:lnTo>
                <a:cubicBezTo>
                  <a:pt x="5693" y="0"/>
                  <a:pt x="5696" y="3"/>
                  <a:pt x="5696" y="8"/>
                </a:cubicBezTo>
                <a:cubicBezTo>
                  <a:pt x="5696" y="12"/>
                  <a:pt x="5693" y="16"/>
                  <a:pt x="5688" y="16"/>
                </a:cubicBezTo>
                <a:lnTo>
                  <a:pt x="5576" y="16"/>
                </a:lnTo>
                <a:cubicBezTo>
                  <a:pt x="5572" y="16"/>
                  <a:pt x="5568" y="12"/>
                  <a:pt x="5568" y="8"/>
                </a:cubicBezTo>
                <a:cubicBezTo>
                  <a:pt x="5568" y="3"/>
                  <a:pt x="5572" y="0"/>
                  <a:pt x="5576" y="0"/>
                </a:cubicBezTo>
                <a:close/>
                <a:moveTo>
                  <a:pt x="5768" y="0"/>
                </a:moveTo>
                <a:lnTo>
                  <a:pt x="5880" y="0"/>
                </a:lnTo>
                <a:cubicBezTo>
                  <a:pt x="5885" y="0"/>
                  <a:pt x="5888" y="3"/>
                  <a:pt x="5888" y="8"/>
                </a:cubicBezTo>
                <a:cubicBezTo>
                  <a:pt x="5888" y="12"/>
                  <a:pt x="5885" y="16"/>
                  <a:pt x="5880" y="16"/>
                </a:cubicBezTo>
                <a:lnTo>
                  <a:pt x="5768" y="16"/>
                </a:lnTo>
                <a:cubicBezTo>
                  <a:pt x="5764" y="16"/>
                  <a:pt x="5760" y="12"/>
                  <a:pt x="5760" y="8"/>
                </a:cubicBezTo>
                <a:cubicBezTo>
                  <a:pt x="5760" y="3"/>
                  <a:pt x="5764" y="0"/>
                  <a:pt x="5768" y="0"/>
                </a:cubicBezTo>
                <a:close/>
                <a:moveTo>
                  <a:pt x="5960" y="0"/>
                </a:moveTo>
                <a:lnTo>
                  <a:pt x="6072" y="0"/>
                </a:lnTo>
                <a:cubicBezTo>
                  <a:pt x="6077" y="0"/>
                  <a:pt x="6080" y="3"/>
                  <a:pt x="6080" y="8"/>
                </a:cubicBezTo>
                <a:cubicBezTo>
                  <a:pt x="6080" y="12"/>
                  <a:pt x="6077" y="16"/>
                  <a:pt x="6072" y="16"/>
                </a:cubicBezTo>
                <a:lnTo>
                  <a:pt x="5960" y="16"/>
                </a:lnTo>
                <a:cubicBezTo>
                  <a:pt x="5956" y="16"/>
                  <a:pt x="5952" y="12"/>
                  <a:pt x="5952" y="8"/>
                </a:cubicBezTo>
                <a:cubicBezTo>
                  <a:pt x="5952" y="3"/>
                  <a:pt x="5956" y="0"/>
                  <a:pt x="5960" y="0"/>
                </a:cubicBezTo>
                <a:close/>
                <a:moveTo>
                  <a:pt x="6152" y="0"/>
                </a:moveTo>
                <a:lnTo>
                  <a:pt x="6264" y="0"/>
                </a:lnTo>
                <a:cubicBezTo>
                  <a:pt x="6269" y="0"/>
                  <a:pt x="6272" y="3"/>
                  <a:pt x="6272" y="8"/>
                </a:cubicBezTo>
                <a:cubicBezTo>
                  <a:pt x="6272" y="12"/>
                  <a:pt x="6269" y="16"/>
                  <a:pt x="6264" y="16"/>
                </a:cubicBezTo>
                <a:lnTo>
                  <a:pt x="6152" y="16"/>
                </a:lnTo>
                <a:cubicBezTo>
                  <a:pt x="6148" y="16"/>
                  <a:pt x="6144" y="12"/>
                  <a:pt x="6144" y="8"/>
                </a:cubicBezTo>
                <a:cubicBezTo>
                  <a:pt x="6144" y="3"/>
                  <a:pt x="6148" y="0"/>
                  <a:pt x="6152" y="0"/>
                </a:cubicBezTo>
                <a:close/>
                <a:moveTo>
                  <a:pt x="6344" y="0"/>
                </a:moveTo>
                <a:lnTo>
                  <a:pt x="6456" y="0"/>
                </a:lnTo>
                <a:cubicBezTo>
                  <a:pt x="6461" y="0"/>
                  <a:pt x="6464" y="3"/>
                  <a:pt x="6464" y="8"/>
                </a:cubicBezTo>
                <a:cubicBezTo>
                  <a:pt x="6464" y="12"/>
                  <a:pt x="6461" y="16"/>
                  <a:pt x="6456" y="16"/>
                </a:cubicBezTo>
                <a:lnTo>
                  <a:pt x="6344" y="16"/>
                </a:lnTo>
                <a:cubicBezTo>
                  <a:pt x="6340" y="16"/>
                  <a:pt x="6336" y="12"/>
                  <a:pt x="6336" y="8"/>
                </a:cubicBezTo>
                <a:cubicBezTo>
                  <a:pt x="6336" y="3"/>
                  <a:pt x="6340" y="0"/>
                  <a:pt x="6344" y="0"/>
                </a:cubicBezTo>
                <a:close/>
                <a:moveTo>
                  <a:pt x="6536" y="0"/>
                </a:moveTo>
                <a:lnTo>
                  <a:pt x="6648" y="0"/>
                </a:lnTo>
                <a:cubicBezTo>
                  <a:pt x="6653" y="0"/>
                  <a:pt x="6656" y="3"/>
                  <a:pt x="6656" y="8"/>
                </a:cubicBezTo>
                <a:cubicBezTo>
                  <a:pt x="6656" y="12"/>
                  <a:pt x="6653" y="16"/>
                  <a:pt x="6648" y="16"/>
                </a:cubicBezTo>
                <a:lnTo>
                  <a:pt x="6536" y="16"/>
                </a:lnTo>
                <a:cubicBezTo>
                  <a:pt x="6532" y="16"/>
                  <a:pt x="6528" y="12"/>
                  <a:pt x="6528" y="8"/>
                </a:cubicBezTo>
                <a:cubicBezTo>
                  <a:pt x="6528" y="3"/>
                  <a:pt x="6532" y="0"/>
                  <a:pt x="6536" y="0"/>
                </a:cubicBezTo>
                <a:close/>
                <a:moveTo>
                  <a:pt x="6728" y="0"/>
                </a:moveTo>
                <a:lnTo>
                  <a:pt x="6840" y="0"/>
                </a:lnTo>
                <a:cubicBezTo>
                  <a:pt x="6845" y="0"/>
                  <a:pt x="6848" y="3"/>
                  <a:pt x="6848" y="8"/>
                </a:cubicBezTo>
                <a:cubicBezTo>
                  <a:pt x="6848" y="12"/>
                  <a:pt x="6845" y="16"/>
                  <a:pt x="6840" y="16"/>
                </a:cubicBezTo>
                <a:lnTo>
                  <a:pt x="6728" y="16"/>
                </a:lnTo>
                <a:cubicBezTo>
                  <a:pt x="6724" y="16"/>
                  <a:pt x="6720" y="12"/>
                  <a:pt x="6720" y="8"/>
                </a:cubicBezTo>
                <a:cubicBezTo>
                  <a:pt x="6720" y="3"/>
                  <a:pt x="6724" y="0"/>
                  <a:pt x="6728" y="0"/>
                </a:cubicBezTo>
                <a:close/>
                <a:moveTo>
                  <a:pt x="6920" y="0"/>
                </a:moveTo>
                <a:lnTo>
                  <a:pt x="7032" y="0"/>
                </a:lnTo>
                <a:cubicBezTo>
                  <a:pt x="7037" y="0"/>
                  <a:pt x="7040" y="3"/>
                  <a:pt x="7040" y="8"/>
                </a:cubicBezTo>
                <a:cubicBezTo>
                  <a:pt x="7040" y="12"/>
                  <a:pt x="7037" y="16"/>
                  <a:pt x="7032" y="16"/>
                </a:cubicBezTo>
                <a:lnTo>
                  <a:pt x="6920" y="16"/>
                </a:lnTo>
                <a:cubicBezTo>
                  <a:pt x="6916" y="16"/>
                  <a:pt x="6912" y="12"/>
                  <a:pt x="6912" y="8"/>
                </a:cubicBezTo>
                <a:cubicBezTo>
                  <a:pt x="6912" y="3"/>
                  <a:pt x="6916" y="0"/>
                  <a:pt x="6920" y="0"/>
                </a:cubicBezTo>
                <a:close/>
                <a:moveTo>
                  <a:pt x="7112" y="0"/>
                </a:moveTo>
                <a:lnTo>
                  <a:pt x="7224" y="0"/>
                </a:lnTo>
                <a:cubicBezTo>
                  <a:pt x="7229" y="0"/>
                  <a:pt x="7232" y="3"/>
                  <a:pt x="7232" y="8"/>
                </a:cubicBezTo>
                <a:cubicBezTo>
                  <a:pt x="7232" y="12"/>
                  <a:pt x="7229" y="16"/>
                  <a:pt x="7224" y="16"/>
                </a:cubicBezTo>
                <a:lnTo>
                  <a:pt x="7112" y="16"/>
                </a:lnTo>
                <a:cubicBezTo>
                  <a:pt x="7108" y="16"/>
                  <a:pt x="7104" y="12"/>
                  <a:pt x="7104" y="8"/>
                </a:cubicBezTo>
                <a:cubicBezTo>
                  <a:pt x="7104" y="3"/>
                  <a:pt x="7108" y="0"/>
                  <a:pt x="7112" y="0"/>
                </a:cubicBezTo>
                <a:close/>
                <a:moveTo>
                  <a:pt x="7304" y="0"/>
                </a:moveTo>
                <a:lnTo>
                  <a:pt x="7416" y="0"/>
                </a:lnTo>
                <a:cubicBezTo>
                  <a:pt x="7421" y="0"/>
                  <a:pt x="7424" y="3"/>
                  <a:pt x="7424" y="8"/>
                </a:cubicBezTo>
                <a:cubicBezTo>
                  <a:pt x="7424" y="12"/>
                  <a:pt x="7421" y="16"/>
                  <a:pt x="7416" y="16"/>
                </a:cubicBezTo>
                <a:lnTo>
                  <a:pt x="7304" y="16"/>
                </a:lnTo>
                <a:cubicBezTo>
                  <a:pt x="7300" y="16"/>
                  <a:pt x="7296" y="12"/>
                  <a:pt x="7296" y="8"/>
                </a:cubicBezTo>
                <a:cubicBezTo>
                  <a:pt x="7296" y="3"/>
                  <a:pt x="7300" y="0"/>
                  <a:pt x="7304" y="0"/>
                </a:cubicBezTo>
                <a:close/>
                <a:moveTo>
                  <a:pt x="7496" y="0"/>
                </a:moveTo>
                <a:lnTo>
                  <a:pt x="7608" y="0"/>
                </a:lnTo>
                <a:cubicBezTo>
                  <a:pt x="7613" y="0"/>
                  <a:pt x="7616" y="3"/>
                  <a:pt x="7616" y="8"/>
                </a:cubicBezTo>
                <a:cubicBezTo>
                  <a:pt x="7616" y="12"/>
                  <a:pt x="7613" y="16"/>
                  <a:pt x="7608" y="16"/>
                </a:cubicBezTo>
                <a:lnTo>
                  <a:pt x="7496" y="16"/>
                </a:lnTo>
                <a:cubicBezTo>
                  <a:pt x="7492" y="16"/>
                  <a:pt x="7488" y="12"/>
                  <a:pt x="7488" y="8"/>
                </a:cubicBezTo>
                <a:cubicBezTo>
                  <a:pt x="7488" y="3"/>
                  <a:pt x="7492" y="0"/>
                  <a:pt x="7496" y="0"/>
                </a:cubicBezTo>
                <a:close/>
                <a:moveTo>
                  <a:pt x="7688" y="0"/>
                </a:moveTo>
                <a:lnTo>
                  <a:pt x="7800" y="0"/>
                </a:lnTo>
                <a:cubicBezTo>
                  <a:pt x="7805" y="0"/>
                  <a:pt x="7808" y="3"/>
                  <a:pt x="7808" y="8"/>
                </a:cubicBezTo>
                <a:cubicBezTo>
                  <a:pt x="7808" y="12"/>
                  <a:pt x="7805" y="16"/>
                  <a:pt x="7800" y="16"/>
                </a:cubicBezTo>
                <a:lnTo>
                  <a:pt x="7688" y="16"/>
                </a:lnTo>
                <a:cubicBezTo>
                  <a:pt x="7684" y="16"/>
                  <a:pt x="7680" y="12"/>
                  <a:pt x="7680" y="8"/>
                </a:cubicBezTo>
                <a:cubicBezTo>
                  <a:pt x="7680" y="3"/>
                  <a:pt x="7684" y="0"/>
                  <a:pt x="7688" y="0"/>
                </a:cubicBezTo>
                <a:close/>
                <a:moveTo>
                  <a:pt x="7880" y="0"/>
                </a:moveTo>
                <a:lnTo>
                  <a:pt x="7992" y="0"/>
                </a:lnTo>
                <a:cubicBezTo>
                  <a:pt x="7997" y="0"/>
                  <a:pt x="8000" y="3"/>
                  <a:pt x="8000" y="8"/>
                </a:cubicBezTo>
                <a:cubicBezTo>
                  <a:pt x="8000" y="12"/>
                  <a:pt x="7997" y="16"/>
                  <a:pt x="7992" y="16"/>
                </a:cubicBezTo>
                <a:lnTo>
                  <a:pt x="7880" y="16"/>
                </a:lnTo>
                <a:cubicBezTo>
                  <a:pt x="7876" y="16"/>
                  <a:pt x="7872" y="12"/>
                  <a:pt x="7872" y="8"/>
                </a:cubicBezTo>
                <a:cubicBezTo>
                  <a:pt x="7872" y="3"/>
                  <a:pt x="7876" y="0"/>
                  <a:pt x="7880" y="0"/>
                </a:cubicBezTo>
                <a:close/>
                <a:moveTo>
                  <a:pt x="8072" y="0"/>
                </a:moveTo>
                <a:lnTo>
                  <a:pt x="8184" y="0"/>
                </a:lnTo>
                <a:cubicBezTo>
                  <a:pt x="8189" y="0"/>
                  <a:pt x="8192" y="3"/>
                  <a:pt x="8192" y="8"/>
                </a:cubicBezTo>
                <a:cubicBezTo>
                  <a:pt x="8192" y="12"/>
                  <a:pt x="8189" y="16"/>
                  <a:pt x="8184" y="16"/>
                </a:cubicBezTo>
                <a:lnTo>
                  <a:pt x="8072" y="16"/>
                </a:lnTo>
                <a:cubicBezTo>
                  <a:pt x="8068" y="16"/>
                  <a:pt x="8064" y="12"/>
                  <a:pt x="8064" y="8"/>
                </a:cubicBezTo>
                <a:cubicBezTo>
                  <a:pt x="8064" y="3"/>
                  <a:pt x="8068" y="0"/>
                  <a:pt x="8072" y="0"/>
                </a:cubicBezTo>
                <a:close/>
                <a:moveTo>
                  <a:pt x="8264" y="0"/>
                </a:moveTo>
                <a:lnTo>
                  <a:pt x="8376" y="0"/>
                </a:lnTo>
                <a:cubicBezTo>
                  <a:pt x="8381" y="0"/>
                  <a:pt x="8384" y="3"/>
                  <a:pt x="8384" y="8"/>
                </a:cubicBezTo>
                <a:cubicBezTo>
                  <a:pt x="8384" y="12"/>
                  <a:pt x="8381" y="16"/>
                  <a:pt x="8376" y="16"/>
                </a:cubicBezTo>
                <a:lnTo>
                  <a:pt x="8264" y="16"/>
                </a:lnTo>
                <a:cubicBezTo>
                  <a:pt x="8260" y="16"/>
                  <a:pt x="8256" y="12"/>
                  <a:pt x="8256" y="8"/>
                </a:cubicBezTo>
                <a:cubicBezTo>
                  <a:pt x="8256" y="3"/>
                  <a:pt x="8260" y="0"/>
                  <a:pt x="8264" y="0"/>
                </a:cubicBezTo>
                <a:close/>
                <a:moveTo>
                  <a:pt x="8456" y="0"/>
                </a:moveTo>
                <a:lnTo>
                  <a:pt x="8568" y="0"/>
                </a:lnTo>
                <a:cubicBezTo>
                  <a:pt x="8573" y="0"/>
                  <a:pt x="8576" y="3"/>
                  <a:pt x="8576" y="8"/>
                </a:cubicBezTo>
                <a:cubicBezTo>
                  <a:pt x="8576" y="12"/>
                  <a:pt x="8573" y="16"/>
                  <a:pt x="8568" y="16"/>
                </a:cubicBezTo>
                <a:lnTo>
                  <a:pt x="8456" y="16"/>
                </a:lnTo>
                <a:cubicBezTo>
                  <a:pt x="8452" y="16"/>
                  <a:pt x="8448" y="12"/>
                  <a:pt x="8448" y="8"/>
                </a:cubicBezTo>
                <a:cubicBezTo>
                  <a:pt x="8448" y="3"/>
                  <a:pt x="8452" y="0"/>
                  <a:pt x="8456" y="0"/>
                </a:cubicBezTo>
                <a:close/>
                <a:moveTo>
                  <a:pt x="8648" y="0"/>
                </a:moveTo>
                <a:lnTo>
                  <a:pt x="8760" y="0"/>
                </a:lnTo>
                <a:cubicBezTo>
                  <a:pt x="8765" y="0"/>
                  <a:pt x="8768" y="3"/>
                  <a:pt x="8768" y="8"/>
                </a:cubicBezTo>
                <a:cubicBezTo>
                  <a:pt x="8768" y="12"/>
                  <a:pt x="8765" y="16"/>
                  <a:pt x="8760" y="16"/>
                </a:cubicBezTo>
                <a:lnTo>
                  <a:pt x="8648" y="16"/>
                </a:lnTo>
                <a:cubicBezTo>
                  <a:pt x="8644" y="16"/>
                  <a:pt x="8640" y="12"/>
                  <a:pt x="8640" y="8"/>
                </a:cubicBezTo>
                <a:cubicBezTo>
                  <a:pt x="8640" y="3"/>
                  <a:pt x="8644" y="0"/>
                  <a:pt x="8648" y="0"/>
                </a:cubicBezTo>
                <a:close/>
                <a:moveTo>
                  <a:pt x="8840" y="0"/>
                </a:moveTo>
                <a:lnTo>
                  <a:pt x="8952" y="0"/>
                </a:lnTo>
                <a:cubicBezTo>
                  <a:pt x="8957" y="0"/>
                  <a:pt x="8960" y="3"/>
                  <a:pt x="8960" y="8"/>
                </a:cubicBezTo>
                <a:cubicBezTo>
                  <a:pt x="8960" y="12"/>
                  <a:pt x="8957" y="16"/>
                  <a:pt x="8952" y="16"/>
                </a:cubicBezTo>
                <a:lnTo>
                  <a:pt x="8840" y="16"/>
                </a:lnTo>
                <a:cubicBezTo>
                  <a:pt x="8836" y="16"/>
                  <a:pt x="8832" y="12"/>
                  <a:pt x="8832" y="8"/>
                </a:cubicBezTo>
                <a:cubicBezTo>
                  <a:pt x="8832" y="3"/>
                  <a:pt x="8836" y="0"/>
                  <a:pt x="8840" y="0"/>
                </a:cubicBezTo>
                <a:close/>
                <a:moveTo>
                  <a:pt x="9032" y="0"/>
                </a:moveTo>
                <a:lnTo>
                  <a:pt x="9144" y="0"/>
                </a:lnTo>
                <a:cubicBezTo>
                  <a:pt x="9149" y="0"/>
                  <a:pt x="9152" y="3"/>
                  <a:pt x="9152" y="8"/>
                </a:cubicBezTo>
                <a:cubicBezTo>
                  <a:pt x="9152" y="12"/>
                  <a:pt x="9149" y="16"/>
                  <a:pt x="9144" y="16"/>
                </a:cubicBezTo>
                <a:lnTo>
                  <a:pt x="9032" y="16"/>
                </a:lnTo>
                <a:cubicBezTo>
                  <a:pt x="9028" y="16"/>
                  <a:pt x="9024" y="12"/>
                  <a:pt x="9024" y="8"/>
                </a:cubicBezTo>
                <a:cubicBezTo>
                  <a:pt x="9024" y="3"/>
                  <a:pt x="9028" y="0"/>
                  <a:pt x="9032" y="0"/>
                </a:cubicBezTo>
                <a:close/>
                <a:moveTo>
                  <a:pt x="9224" y="0"/>
                </a:moveTo>
                <a:lnTo>
                  <a:pt x="9336" y="0"/>
                </a:lnTo>
                <a:cubicBezTo>
                  <a:pt x="9341" y="0"/>
                  <a:pt x="9344" y="3"/>
                  <a:pt x="9344" y="8"/>
                </a:cubicBezTo>
                <a:cubicBezTo>
                  <a:pt x="9344" y="12"/>
                  <a:pt x="9341" y="16"/>
                  <a:pt x="9336" y="16"/>
                </a:cubicBezTo>
                <a:lnTo>
                  <a:pt x="9224" y="16"/>
                </a:lnTo>
                <a:cubicBezTo>
                  <a:pt x="9220" y="16"/>
                  <a:pt x="9216" y="12"/>
                  <a:pt x="9216" y="8"/>
                </a:cubicBezTo>
                <a:cubicBezTo>
                  <a:pt x="9216" y="3"/>
                  <a:pt x="9220" y="0"/>
                  <a:pt x="9224" y="0"/>
                </a:cubicBezTo>
                <a:close/>
                <a:moveTo>
                  <a:pt x="9416" y="0"/>
                </a:moveTo>
                <a:lnTo>
                  <a:pt x="9528" y="0"/>
                </a:lnTo>
                <a:cubicBezTo>
                  <a:pt x="9533" y="0"/>
                  <a:pt x="9536" y="3"/>
                  <a:pt x="9536" y="8"/>
                </a:cubicBezTo>
                <a:cubicBezTo>
                  <a:pt x="9536" y="12"/>
                  <a:pt x="9533" y="16"/>
                  <a:pt x="9528" y="16"/>
                </a:cubicBezTo>
                <a:lnTo>
                  <a:pt x="9416" y="16"/>
                </a:lnTo>
                <a:cubicBezTo>
                  <a:pt x="9412" y="16"/>
                  <a:pt x="9408" y="12"/>
                  <a:pt x="9408" y="8"/>
                </a:cubicBezTo>
                <a:cubicBezTo>
                  <a:pt x="9408" y="3"/>
                  <a:pt x="9412" y="0"/>
                  <a:pt x="9416" y="0"/>
                </a:cubicBezTo>
                <a:close/>
                <a:moveTo>
                  <a:pt x="9608" y="0"/>
                </a:moveTo>
                <a:lnTo>
                  <a:pt x="9720" y="0"/>
                </a:lnTo>
                <a:cubicBezTo>
                  <a:pt x="9725" y="0"/>
                  <a:pt x="9728" y="3"/>
                  <a:pt x="9728" y="8"/>
                </a:cubicBezTo>
                <a:cubicBezTo>
                  <a:pt x="9728" y="12"/>
                  <a:pt x="9725" y="16"/>
                  <a:pt x="9720" y="16"/>
                </a:cubicBezTo>
                <a:lnTo>
                  <a:pt x="9608" y="16"/>
                </a:lnTo>
                <a:cubicBezTo>
                  <a:pt x="9604" y="16"/>
                  <a:pt x="9600" y="12"/>
                  <a:pt x="9600" y="8"/>
                </a:cubicBezTo>
                <a:cubicBezTo>
                  <a:pt x="9600" y="3"/>
                  <a:pt x="9604" y="0"/>
                  <a:pt x="9608" y="0"/>
                </a:cubicBezTo>
                <a:close/>
                <a:moveTo>
                  <a:pt x="9800" y="0"/>
                </a:moveTo>
                <a:lnTo>
                  <a:pt x="9912" y="0"/>
                </a:lnTo>
                <a:cubicBezTo>
                  <a:pt x="9917" y="0"/>
                  <a:pt x="9920" y="3"/>
                  <a:pt x="9920" y="8"/>
                </a:cubicBezTo>
                <a:cubicBezTo>
                  <a:pt x="9920" y="12"/>
                  <a:pt x="9917" y="16"/>
                  <a:pt x="9912" y="16"/>
                </a:cubicBezTo>
                <a:lnTo>
                  <a:pt x="9800" y="16"/>
                </a:lnTo>
                <a:cubicBezTo>
                  <a:pt x="9796" y="16"/>
                  <a:pt x="9792" y="12"/>
                  <a:pt x="9792" y="8"/>
                </a:cubicBezTo>
                <a:cubicBezTo>
                  <a:pt x="9792" y="3"/>
                  <a:pt x="9796" y="0"/>
                  <a:pt x="9800" y="0"/>
                </a:cubicBezTo>
                <a:close/>
                <a:moveTo>
                  <a:pt x="9992" y="0"/>
                </a:moveTo>
                <a:lnTo>
                  <a:pt x="10104" y="0"/>
                </a:lnTo>
                <a:cubicBezTo>
                  <a:pt x="10109" y="0"/>
                  <a:pt x="10112" y="3"/>
                  <a:pt x="10112" y="8"/>
                </a:cubicBezTo>
                <a:cubicBezTo>
                  <a:pt x="10112" y="12"/>
                  <a:pt x="10109" y="16"/>
                  <a:pt x="10104" y="16"/>
                </a:cubicBezTo>
                <a:lnTo>
                  <a:pt x="9992" y="16"/>
                </a:lnTo>
                <a:cubicBezTo>
                  <a:pt x="9988" y="16"/>
                  <a:pt x="9984" y="12"/>
                  <a:pt x="9984" y="8"/>
                </a:cubicBezTo>
                <a:cubicBezTo>
                  <a:pt x="9984" y="3"/>
                  <a:pt x="9988" y="0"/>
                  <a:pt x="9992" y="0"/>
                </a:cubicBezTo>
                <a:close/>
                <a:moveTo>
                  <a:pt x="10184" y="0"/>
                </a:moveTo>
                <a:lnTo>
                  <a:pt x="10296" y="0"/>
                </a:lnTo>
                <a:cubicBezTo>
                  <a:pt x="10301" y="0"/>
                  <a:pt x="10304" y="3"/>
                  <a:pt x="10304" y="8"/>
                </a:cubicBezTo>
                <a:cubicBezTo>
                  <a:pt x="10304" y="12"/>
                  <a:pt x="10301" y="16"/>
                  <a:pt x="10296" y="16"/>
                </a:cubicBezTo>
                <a:lnTo>
                  <a:pt x="10184" y="16"/>
                </a:lnTo>
                <a:cubicBezTo>
                  <a:pt x="10180" y="16"/>
                  <a:pt x="10176" y="12"/>
                  <a:pt x="10176" y="8"/>
                </a:cubicBezTo>
                <a:cubicBezTo>
                  <a:pt x="10176" y="3"/>
                  <a:pt x="10180" y="0"/>
                  <a:pt x="10184" y="0"/>
                </a:cubicBezTo>
                <a:close/>
                <a:moveTo>
                  <a:pt x="10376" y="0"/>
                </a:moveTo>
                <a:lnTo>
                  <a:pt x="10488" y="0"/>
                </a:lnTo>
                <a:cubicBezTo>
                  <a:pt x="10493" y="0"/>
                  <a:pt x="10496" y="3"/>
                  <a:pt x="10496" y="8"/>
                </a:cubicBezTo>
                <a:cubicBezTo>
                  <a:pt x="10496" y="12"/>
                  <a:pt x="10493" y="16"/>
                  <a:pt x="10488" y="16"/>
                </a:cubicBezTo>
                <a:lnTo>
                  <a:pt x="10376" y="16"/>
                </a:lnTo>
                <a:cubicBezTo>
                  <a:pt x="10372" y="16"/>
                  <a:pt x="10368" y="12"/>
                  <a:pt x="10368" y="8"/>
                </a:cubicBezTo>
                <a:cubicBezTo>
                  <a:pt x="10368" y="3"/>
                  <a:pt x="10372" y="0"/>
                  <a:pt x="10376" y="0"/>
                </a:cubicBezTo>
                <a:close/>
              </a:path>
            </a:pathLst>
          </a:custGeom>
          <a:solidFill>
            <a:srgbClr val="000000"/>
          </a:solidFill>
          <a:ln w="8001">
            <a:solidFill>
              <a:srgbClr val="000000"/>
            </a:solidFill>
            <a:bevel/>
            <a:headEnd/>
            <a:tailEnd/>
          </a:ln>
        </p:spPr>
        <p:txBody>
          <a:bodyPr/>
          <a:lstStyle/>
          <a:p>
            <a:endParaRPr lang="zh-CN" altLang="en-US"/>
          </a:p>
        </p:txBody>
      </p:sp>
      <p:sp>
        <p:nvSpPr>
          <p:cNvPr id="61487" name="Rectangle 47"/>
          <p:cNvSpPr>
            <a:spLocks noChangeArrowheads="1"/>
          </p:cNvSpPr>
          <p:nvPr/>
        </p:nvSpPr>
        <p:spPr bwMode="auto">
          <a:xfrm>
            <a:off x="1619250" y="3573463"/>
            <a:ext cx="1152525"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合约管理</a:t>
            </a:r>
          </a:p>
        </p:txBody>
      </p:sp>
      <p:sp>
        <p:nvSpPr>
          <p:cNvPr id="61488" name="Rectangle 48"/>
          <p:cNvSpPr>
            <a:spLocks noChangeArrowheads="1"/>
          </p:cNvSpPr>
          <p:nvPr/>
        </p:nvSpPr>
        <p:spPr bwMode="auto">
          <a:xfrm>
            <a:off x="1619250" y="4005263"/>
            <a:ext cx="1152525" cy="288925"/>
          </a:xfrm>
          <a:prstGeom prst="rect">
            <a:avLst/>
          </a:prstGeom>
          <a:solidFill>
            <a:schemeClr val="accent1"/>
          </a:solidFill>
          <a:ln w="9525" algn="ctr">
            <a:solidFill>
              <a:schemeClr val="tx1"/>
            </a:solidFill>
            <a:miter lim="800000"/>
            <a:headEnd/>
            <a:tailEnd/>
          </a:ln>
        </p:spPr>
        <p:txBody>
          <a:bodyPr wrap="none" anchor="ctr"/>
          <a:lstStyle/>
          <a:p>
            <a:r>
              <a:rPr lang="zh-CN" altLang="en-US" sz="1200"/>
              <a:t>风控参数管理</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250825" y="1125538"/>
            <a:ext cx="8640763" cy="5183187"/>
          </a:xfrm>
          <a:prstGeom prst="rect">
            <a:avLst/>
          </a:prstGeom>
          <a:solidFill>
            <a:schemeClr val="accent1"/>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endParaRPr lang="zh-CN" altLang="en-US"/>
          </a:p>
        </p:txBody>
      </p:sp>
      <p:sp>
        <p:nvSpPr>
          <p:cNvPr id="62467" name="Rectangle 3"/>
          <p:cNvSpPr>
            <a:spLocks noGrp="1" noChangeArrowheads="1"/>
          </p:cNvSpPr>
          <p:nvPr>
            <p:ph type="title"/>
          </p:nvPr>
        </p:nvSpPr>
        <p:spPr/>
        <p:txBody>
          <a:bodyPr/>
          <a:lstStyle/>
          <a:p>
            <a:r>
              <a:rPr lang="zh-CN" altLang="en-US" smtClean="0"/>
              <a:t>交易业务流程</a:t>
            </a:r>
          </a:p>
        </p:txBody>
      </p:sp>
      <p:graphicFrame>
        <p:nvGraphicFramePr>
          <p:cNvPr id="62468" name="Object 4"/>
          <p:cNvGraphicFramePr>
            <a:graphicFrameLocks noGrp="1" noChangeAspect="1"/>
          </p:cNvGraphicFramePr>
          <p:nvPr>
            <p:ph idx="1"/>
          </p:nvPr>
        </p:nvGraphicFramePr>
        <p:xfrm>
          <a:off x="473075" y="1341438"/>
          <a:ext cx="8413750" cy="4481512"/>
        </p:xfrm>
        <a:graphic>
          <a:graphicData uri="http://schemas.openxmlformats.org/presentationml/2006/ole">
            <mc:AlternateContent xmlns:mc="http://schemas.openxmlformats.org/markup-compatibility/2006">
              <mc:Choice xmlns:v="urn:schemas-microsoft-com:vml" Requires="v">
                <p:oleObj spid="_x0000_s62490" name="文档" r:id="rId4" imgW="5414484" imgH="2883872" progId="Word.Document.8">
                  <p:embed/>
                </p:oleObj>
              </mc:Choice>
              <mc:Fallback>
                <p:oleObj name="文档" r:id="rId4" imgW="5414484" imgH="2883872"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75" y="1341438"/>
                        <a:ext cx="8413750"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250825" y="1125538"/>
            <a:ext cx="8640763" cy="5183187"/>
          </a:xfrm>
          <a:prstGeom prst="rect">
            <a:avLst/>
          </a:prstGeom>
          <a:solidFill>
            <a:schemeClr val="accent1"/>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p>
            <a:endParaRPr lang="zh-CN" altLang="en-US"/>
          </a:p>
        </p:txBody>
      </p:sp>
      <p:sp>
        <p:nvSpPr>
          <p:cNvPr id="63491" name="Rectangle 3"/>
          <p:cNvSpPr>
            <a:spLocks noGrp="1" noChangeArrowheads="1"/>
          </p:cNvSpPr>
          <p:nvPr>
            <p:ph type="title"/>
          </p:nvPr>
        </p:nvSpPr>
        <p:spPr/>
        <p:txBody>
          <a:bodyPr/>
          <a:lstStyle/>
          <a:p>
            <a:r>
              <a:rPr lang="zh-CN" altLang="en-US" smtClean="0"/>
              <a:t>结算业务流程</a:t>
            </a:r>
          </a:p>
        </p:txBody>
      </p:sp>
      <p:graphicFrame>
        <p:nvGraphicFramePr>
          <p:cNvPr id="63492" name="Object 4"/>
          <p:cNvGraphicFramePr>
            <a:graphicFrameLocks noGrp="1" noChangeAspect="1"/>
          </p:cNvGraphicFramePr>
          <p:nvPr>
            <p:ph idx="1"/>
          </p:nvPr>
        </p:nvGraphicFramePr>
        <p:xfrm>
          <a:off x="611188" y="1196975"/>
          <a:ext cx="6754812" cy="5040313"/>
        </p:xfrm>
        <a:graphic>
          <a:graphicData uri="http://schemas.openxmlformats.org/presentationml/2006/ole">
            <mc:AlternateContent xmlns:mc="http://schemas.openxmlformats.org/markup-compatibility/2006">
              <mc:Choice xmlns:v="urn:schemas-microsoft-com:vml" Requires="v">
                <p:oleObj spid="_x0000_s63514" name="Visio" r:id="rId4" imgW="6934810" imgH="5174285" progId="Visio.Drawing.11">
                  <p:embed/>
                </p:oleObj>
              </mc:Choice>
              <mc:Fallback>
                <p:oleObj name="Visio" r:id="rId4" imgW="6934810" imgH="5174285"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196975"/>
                        <a:ext cx="6754812"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71842" dir="2700000" algn="ctr" rotWithShape="0">
                                <a:srgbClr val="0A272B"/>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85E16B19-A8C9-4751-AC51-E1D23A3EE995}" type="slidenum">
              <a:rPr lang="en-US" altLang="zh-CN" sz="1000" smtClean="0">
                <a:solidFill>
                  <a:srgbClr val="969696"/>
                </a:solidFill>
              </a:rPr>
              <a:pPr eaLnBrk="1" hangingPunct="1"/>
              <a:t>84</a:t>
            </a:fld>
            <a:r>
              <a:rPr lang="en-US" altLang="zh-CN" sz="1000" smtClean="0">
                <a:solidFill>
                  <a:srgbClr val="969696"/>
                </a:solidFill>
              </a:rPr>
              <a:t> -</a:t>
            </a:r>
          </a:p>
        </p:txBody>
      </p:sp>
      <p:sp>
        <p:nvSpPr>
          <p:cNvPr id="64515"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zh-CN" altLang="en-US" smtClean="0"/>
              <a:t>监查业务流程</a:t>
            </a:r>
          </a:p>
        </p:txBody>
      </p:sp>
      <p:sp>
        <p:nvSpPr>
          <p:cNvPr id="64516" name="Rectangle 3"/>
          <p:cNvSpPr>
            <a:spLocks noChangeArrowheads="1"/>
          </p:cNvSpPr>
          <p:nvPr/>
        </p:nvSpPr>
        <p:spPr bwMode="auto">
          <a:xfrm>
            <a:off x="468313" y="1196975"/>
            <a:ext cx="822960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rgbClr val="66B821"/>
              </a:buClr>
              <a:buFont typeface="Wingdings" pitchFamily="2" charset="2"/>
              <a:buChar char="n"/>
            </a:pPr>
            <a:r>
              <a:rPr lang="zh-CN" altLang="en-US" sz="2200">
                <a:ea typeface="黑体" pitchFamily="2" charset="-122"/>
              </a:rPr>
              <a:t>投资者适当性制度，把好市场入门关</a:t>
            </a:r>
          </a:p>
          <a:p>
            <a:pPr marL="742950" lvl="1" indent="-285750" algn="l">
              <a:spcBef>
                <a:spcPct val="20000"/>
              </a:spcBef>
              <a:buClr>
                <a:srgbClr val="66B821"/>
              </a:buClr>
              <a:buFont typeface="Wingdings" pitchFamily="2" charset="2"/>
              <a:buChar char="Ø"/>
            </a:pPr>
            <a:r>
              <a:rPr lang="zh-CN" altLang="en-US" sz="2000" b="1">
                <a:ea typeface="楷体_GB2312" pitchFamily="49" charset="-122"/>
              </a:rPr>
              <a:t>核心是保护投资者尤其是公众投资者的合法权益 </a:t>
            </a:r>
          </a:p>
          <a:p>
            <a:pPr marL="742950" lvl="1" indent="-285750" algn="l">
              <a:spcBef>
                <a:spcPct val="20000"/>
              </a:spcBef>
              <a:buClr>
                <a:srgbClr val="66B821"/>
              </a:buClr>
              <a:buFont typeface="Wingdings" pitchFamily="2" charset="2"/>
              <a:buChar char="Ø"/>
            </a:pPr>
            <a:r>
              <a:rPr lang="zh-CN" altLang="en-US" sz="2000" b="1">
                <a:ea typeface="楷体_GB2312" pitchFamily="49" charset="-122"/>
              </a:rPr>
              <a:t>理念是将适当的产品销售给适当的投资者</a:t>
            </a:r>
          </a:p>
          <a:p>
            <a:pPr marL="742950" lvl="1" indent="-285750" algn="l">
              <a:spcBef>
                <a:spcPct val="20000"/>
              </a:spcBef>
              <a:buClr>
                <a:srgbClr val="66B821"/>
              </a:buClr>
              <a:buFont typeface="Wingdings" pitchFamily="2" charset="2"/>
              <a:buChar char="Ø"/>
            </a:pPr>
            <a:r>
              <a:rPr lang="zh-CN" altLang="en-US" sz="2000" b="1">
                <a:ea typeface="楷体_GB2312" pitchFamily="49" charset="-122"/>
              </a:rPr>
              <a:t>要求：有较强经济实力和风险承受能力，对金融期货有相当认知水平，有金融期货仿真交易或者商品期货交易经历，不存在严重不良诚信记录及法律、行政法规、规章和交易所业务规则禁止或限制从事股指期货交易的情形的“三有一无”投资者</a:t>
            </a:r>
            <a:endParaRPr lang="zh-CN" altLang="en-US" sz="2000">
              <a:ea typeface="黑体" pitchFamily="2" charset="-122"/>
            </a:endParaRPr>
          </a:p>
          <a:p>
            <a:pPr marL="342900" indent="-342900" algn="l">
              <a:spcBef>
                <a:spcPct val="20000"/>
              </a:spcBef>
              <a:buClr>
                <a:srgbClr val="66B821"/>
              </a:buClr>
              <a:buFont typeface="Wingdings" pitchFamily="2" charset="2"/>
              <a:buChar char="n"/>
            </a:pPr>
            <a:r>
              <a:rPr lang="zh-CN" altLang="en-US" sz="2400">
                <a:ea typeface="黑体" pitchFamily="2" charset="-122"/>
              </a:rPr>
              <a:t>实时监控，严厉打击违法违规与异常交易行为</a:t>
            </a:r>
          </a:p>
          <a:p>
            <a:pPr marL="742950" lvl="1" indent="-285750" algn="l">
              <a:spcBef>
                <a:spcPct val="20000"/>
              </a:spcBef>
              <a:buClr>
                <a:srgbClr val="66B821"/>
              </a:buClr>
              <a:buFont typeface="Wingdings" pitchFamily="2" charset="2"/>
              <a:buChar char="Ø"/>
            </a:pPr>
            <a:r>
              <a:rPr lang="zh-CN" altLang="en-US" sz="2000" b="1">
                <a:ea typeface="楷体_GB2312" pitchFamily="49" charset="-122"/>
              </a:rPr>
              <a:t>实时监控与历史分析相结合</a:t>
            </a:r>
          </a:p>
          <a:p>
            <a:pPr marL="742950" lvl="1" indent="-285750" algn="l">
              <a:spcBef>
                <a:spcPct val="20000"/>
              </a:spcBef>
              <a:buClr>
                <a:srgbClr val="66B821"/>
              </a:buClr>
              <a:buFont typeface="Wingdings" pitchFamily="2" charset="2"/>
              <a:buChar char="Ø"/>
            </a:pPr>
            <a:r>
              <a:rPr lang="zh-CN" altLang="en-US" sz="2000" b="1">
                <a:ea typeface="楷体_GB2312" pitchFamily="49" charset="-122"/>
              </a:rPr>
              <a:t>分类监管与重点监控相结合</a:t>
            </a:r>
            <a:endParaRPr lang="en-US" altLang="zh-CN" sz="2000" b="1">
              <a:ea typeface="楷体_GB2312" pitchFamily="49" charset="-122"/>
            </a:endParaRPr>
          </a:p>
          <a:p>
            <a:pPr marL="742950" lvl="1" indent="-285750" algn="l">
              <a:spcBef>
                <a:spcPct val="20000"/>
              </a:spcBef>
              <a:buClr>
                <a:srgbClr val="66B821"/>
              </a:buClr>
              <a:buFont typeface="Wingdings" pitchFamily="2" charset="2"/>
              <a:buChar char="Ø"/>
            </a:pPr>
            <a:r>
              <a:rPr lang="zh-CN" altLang="en-US" sz="2000" b="1">
                <a:ea typeface="楷体_GB2312" pitchFamily="49" charset="-122"/>
              </a:rPr>
              <a:t>盘中警示与事后稽查相结合</a:t>
            </a:r>
            <a:endParaRPr lang="en-US" altLang="zh-CN" sz="2000" b="1">
              <a:ea typeface="楷体_GB2312" pitchFamily="49" charset="-122"/>
            </a:endParaRPr>
          </a:p>
          <a:p>
            <a:pPr marL="342900" indent="-342900" algn="l">
              <a:spcBef>
                <a:spcPct val="20000"/>
              </a:spcBef>
              <a:buClr>
                <a:srgbClr val="66B821"/>
              </a:buClr>
              <a:buFont typeface="Wingdings" pitchFamily="2" charset="2"/>
              <a:buChar char="n"/>
            </a:pPr>
            <a:r>
              <a:rPr lang="zh-CN" altLang="en-US" sz="2400">
                <a:ea typeface="黑体" pitchFamily="2" charset="-122"/>
              </a:rPr>
              <a:t>跨市场监管平台，防范系统性风险</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816923DB-5E9E-4C96-B47C-8DFAB21C7649}" type="slidenum">
              <a:rPr lang="en-US" altLang="zh-CN" sz="1000" smtClean="0">
                <a:solidFill>
                  <a:srgbClr val="969696"/>
                </a:solidFill>
              </a:rPr>
              <a:pPr eaLnBrk="1" hangingPunct="1"/>
              <a:t>85</a:t>
            </a:fld>
            <a:r>
              <a:rPr lang="en-US" altLang="zh-CN" sz="1000" smtClean="0">
                <a:solidFill>
                  <a:srgbClr val="969696"/>
                </a:solidFill>
              </a:rPr>
              <a:t> -</a:t>
            </a:r>
          </a:p>
        </p:txBody>
      </p:sp>
      <p:sp>
        <p:nvSpPr>
          <p:cNvPr id="65539"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zh-CN" altLang="en-US" smtClean="0"/>
              <a:t>交易风险监控</a:t>
            </a:r>
          </a:p>
        </p:txBody>
      </p:sp>
      <p:sp>
        <p:nvSpPr>
          <p:cNvPr id="65540" name="Rectangle 3"/>
          <p:cNvSpPr>
            <a:spLocks noChangeArrowheads="1"/>
          </p:cNvSpPr>
          <p:nvPr/>
        </p:nvSpPr>
        <p:spPr bwMode="auto">
          <a:xfrm>
            <a:off x="468313" y="1196975"/>
            <a:ext cx="849630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rgbClr val="66B821"/>
              </a:buClr>
              <a:buFont typeface="Wingdings" pitchFamily="2" charset="2"/>
              <a:buChar char="n"/>
            </a:pPr>
            <a:r>
              <a:rPr lang="zh-CN" altLang="en-US" sz="2400">
                <a:ea typeface="黑体" pitchFamily="2" charset="-122"/>
              </a:rPr>
              <a:t>涵盖监管全流程、多方位的监控系统</a:t>
            </a:r>
          </a:p>
          <a:p>
            <a:pPr marL="742950" lvl="1" indent="-285750" algn="l">
              <a:spcBef>
                <a:spcPct val="20000"/>
              </a:spcBef>
              <a:buClr>
                <a:srgbClr val="66B821"/>
              </a:buClr>
              <a:buFont typeface="Wingdings" pitchFamily="2" charset="2"/>
              <a:buChar char="Ø"/>
            </a:pPr>
            <a:r>
              <a:rPr lang="zh-CN" altLang="en-US" sz="1800">
                <a:ea typeface="楷体_GB2312" pitchFamily="49" charset="-122"/>
              </a:rPr>
              <a:t>上游实时监控：</a:t>
            </a:r>
            <a:r>
              <a:rPr lang="en-US" altLang="zh-CN" sz="1800">
                <a:ea typeface="楷体_GB2312" pitchFamily="49" charset="-122"/>
              </a:rPr>
              <a:t>89</a:t>
            </a:r>
            <a:r>
              <a:rPr lang="zh-CN" altLang="en-US" sz="1800">
                <a:ea typeface="楷体_GB2312" pitchFamily="49" charset="-122"/>
              </a:rPr>
              <a:t>个</a:t>
            </a:r>
            <a:r>
              <a:rPr lang="zh-CN" altLang="zh-CN" sz="1800">
                <a:ea typeface="楷体_GB2312" pitchFamily="49" charset="-122"/>
              </a:rPr>
              <a:t>基础指标</a:t>
            </a:r>
            <a:r>
              <a:rPr lang="zh-CN" altLang="en-US" sz="1800">
                <a:ea typeface="楷体_GB2312" pitchFamily="49" charset="-122"/>
              </a:rPr>
              <a:t>、</a:t>
            </a:r>
            <a:r>
              <a:rPr lang="en-US" altLang="zh-CN" sz="1800">
                <a:ea typeface="楷体_GB2312" pitchFamily="49" charset="-122"/>
              </a:rPr>
              <a:t>21</a:t>
            </a:r>
            <a:r>
              <a:rPr lang="zh-CN" altLang="en-US" sz="1800">
                <a:ea typeface="楷体_GB2312" pitchFamily="49" charset="-122"/>
              </a:rPr>
              <a:t>个规则报警、</a:t>
            </a:r>
            <a:r>
              <a:rPr lang="en-US" altLang="zh-CN" sz="1800">
                <a:ea typeface="楷体_GB2312" pitchFamily="49" charset="-122"/>
              </a:rPr>
              <a:t>2</a:t>
            </a:r>
            <a:r>
              <a:rPr lang="zh-CN" altLang="en-US" sz="1800">
                <a:ea typeface="楷体_GB2312" pitchFamily="49" charset="-122"/>
              </a:rPr>
              <a:t>万笔</a:t>
            </a:r>
            <a:r>
              <a:rPr lang="en-US" altLang="zh-CN" sz="1800">
                <a:ea typeface="楷体_GB2312" pitchFamily="49" charset="-122"/>
              </a:rPr>
              <a:t>/</a:t>
            </a:r>
            <a:r>
              <a:rPr lang="zh-CN" altLang="en-US" sz="1800">
                <a:ea typeface="楷体_GB2312" pitchFamily="49" charset="-122"/>
              </a:rPr>
              <a:t>秒订单处理</a:t>
            </a:r>
            <a:endParaRPr lang="en-US" altLang="zh-CN" sz="1800">
              <a:ea typeface="楷体_GB2312" pitchFamily="49" charset="-122"/>
            </a:endParaRPr>
          </a:p>
          <a:p>
            <a:pPr marL="742950" lvl="1" indent="-285750" algn="l">
              <a:spcBef>
                <a:spcPct val="20000"/>
              </a:spcBef>
              <a:buClr>
                <a:srgbClr val="66B821"/>
              </a:buClr>
              <a:buFont typeface="Wingdings" pitchFamily="2" charset="2"/>
              <a:buChar char="Ø"/>
            </a:pPr>
            <a:r>
              <a:rPr lang="zh-CN" altLang="en-US" sz="1800">
                <a:ea typeface="楷体_GB2312" pitchFamily="49" charset="-122"/>
              </a:rPr>
              <a:t>中游分析挖掘：</a:t>
            </a:r>
            <a:r>
              <a:rPr lang="en-US" altLang="zh-CN" sz="1800">
                <a:ea typeface="楷体_GB2312" pitchFamily="49" charset="-122"/>
              </a:rPr>
              <a:t>33</a:t>
            </a:r>
            <a:r>
              <a:rPr lang="zh-CN" altLang="en-US" sz="1800">
                <a:ea typeface="楷体_GB2312" pitchFamily="49" charset="-122"/>
              </a:rPr>
              <a:t>个违规分析模型、覆盖历史交易日的海量数据处理 </a:t>
            </a:r>
          </a:p>
          <a:p>
            <a:pPr marL="742950" lvl="1" indent="-285750" algn="l">
              <a:spcBef>
                <a:spcPct val="20000"/>
              </a:spcBef>
              <a:buClr>
                <a:srgbClr val="66B821"/>
              </a:buClr>
              <a:buFont typeface="Wingdings" pitchFamily="2" charset="2"/>
              <a:buChar char="Ø"/>
            </a:pPr>
            <a:r>
              <a:rPr lang="zh-CN" altLang="en-US" sz="1800">
                <a:ea typeface="楷体_GB2312" pitchFamily="49" charset="-122"/>
              </a:rPr>
              <a:t>下游稽查管理：稽查管理流程规范化、电子化，</a:t>
            </a:r>
            <a:r>
              <a:rPr lang="en-US" altLang="zh-CN" sz="1800">
                <a:ea typeface="楷体_GB2312" pitchFamily="49" charset="-122"/>
              </a:rPr>
              <a:t>34</a:t>
            </a:r>
            <a:r>
              <a:rPr lang="zh-CN" altLang="en-US" sz="1800">
                <a:ea typeface="楷体_GB2312" pitchFamily="49" charset="-122"/>
              </a:rPr>
              <a:t>张跨市场信息交换报表</a:t>
            </a:r>
          </a:p>
        </p:txBody>
      </p:sp>
      <p:grpSp>
        <p:nvGrpSpPr>
          <p:cNvPr id="65541" name="组合 5"/>
          <p:cNvGrpSpPr>
            <a:grpSpLocks/>
          </p:cNvGrpSpPr>
          <p:nvPr/>
        </p:nvGrpSpPr>
        <p:grpSpPr bwMode="auto">
          <a:xfrm>
            <a:off x="863600" y="3084513"/>
            <a:ext cx="7610475" cy="2816225"/>
            <a:chOff x="600493" y="3861048"/>
            <a:chExt cx="7902778" cy="2746057"/>
          </a:xfrm>
        </p:grpSpPr>
        <p:sp>
          <p:nvSpPr>
            <p:cNvPr id="6" name="矩形 5"/>
            <p:cNvSpPr/>
            <p:nvPr/>
          </p:nvSpPr>
          <p:spPr>
            <a:xfrm>
              <a:off x="600493" y="4670624"/>
              <a:ext cx="6490037" cy="1829673"/>
            </a:xfrm>
            <a:prstGeom prst="rect">
              <a:avLst/>
            </a:prstGeom>
            <a:solidFill>
              <a:srgbClr val="DDFAFB"/>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sz="1400" dirty="0">
                  <a:solidFill>
                    <a:schemeClr val="tx1"/>
                  </a:solidFill>
                  <a:latin typeface="微软雅黑" pitchFamily="34" charset="-122"/>
                  <a:ea typeface="微软雅黑" pitchFamily="34" charset="-122"/>
                </a:rPr>
                <a:t>监</a:t>
              </a:r>
              <a:endParaRPr lang="en-US" altLang="zh-CN" sz="1400" dirty="0">
                <a:solidFill>
                  <a:schemeClr val="tx1"/>
                </a:solidFill>
                <a:latin typeface="微软雅黑" pitchFamily="34" charset="-122"/>
                <a:ea typeface="微软雅黑" pitchFamily="34" charset="-122"/>
              </a:endParaRPr>
            </a:p>
            <a:p>
              <a:pPr>
                <a:defRPr/>
              </a:pPr>
              <a:r>
                <a:rPr lang="zh-CN" altLang="en-US" sz="1400" dirty="0">
                  <a:solidFill>
                    <a:schemeClr val="tx1"/>
                  </a:solidFill>
                  <a:latin typeface="微软雅黑" pitchFamily="34" charset="-122"/>
                  <a:ea typeface="微软雅黑" pitchFamily="34" charset="-122"/>
                </a:rPr>
                <a:t>查</a:t>
              </a:r>
              <a:endParaRPr lang="en-US" altLang="zh-CN" sz="1400" dirty="0">
                <a:solidFill>
                  <a:schemeClr val="tx1"/>
                </a:solidFill>
                <a:latin typeface="微软雅黑" pitchFamily="34" charset="-122"/>
                <a:ea typeface="微软雅黑" pitchFamily="34" charset="-122"/>
              </a:endParaRPr>
            </a:p>
            <a:p>
              <a:pPr>
                <a:defRPr/>
              </a:pPr>
              <a:r>
                <a:rPr lang="zh-CN" altLang="en-US" sz="1400" dirty="0">
                  <a:solidFill>
                    <a:schemeClr val="tx1"/>
                  </a:solidFill>
                  <a:latin typeface="微软雅黑" pitchFamily="34" charset="-122"/>
                  <a:ea typeface="微软雅黑" pitchFamily="34" charset="-122"/>
                </a:rPr>
                <a:t>部</a:t>
              </a:r>
              <a:endParaRPr lang="en-US" altLang="zh-CN" sz="1400" dirty="0">
                <a:solidFill>
                  <a:schemeClr val="tx1"/>
                </a:solidFill>
                <a:latin typeface="微软雅黑" pitchFamily="34" charset="-122"/>
                <a:ea typeface="微软雅黑" pitchFamily="34" charset="-122"/>
              </a:endParaRPr>
            </a:p>
            <a:p>
              <a:pPr>
                <a:defRPr/>
              </a:pPr>
              <a:r>
                <a:rPr lang="zh-CN" altLang="en-US" sz="1400" dirty="0">
                  <a:solidFill>
                    <a:schemeClr val="tx1"/>
                  </a:solidFill>
                  <a:latin typeface="微软雅黑" pitchFamily="34" charset="-122"/>
                  <a:ea typeface="微软雅黑" pitchFamily="34" charset="-122"/>
                </a:rPr>
                <a:t>相</a:t>
              </a:r>
              <a:endParaRPr lang="en-US" altLang="zh-CN" sz="1400" dirty="0">
                <a:solidFill>
                  <a:schemeClr val="tx1"/>
                </a:solidFill>
                <a:latin typeface="微软雅黑" pitchFamily="34" charset="-122"/>
                <a:ea typeface="微软雅黑" pitchFamily="34" charset="-122"/>
              </a:endParaRPr>
            </a:p>
            <a:p>
              <a:pPr>
                <a:defRPr/>
              </a:pPr>
              <a:r>
                <a:rPr lang="zh-CN" altLang="en-US" sz="1400" dirty="0">
                  <a:solidFill>
                    <a:schemeClr val="tx1"/>
                  </a:solidFill>
                  <a:latin typeface="微软雅黑" pitchFamily="34" charset="-122"/>
                  <a:ea typeface="微软雅黑" pitchFamily="34" charset="-122"/>
                </a:rPr>
                <a:t>关</a:t>
              </a:r>
              <a:endParaRPr lang="en-US" altLang="zh-CN" sz="1400" dirty="0">
                <a:solidFill>
                  <a:schemeClr val="tx1"/>
                </a:solidFill>
                <a:latin typeface="微软雅黑" pitchFamily="34" charset="-122"/>
                <a:ea typeface="微软雅黑" pitchFamily="34" charset="-122"/>
              </a:endParaRPr>
            </a:p>
            <a:p>
              <a:pPr>
                <a:defRPr/>
              </a:pPr>
              <a:r>
                <a:rPr lang="zh-CN" altLang="en-US" sz="1400" dirty="0">
                  <a:solidFill>
                    <a:schemeClr val="tx1"/>
                  </a:solidFill>
                  <a:latin typeface="微软雅黑" pitchFamily="34" charset="-122"/>
                  <a:ea typeface="微软雅黑" pitchFamily="34" charset="-122"/>
                </a:rPr>
                <a:t>系</a:t>
              </a:r>
              <a:endParaRPr lang="en-US" altLang="zh-CN" sz="1400" dirty="0">
                <a:solidFill>
                  <a:schemeClr val="tx1"/>
                </a:solidFill>
                <a:latin typeface="微软雅黑" pitchFamily="34" charset="-122"/>
                <a:ea typeface="微软雅黑" pitchFamily="34" charset="-122"/>
              </a:endParaRPr>
            </a:p>
            <a:p>
              <a:pPr>
                <a:defRPr/>
              </a:pPr>
              <a:r>
                <a:rPr lang="zh-CN" altLang="en-US" sz="1400" dirty="0">
                  <a:solidFill>
                    <a:schemeClr val="tx1"/>
                  </a:solidFill>
                  <a:latin typeface="微软雅黑" pitchFamily="34" charset="-122"/>
                  <a:ea typeface="微软雅黑" pitchFamily="34" charset="-122"/>
                </a:rPr>
                <a:t>统</a:t>
              </a:r>
            </a:p>
          </p:txBody>
        </p:sp>
        <p:sp>
          <p:nvSpPr>
            <p:cNvPr id="7" name="圆角矩形 6"/>
            <p:cNvSpPr/>
            <p:nvPr/>
          </p:nvSpPr>
          <p:spPr>
            <a:xfrm>
              <a:off x="5303586" y="4926035"/>
              <a:ext cx="1623745" cy="1422562"/>
            </a:xfrm>
            <a:prstGeom prst="roundRect">
              <a:avLst/>
            </a:prstGeom>
          </p:spPr>
          <p:style>
            <a:lnRef idx="3">
              <a:schemeClr val="lt1"/>
            </a:lnRef>
            <a:fillRef idx="1">
              <a:schemeClr val="accent6"/>
            </a:fillRef>
            <a:effectRef idx="1">
              <a:schemeClr val="accent6"/>
            </a:effectRef>
            <a:fontRef idx="minor">
              <a:schemeClr val="lt1"/>
            </a:fontRef>
          </p:style>
          <p:txBody>
            <a:bodyPr/>
            <a:lstStyle/>
            <a:p>
              <a:pPr>
                <a:defRPr/>
              </a:pPr>
              <a:r>
                <a:rPr lang="zh-CN" altLang="en-US" sz="2400" dirty="0">
                  <a:latin typeface="微软雅黑" pitchFamily="34" charset="-122"/>
                  <a:ea typeface="微软雅黑" pitchFamily="34" charset="-122"/>
                </a:rPr>
                <a:t>稽查管理</a:t>
              </a:r>
            </a:p>
          </p:txBody>
        </p:sp>
        <p:sp>
          <p:nvSpPr>
            <p:cNvPr id="8" name="圆角矩形 7"/>
            <p:cNvSpPr/>
            <p:nvPr/>
          </p:nvSpPr>
          <p:spPr>
            <a:xfrm>
              <a:off x="3183650" y="4926035"/>
              <a:ext cx="1641879" cy="1433398"/>
            </a:xfrm>
            <a:prstGeom prst="roundRect">
              <a:avLst/>
            </a:prstGeom>
          </p:spPr>
          <p:style>
            <a:lnRef idx="3">
              <a:schemeClr val="lt1"/>
            </a:lnRef>
            <a:fillRef idx="1">
              <a:schemeClr val="accent6"/>
            </a:fillRef>
            <a:effectRef idx="1">
              <a:schemeClr val="accent6"/>
            </a:effectRef>
            <a:fontRef idx="minor">
              <a:schemeClr val="lt1"/>
            </a:fontRef>
          </p:style>
          <p:txBody>
            <a:bodyPr/>
            <a:lstStyle/>
            <a:p>
              <a:pPr>
                <a:defRPr/>
              </a:pPr>
              <a:r>
                <a:rPr lang="zh-CN" altLang="en-US" sz="2400" dirty="0">
                  <a:latin typeface="微软雅黑" pitchFamily="34" charset="-122"/>
                  <a:ea typeface="微软雅黑" pitchFamily="34" charset="-122"/>
                </a:rPr>
                <a:t>分析挖掘</a:t>
              </a:r>
            </a:p>
          </p:txBody>
        </p:sp>
        <p:sp>
          <p:nvSpPr>
            <p:cNvPr id="9" name="圆角矩形 8"/>
            <p:cNvSpPr/>
            <p:nvPr/>
          </p:nvSpPr>
          <p:spPr>
            <a:xfrm>
              <a:off x="1015908" y="4879597"/>
              <a:ext cx="1753975" cy="1484480"/>
            </a:xfrm>
            <a:prstGeom prst="roundRect">
              <a:avLst/>
            </a:prstGeom>
          </p:spPr>
          <p:style>
            <a:lnRef idx="3">
              <a:schemeClr val="lt1"/>
            </a:lnRef>
            <a:fillRef idx="1">
              <a:schemeClr val="accent6"/>
            </a:fillRef>
            <a:effectRef idx="1">
              <a:schemeClr val="accent6"/>
            </a:effectRef>
            <a:fontRef idx="minor">
              <a:schemeClr val="lt1"/>
            </a:fontRef>
          </p:style>
          <p:txBody>
            <a:bodyPr/>
            <a:lstStyle/>
            <a:p>
              <a:pPr>
                <a:defRPr/>
              </a:pPr>
              <a:r>
                <a:rPr lang="zh-CN" altLang="en-US" sz="2400" dirty="0">
                  <a:latin typeface="微软雅黑" pitchFamily="34" charset="-122"/>
                  <a:ea typeface="微软雅黑" pitchFamily="34" charset="-122"/>
                </a:rPr>
                <a:t>实时监控</a:t>
              </a:r>
            </a:p>
          </p:txBody>
        </p:sp>
        <p:sp>
          <p:nvSpPr>
            <p:cNvPr id="10" name="圆角矩形 9"/>
            <p:cNvSpPr/>
            <p:nvPr/>
          </p:nvSpPr>
          <p:spPr>
            <a:xfrm>
              <a:off x="4004590" y="5407446"/>
              <a:ext cx="659389" cy="427233"/>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zh-CN" altLang="en-US" sz="1200" dirty="0">
                  <a:solidFill>
                    <a:schemeClr val="tx1"/>
                  </a:solidFill>
                  <a:latin typeface="微软雅黑" pitchFamily="34" charset="-122"/>
                  <a:ea typeface="微软雅黑" pitchFamily="34" charset="-122"/>
                </a:rPr>
                <a:t>报表</a:t>
              </a:r>
              <a:endParaRPr lang="en-US" altLang="zh-CN" sz="1200" dirty="0">
                <a:solidFill>
                  <a:schemeClr val="tx1"/>
                </a:solidFill>
                <a:latin typeface="微软雅黑" pitchFamily="34" charset="-122"/>
                <a:ea typeface="微软雅黑" pitchFamily="34" charset="-122"/>
              </a:endParaRPr>
            </a:p>
            <a:p>
              <a:pPr>
                <a:defRPr/>
              </a:pPr>
              <a:r>
                <a:rPr lang="zh-CN" altLang="en-US" sz="1200" dirty="0">
                  <a:solidFill>
                    <a:schemeClr val="tx1"/>
                  </a:solidFill>
                  <a:latin typeface="微软雅黑" pitchFamily="34" charset="-122"/>
                  <a:ea typeface="微软雅黑" pitchFamily="34" charset="-122"/>
                </a:rPr>
                <a:t>系统</a:t>
              </a:r>
            </a:p>
          </p:txBody>
        </p:sp>
        <p:grpSp>
          <p:nvGrpSpPr>
            <p:cNvPr id="65547" name="组合 56"/>
            <p:cNvGrpSpPr>
              <a:grpSpLocks/>
            </p:cNvGrpSpPr>
            <p:nvPr/>
          </p:nvGrpSpPr>
          <p:grpSpPr bwMode="auto">
            <a:xfrm>
              <a:off x="1189365" y="3861048"/>
              <a:ext cx="1402940" cy="851718"/>
              <a:chOff x="945600" y="917030"/>
              <a:chExt cx="1538168" cy="1025859"/>
            </a:xfrm>
          </p:grpSpPr>
          <p:pic>
            <p:nvPicPr>
              <p:cNvPr id="655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257" y="917030"/>
                <a:ext cx="748944" cy="7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81" name="TextBox 46"/>
              <p:cNvSpPr txBox="1">
                <a:spLocks noChangeArrowheads="1"/>
              </p:cNvSpPr>
              <p:nvPr/>
            </p:nvSpPr>
            <p:spPr bwMode="auto">
              <a:xfrm>
                <a:off x="945600" y="1573557"/>
                <a:ext cx="153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zh-CN" altLang="en-US" sz="1400" b="1"/>
                  <a:t>风控组</a:t>
                </a:r>
              </a:p>
            </p:txBody>
          </p:sp>
        </p:grpSp>
        <p:grpSp>
          <p:nvGrpSpPr>
            <p:cNvPr id="65548" name="组合 59"/>
            <p:cNvGrpSpPr>
              <a:grpSpLocks/>
            </p:cNvGrpSpPr>
            <p:nvPr/>
          </p:nvGrpSpPr>
          <p:grpSpPr bwMode="auto">
            <a:xfrm>
              <a:off x="7427139" y="5639577"/>
              <a:ext cx="1041359" cy="952075"/>
              <a:chOff x="4355975" y="7101408"/>
              <a:chExt cx="1150825" cy="1146735"/>
            </a:xfrm>
          </p:grpSpPr>
          <p:pic>
            <p:nvPicPr>
              <p:cNvPr id="6557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059" y="7101408"/>
                <a:ext cx="10096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p:cNvSpPr txBox="1"/>
              <p:nvPr/>
            </p:nvSpPr>
            <p:spPr>
              <a:xfrm>
                <a:off x="4355622" y="7942344"/>
                <a:ext cx="1151351" cy="305768"/>
              </a:xfrm>
              <a:prstGeom prst="rect">
                <a:avLst/>
              </a:prstGeom>
              <a:solidFill>
                <a:schemeClr val="bg1"/>
              </a:solidFill>
            </p:spPr>
            <p:txBody>
              <a:bodyPr>
                <a:spAutoFit/>
              </a:bodyPr>
              <a:lstStyle/>
              <a:p>
                <a:pPr>
                  <a:defRPr/>
                </a:pPr>
                <a:r>
                  <a:rPr lang="zh-CN" altLang="en-US" sz="1050" dirty="0">
                    <a:ea typeface="宋体" charset="-122"/>
                  </a:rPr>
                  <a:t>其他交易所</a:t>
                </a:r>
              </a:p>
            </p:txBody>
          </p:sp>
        </p:grpSp>
        <p:grpSp>
          <p:nvGrpSpPr>
            <p:cNvPr id="65549" name="组合 62"/>
            <p:cNvGrpSpPr>
              <a:grpSpLocks/>
            </p:cNvGrpSpPr>
            <p:nvPr/>
          </p:nvGrpSpPr>
          <p:grpSpPr bwMode="auto">
            <a:xfrm>
              <a:off x="7300753" y="3905826"/>
              <a:ext cx="1148067" cy="932706"/>
              <a:chOff x="7397464" y="5415137"/>
              <a:chExt cx="1258728" cy="1123406"/>
            </a:xfrm>
          </p:grpSpPr>
          <p:pic>
            <p:nvPicPr>
              <p:cNvPr id="6557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074" y="5415137"/>
                <a:ext cx="1000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7398321" y="6231896"/>
                <a:ext cx="1257928" cy="305768"/>
              </a:xfrm>
              <a:prstGeom prst="rect">
                <a:avLst/>
              </a:prstGeom>
              <a:solidFill>
                <a:schemeClr val="bg1"/>
              </a:solidFill>
            </p:spPr>
            <p:txBody>
              <a:bodyPr>
                <a:spAutoFit/>
              </a:bodyPr>
              <a:lstStyle/>
              <a:p>
                <a:pPr>
                  <a:defRPr/>
                </a:pPr>
                <a:r>
                  <a:rPr lang="zh-CN" altLang="en-US" sz="1050" dirty="0">
                    <a:ea typeface="宋体" charset="-122"/>
                  </a:rPr>
                  <a:t>会员公司</a:t>
                </a:r>
              </a:p>
            </p:txBody>
          </p:sp>
        </p:grpSp>
        <p:sp>
          <p:nvSpPr>
            <p:cNvPr id="14" name="圆角矩形 13"/>
            <p:cNvSpPr/>
            <p:nvPr/>
          </p:nvSpPr>
          <p:spPr>
            <a:xfrm>
              <a:off x="5526129" y="5874926"/>
              <a:ext cx="1168768" cy="269343"/>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zh-CN" altLang="en-US" sz="1200" dirty="0">
                  <a:solidFill>
                    <a:schemeClr val="tx1"/>
                  </a:solidFill>
                  <a:latin typeface="微软雅黑" pitchFamily="34" charset="-122"/>
                  <a:ea typeface="微软雅黑" pitchFamily="34" charset="-122"/>
                </a:rPr>
                <a:t>跨市场交换</a:t>
              </a:r>
            </a:p>
          </p:txBody>
        </p:sp>
        <p:grpSp>
          <p:nvGrpSpPr>
            <p:cNvPr id="65551" name="组合 68"/>
            <p:cNvGrpSpPr>
              <a:grpSpLocks/>
            </p:cNvGrpSpPr>
            <p:nvPr/>
          </p:nvGrpSpPr>
          <p:grpSpPr bwMode="auto">
            <a:xfrm>
              <a:off x="3377497" y="3861048"/>
              <a:ext cx="1179569" cy="851718"/>
              <a:chOff x="3203848" y="917030"/>
              <a:chExt cx="1293267" cy="1025859"/>
            </a:xfrm>
          </p:grpSpPr>
          <p:pic>
            <p:nvPicPr>
              <p:cNvPr id="655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100" y="917030"/>
                <a:ext cx="748944" cy="75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5" name="TextBox 40"/>
              <p:cNvSpPr txBox="1">
                <a:spLocks noChangeArrowheads="1"/>
              </p:cNvSpPr>
              <p:nvPr/>
            </p:nvSpPr>
            <p:spPr bwMode="auto">
              <a:xfrm>
                <a:off x="3203848" y="1573557"/>
                <a:ext cx="12932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zh-CN" altLang="en-US" sz="1400" b="1"/>
                  <a:t>分析组</a:t>
                </a:r>
              </a:p>
            </p:txBody>
          </p:sp>
        </p:grpSp>
        <p:grpSp>
          <p:nvGrpSpPr>
            <p:cNvPr id="65552" name="组合 71"/>
            <p:cNvGrpSpPr>
              <a:grpSpLocks/>
            </p:cNvGrpSpPr>
            <p:nvPr/>
          </p:nvGrpSpPr>
          <p:grpSpPr bwMode="auto">
            <a:xfrm>
              <a:off x="5304408" y="3861048"/>
              <a:ext cx="1291988" cy="851718"/>
              <a:chOff x="5782060" y="917030"/>
              <a:chExt cx="1416522" cy="1025859"/>
            </a:xfrm>
          </p:grpSpPr>
          <p:pic>
            <p:nvPicPr>
              <p:cNvPr id="655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928" y="917030"/>
                <a:ext cx="748944" cy="75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3" name="TextBox 38"/>
              <p:cNvSpPr txBox="1">
                <a:spLocks noChangeArrowheads="1"/>
              </p:cNvSpPr>
              <p:nvPr/>
            </p:nvSpPr>
            <p:spPr bwMode="auto">
              <a:xfrm>
                <a:off x="5782060" y="1573557"/>
                <a:ext cx="1416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zh-CN" altLang="en-US" sz="1400" b="1"/>
                  <a:t>稽查组</a:t>
                </a:r>
              </a:p>
            </p:txBody>
          </p:sp>
        </p:grpSp>
        <p:sp>
          <p:nvSpPr>
            <p:cNvPr id="17" name="圆角矩形 16"/>
            <p:cNvSpPr/>
            <p:nvPr/>
          </p:nvSpPr>
          <p:spPr>
            <a:xfrm>
              <a:off x="3249589" y="5424474"/>
              <a:ext cx="689062" cy="419493"/>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zh-CN" altLang="en-US" sz="1200" dirty="0">
                  <a:solidFill>
                    <a:schemeClr val="tx1"/>
                  </a:solidFill>
                  <a:latin typeface="微软雅黑" pitchFamily="34" charset="-122"/>
                  <a:ea typeface="微软雅黑" pitchFamily="34" charset="-122"/>
                </a:rPr>
                <a:t>交易</a:t>
              </a:r>
              <a:endParaRPr lang="en-US" altLang="zh-CN" sz="1200" dirty="0">
                <a:solidFill>
                  <a:schemeClr val="tx1"/>
                </a:solidFill>
                <a:latin typeface="微软雅黑" pitchFamily="34" charset="-122"/>
                <a:ea typeface="微软雅黑" pitchFamily="34" charset="-122"/>
              </a:endParaRPr>
            </a:p>
            <a:p>
              <a:pPr>
                <a:defRPr/>
              </a:pPr>
              <a:r>
                <a:rPr lang="zh-CN" altLang="en-US" sz="1200" dirty="0">
                  <a:solidFill>
                    <a:schemeClr val="tx1"/>
                  </a:solidFill>
                  <a:latin typeface="微软雅黑" pitchFamily="34" charset="-122"/>
                  <a:ea typeface="微软雅黑" pitchFamily="34" charset="-122"/>
                </a:rPr>
                <a:t>反演</a:t>
              </a:r>
            </a:p>
          </p:txBody>
        </p:sp>
        <p:sp>
          <p:nvSpPr>
            <p:cNvPr id="18" name="圆角矩形 17"/>
            <p:cNvSpPr/>
            <p:nvPr/>
          </p:nvSpPr>
          <p:spPr>
            <a:xfrm>
              <a:off x="1192295" y="5421378"/>
              <a:ext cx="677522" cy="427233"/>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zh-CN" altLang="en-US" sz="1200" dirty="0">
                  <a:solidFill>
                    <a:schemeClr val="tx1"/>
                  </a:solidFill>
                  <a:latin typeface="微软雅黑" pitchFamily="34" charset="-122"/>
                  <a:ea typeface="微软雅黑" pitchFamily="34" charset="-122"/>
                </a:rPr>
                <a:t>风控</a:t>
              </a:r>
              <a:endParaRPr lang="en-US" altLang="zh-CN" sz="1200" dirty="0">
                <a:solidFill>
                  <a:schemeClr val="tx1"/>
                </a:solidFill>
                <a:latin typeface="微软雅黑" pitchFamily="34" charset="-122"/>
                <a:ea typeface="微软雅黑" pitchFamily="34" charset="-122"/>
              </a:endParaRPr>
            </a:p>
            <a:p>
              <a:pPr>
                <a:defRPr/>
              </a:pPr>
              <a:r>
                <a:rPr lang="zh-CN" altLang="en-US" sz="1200" dirty="0">
                  <a:solidFill>
                    <a:schemeClr val="tx1"/>
                  </a:solidFill>
                  <a:latin typeface="微软雅黑" pitchFamily="34" charset="-122"/>
                  <a:ea typeface="微软雅黑" pitchFamily="34" charset="-122"/>
                </a:rPr>
                <a:t>展示</a:t>
              </a:r>
            </a:p>
          </p:txBody>
        </p:sp>
        <p:sp>
          <p:nvSpPr>
            <p:cNvPr id="19" name="上箭头 18"/>
            <p:cNvSpPr/>
            <p:nvPr/>
          </p:nvSpPr>
          <p:spPr>
            <a:xfrm rot="18333600">
              <a:off x="6954774" y="5749298"/>
              <a:ext cx="464384" cy="845666"/>
            </a:xfrm>
            <a:prstGeom prst="upArrow">
              <a:avLst/>
            </a:prstGeom>
          </p:spPr>
          <p:style>
            <a:lnRef idx="1">
              <a:schemeClr val="accent2"/>
            </a:lnRef>
            <a:fillRef idx="3">
              <a:schemeClr val="accent2"/>
            </a:fillRef>
            <a:effectRef idx="2">
              <a:schemeClr val="accent2"/>
            </a:effectRef>
            <a:fontRef idx="minor">
              <a:schemeClr val="lt1"/>
            </a:fontRef>
          </p:style>
          <p:txBody>
            <a:bodyPr anchor="ctr"/>
            <a:lstStyle/>
            <a:p>
              <a:pPr>
                <a:defRPr/>
              </a:pPr>
              <a:endParaRPr lang="zh-CN" altLang="en-US" sz="1400"/>
            </a:p>
          </p:txBody>
        </p:sp>
        <p:grpSp>
          <p:nvGrpSpPr>
            <p:cNvPr id="65556" name="组合 77"/>
            <p:cNvGrpSpPr>
              <a:grpSpLocks/>
            </p:cNvGrpSpPr>
            <p:nvPr/>
          </p:nvGrpSpPr>
          <p:grpSpPr bwMode="auto">
            <a:xfrm>
              <a:off x="7355204" y="4802593"/>
              <a:ext cx="1148067" cy="1022644"/>
              <a:chOff x="6229705" y="5295524"/>
              <a:chExt cx="1004185" cy="1231733"/>
            </a:xfrm>
          </p:grpSpPr>
          <p:sp>
            <p:nvSpPr>
              <p:cNvPr id="34" name="TextBox 33"/>
              <p:cNvSpPr txBox="1"/>
              <p:nvPr/>
            </p:nvSpPr>
            <p:spPr>
              <a:xfrm>
                <a:off x="6230344" y="6025909"/>
                <a:ext cx="1003546" cy="501533"/>
              </a:xfrm>
              <a:prstGeom prst="rect">
                <a:avLst/>
              </a:prstGeom>
              <a:solidFill>
                <a:schemeClr val="bg1"/>
              </a:solidFill>
            </p:spPr>
            <p:txBody>
              <a:bodyPr>
                <a:spAutoFit/>
              </a:bodyPr>
              <a:lstStyle/>
              <a:p>
                <a:pPr>
                  <a:defRPr/>
                </a:pPr>
                <a:r>
                  <a:rPr lang="zh-CN" altLang="en-US" sz="1050" dirty="0">
                    <a:ea typeface="宋体" charset="-122"/>
                  </a:rPr>
                  <a:t>保证金</a:t>
                </a:r>
                <a:endParaRPr lang="en-US" altLang="zh-CN" sz="1050" dirty="0">
                  <a:ea typeface="宋体" charset="-122"/>
                </a:endParaRPr>
              </a:p>
              <a:p>
                <a:pPr>
                  <a:defRPr/>
                </a:pPr>
                <a:r>
                  <a:rPr lang="zh-CN" altLang="en-US" sz="1050" dirty="0">
                    <a:ea typeface="宋体" charset="-122"/>
                  </a:rPr>
                  <a:t>监控中心</a:t>
                </a:r>
              </a:p>
            </p:txBody>
          </p:sp>
          <p:pic>
            <p:nvPicPr>
              <p:cNvPr id="65571"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3242" y="5295524"/>
                <a:ext cx="747911" cy="79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上箭头 20"/>
            <p:cNvSpPr/>
            <p:nvPr/>
          </p:nvSpPr>
          <p:spPr>
            <a:xfrm rot="14915320">
              <a:off x="6910265" y="5262058"/>
              <a:ext cx="464384" cy="783024"/>
            </a:xfrm>
            <a:prstGeom prst="upArrow">
              <a:avLst/>
            </a:prstGeom>
          </p:spPr>
          <p:style>
            <a:lnRef idx="1">
              <a:schemeClr val="accent2"/>
            </a:lnRef>
            <a:fillRef idx="3">
              <a:schemeClr val="accent2"/>
            </a:fillRef>
            <a:effectRef idx="2">
              <a:schemeClr val="accent2"/>
            </a:effectRef>
            <a:fontRef idx="minor">
              <a:schemeClr val="lt1"/>
            </a:fontRef>
          </p:style>
          <p:txBody>
            <a:bodyPr anchor="ctr"/>
            <a:lstStyle/>
            <a:p>
              <a:pPr>
                <a:defRPr/>
              </a:pPr>
              <a:endParaRPr lang="zh-CN" altLang="en-US" sz="1400"/>
            </a:p>
          </p:txBody>
        </p:sp>
        <p:sp>
          <p:nvSpPr>
            <p:cNvPr id="22" name="圆角矩形 21"/>
            <p:cNvSpPr/>
            <p:nvPr/>
          </p:nvSpPr>
          <p:spPr>
            <a:xfrm>
              <a:off x="3249589" y="5874926"/>
              <a:ext cx="1510001" cy="329713"/>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a:defRPr/>
              </a:pPr>
              <a:r>
                <a:rPr lang="zh-CN" altLang="en-US" sz="1200" dirty="0">
                  <a:solidFill>
                    <a:schemeClr val="tx1"/>
                  </a:solidFill>
                  <a:latin typeface="微软雅黑" pitchFamily="34" charset="-122"/>
                  <a:ea typeface="微软雅黑" pitchFamily="34" charset="-122"/>
                </a:rPr>
                <a:t>历史风控分析</a:t>
              </a:r>
            </a:p>
          </p:txBody>
        </p:sp>
        <p:sp>
          <p:nvSpPr>
            <p:cNvPr id="23" name="圆角矩形 22"/>
            <p:cNvSpPr/>
            <p:nvPr/>
          </p:nvSpPr>
          <p:spPr>
            <a:xfrm>
              <a:off x="5547560" y="5503419"/>
              <a:ext cx="1147337" cy="261603"/>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zh-CN" altLang="en-US" sz="1200" dirty="0">
                  <a:solidFill>
                    <a:schemeClr val="tx1"/>
                  </a:solidFill>
                  <a:latin typeface="微软雅黑" pitchFamily="34" charset="-122"/>
                  <a:ea typeface="微软雅黑" pitchFamily="34" charset="-122"/>
                </a:rPr>
                <a:t>稽查管理</a:t>
              </a:r>
            </a:p>
          </p:txBody>
        </p:sp>
        <p:sp>
          <p:nvSpPr>
            <p:cNvPr id="24" name="上箭头 23"/>
            <p:cNvSpPr/>
            <p:nvPr/>
          </p:nvSpPr>
          <p:spPr>
            <a:xfrm rot="14683136">
              <a:off x="6907843" y="4472474"/>
              <a:ext cx="465932" cy="812697"/>
            </a:xfrm>
            <a:prstGeom prst="upArrow">
              <a:avLst/>
            </a:prstGeom>
          </p:spPr>
          <p:style>
            <a:lnRef idx="1">
              <a:schemeClr val="accent2"/>
            </a:lnRef>
            <a:fillRef idx="3">
              <a:schemeClr val="accent2"/>
            </a:fillRef>
            <a:effectRef idx="2">
              <a:schemeClr val="accent2"/>
            </a:effectRef>
            <a:fontRef idx="minor">
              <a:schemeClr val="lt1"/>
            </a:fontRef>
          </p:style>
          <p:txBody>
            <a:bodyPr anchor="ctr"/>
            <a:lstStyle/>
            <a:p>
              <a:pPr>
                <a:defRPr/>
              </a:pPr>
              <a:endParaRPr lang="zh-CN" altLang="en-US" sz="1400"/>
            </a:p>
          </p:txBody>
        </p:sp>
        <p:sp>
          <p:nvSpPr>
            <p:cNvPr id="25" name="圆角矩形 24"/>
            <p:cNvSpPr/>
            <p:nvPr/>
          </p:nvSpPr>
          <p:spPr>
            <a:xfrm>
              <a:off x="1919271" y="5416734"/>
              <a:ext cx="703898" cy="436521"/>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defRPr/>
              </a:pPr>
              <a:r>
                <a:rPr lang="zh-CN" altLang="en-US" sz="1200" dirty="0">
                  <a:solidFill>
                    <a:schemeClr val="tx1"/>
                  </a:solidFill>
                  <a:latin typeface="微软雅黑" pitchFamily="34" charset="-122"/>
                  <a:ea typeface="微软雅黑" pitchFamily="34" charset="-122"/>
                </a:rPr>
                <a:t>大户</a:t>
              </a:r>
              <a:endParaRPr lang="en-US" altLang="zh-CN" sz="1200" dirty="0">
                <a:solidFill>
                  <a:schemeClr val="tx1"/>
                </a:solidFill>
                <a:latin typeface="微软雅黑" pitchFamily="34" charset="-122"/>
                <a:ea typeface="微软雅黑" pitchFamily="34" charset="-122"/>
              </a:endParaRPr>
            </a:p>
            <a:p>
              <a:pPr>
                <a:defRPr/>
              </a:pPr>
              <a:r>
                <a:rPr lang="zh-CN" altLang="en-US" sz="1200" dirty="0">
                  <a:solidFill>
                    <a:schemeClr val="tx1"/>
                  </a:solidFill>
                  <a:latin typeface="微软雅黑" pitchFamily="34" charset="-122"/>
                  <a:ea typeface="微软雅黑" pitchFamily="34" charset="-122"/>
                </a:rPr>
                <a:t>报告</a:t>
              </a:r>
            </a:p>
          </p:txBody>
        </p:sp>
        <p:sp>
          <p:nvSpPr>
            <p:cNvPr id="26" name="圆角矩形 25"/>
            <p:cNvSpPr/>
            <p:nvPr/>
          </p:nvSpPr>
          <p:spPr>
            <a:xfrm>
              <a:off x="1192295" y="5874926"/>
              <a:ext cx="1430874" cy="329713"/>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a:defRPr/>
              </a:pPr>
              <a:r>
                <a:rPr lang="zh-CN" altLang="en-US" sz="1200" dirty="0">
                  <a:solidFill>
                    <a:schemeClr val="tx1"/>
                  </a:solidFill>
                  <a:latin typeface="微软雅黑" pitchFamily="34" charset="-122"/>
                  <a:ea typeface="微软雅黑" pitchFamily="34" charset="-122"/>
                </a:rPr>
                <a:t>交易实时风控</a:t>
              </a:r>
              <a:endParaRPr lang="en-US" altLang="zh-CN" sz="1200" dirty="0">
                <a:solidFill>
                  <a:schemeClr val="tx1"/>
                </a:solidFill>
                <a:latin typeface="微软雅黑" pitchFamily="34" charset="-122"/>
                <a:ea typeface="微软雅黑" pitchFamily="34" charset="-122"/>
              </a:endParaRPr>
            </a:p>
          </p:txBody>
        </p:sp>
        <p:sp>
          <p:nvSpPr>
            <p:cNvPr id="27" name="右箭头 26"/>
            <p:cNvSpPr/>
            <p:nvPr/>
          </p:nvSpPr>
          <p:spPr>
            <a:xfrm>
              <a:off x="2769883" y="5272775"/>
              <a:ext cx="413767" cy="509274"/>
            </a:xfrm>
            <a:prstGeom prst="rightArrow">
              <a:avLst>
                <a:gd name="adj1" fmla="val 50000"/>
                <a:gd name="adj2" fmla="val 359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400"/>
            </a:p>
          </p:txBody>
        </p:sp>
        <p:sp>
          <p:nvSpPr>
            <p:cNvPr id="28" name="下弧形箭头 27"/>
            <p:cNvSpPr/>
            <p:nvPr/>
          </p:nvSpPr>
          <p:spPr>
            <a:xfrm>
              <a:off x="2769883" y="6049844"/>
              <a:ext cx="2794162" cy="55726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400">
                <a:solidFill>
                  <a:schemeClr val="tx1"/>
                </a:solidFill>
              </a:endParaRPr>
            </a:p>
          </p:txBody>
        </p:sp>
        <p:cxnSp>
          <p:nvCxnSpPr>
            <p:cNvPr id="29" name="直接箭头连接符 28"/>
            <p:cNvCxnSpPr>
              <a:stCxn id="65581" idx="2"/>
              <a:endCxn id="9" idx="0"/>
            </p:cNvCxnSpPr>
            <p:nvPr/>
          </p:nvCxnSpPr>
          <p:spPr>
            <a:xfrm>
              <a:off x="1891248" y="4712419"/>
              <a:ext cx="1648" cy="16717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直接箭头连接符 29"/>
            <p:cNvCxnSpPr/>
            <p:nvPr/>
          </p:nvCxnSpPr>
          <p:spPr>
            <a:xfrm>
              <a:off x="4006238" y="4689199"/>
              <a:ext cx="1649" cy="17956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直接箭头连接符 30"/>
            <p:cNvCxnSpPr/>
            <p:nvPr/>
          </p:nvCxnSpPr>
          <p:spPr>
            <a:xfrm>
              <a:off x="5920115" y="4689199"/>
              <a:ext cx="3297" cy="17956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直接箭头连接符 31"/>
            <p:cNvCxnSpPr/>
            <p:nvPr/>
          </p:nvCxnSpPr>
          <p:spPr>
            <a:xfrm>
              <a:off x="2204457" y="4616446"/>
              <a:ext cx="1130852" cy="21052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右箭头 32"/>
            <p:cNvSpPr/>
            <p:nvPr/>
          </p:nvSpPr>
          <p:spPr>
            <a:xfrm>
              <a:off x="4891468" y="5244912"/>
              <a:ext cx="412118" cy="510822"/>
            </a:xfrm>
            <a:prstGeom prst="rightArrow">
              <a:avLst>
                <a:gd name="adj1" fmla="val 50000"/>
                <a:gd name="adj2" fmla="val 359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400"/>
            </a:p>
          </p:txBody>
        </p:sp>
      </p:gr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F6C2BE6B-99FC-4345-9C1B-7B143AD8BA8B}" type="slidenum">
              <a:rPr lang="en-US" altLang="zh-CN" sz="1000" smtClean="0">
                <a:solidFill>
                  <a:srgbClr val="969696"/>
                </a:solidFill>
              </a:rPr>
              <a:pPr eaLnBrk="1" hangingPunct="1"/>
              <a:t>86</a:t>
            </a:fld>
            <a:r>
              <a:rPr lang="en-US" altLang="zh-CN" sz="1000" smtClean="0">
                <a:solidFill>
                  <a:srgbClr val="969696"/>
                </a:solidFill>
              </a:rPr>
              <a:t> -</a:t>
            </a:r>
          </a:p>
        </p:txBody>
      </p:sp>
      <p:sp>
        <p:nvSpPr>
          <p:cNvPr id="66563" name="Rectangle 2"/>
          <p:cNvSpPr>
            <a:spLocks noGrp="1" noChangeArrowheads="1"/>
          </p:cNvSpPr>
          <p:nvPr>
            <p:ph type="title"/>
          </p:nvPr>
        </p:nvSpPr>
        <p:spPr/>
        <p:txBody>
          <a:bodyPr/>
          <a:lstStyle/>
          <a:p>
            <a:r>
              <a:rPr lang="zh-CN" altLang="en-US" smtClean="0"/>
              <a:t>违法违规与异常交易行为</a:t>
            </a:r>
          </a:p>
        </p:txBody>
      </p:sp>
      <p:sp>
        <p:nvSpPr>
          <p:cNvPr id="66564" name="Rectangle 3"/>
          <p:cNvSpPr>
            <a:spLocks noChangeArrowheads="1"/>
          </p:cNvSpPr>
          <p:nvPr/>
        </p:nvSpPr>
        <p:spPr bwMode="auto">
          <a:xfrm>
            <a:off x="468313" y="1196975"/>
            <a:ext cx="822960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rgbClr val="66B821"/>
              </a:buClr>
              <a:buFont typeface="Wingdings" pitchFamily="2" charset="2"/>
              <a:buChar char="n"/>
            </a:pPr>
            <a:endParaRPr lang="zh-CN" altLang="en-US" sz="2000">
              <a:ea typeface="黑体" pitchFamily="2" charset="-122"/>
            </a:endParaRPr>
          </a:p>
        </p:txBody>
      </p:sp>
      <p:sp>
        <p:nvSpPr>
          <p:cNvPr id="3" name="矩形 2"/>
          <p:cNvSpPr/>
          <p:nvPr/>
        </p:nvSpPr>
        <p:spPr>
          <a:xfrm>
            <a:off x="463550" y="1212850"/>
            <a:ext cx="8423275" cy="5664200"/>
          </a:xfrm>
          <a:prstGeom prst="rect">
            <a:avLst/>
          </a:prstGeom>
        </p:spPr>
        <p:txBody>
          <a:bodyPr>
            <a:spAutoFit/>
          </a:bodyPr>
          <a:lstStyle/>
          <a:p>
            <a:pPr algn="just">
              <a:buClr>
                <a:srgbClr val="3333FF"/>
              </a:buClr>
              <a:defRPr/>
            </a:pPr>
            <a:r>
              <a:rPr lang="zh-CN" altLang="en-US" sz="2400" dirty="0">
                <a:latin typeface="+mj-ea"/>
                <a:ea typeface="+mj-ea"/>
                <a:cs typeface="Times New Roman" pitchFamily="18" charset="0"/>
              </a:rPr>
              <a:t>明确的监控重点</a:t>
            </a:r>
            <a:endParaRPr lang="en-US" altLang="zh-CN" sz="2400" dirty="0">
              <a:latin typeface="+mj-ea"/>
              <a:ea typeface="+mj-ea"/>
              <a:cs typeface="Times New Roman" pitchFamily="18" charset="0"/>
            </a:endParaRPr>
          </a:p>
          <a:p>
            <a:pPr lvl="1" algn="just">
              <a:buClr>
                <a:srgbClr val="FF0000"/>
              </a:buClr>
              <a:buFont typeface="Wingdings" pitchFamily="2" charset="2"/>
              <a:buChar char="ü"/>
              <a:defRPr/>
            </a:pPr>
            <a:r>
              <a:rPr lang="zh-CN" altLang="en-US" sz="1800" dirty="0">
                <a:latin typeface="Times New Roman" pitchFamily="18" charset="0"/>
                <a:ea typeface="仿宋_GB2312" pitchFamily="49" charset="-122"/>
                <a:cs typeface="Times New Roman" pitchFamily="18" charset="0"/>
              </a:rPr>
              <a:t>关注重点监控行为</a:t>
            </a:r>
            <a:endParaRPr lang="en-US" altLang="zh-CN" sz="1800" dirty="0">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r>
              <a:rPr lang="zh-CN" altLang="en-US" sz="1800" dirty="0">
                <a:latin typeface="Times New Roman" pitchFamily="18" charset="0"/>
                <a:ea typeface="仿宋_GB2312" pitchFamily="49" charset="-122"/>
                <a:cs typeface="Times New Roman" pitchFamily="18" charset="0"/>
              </a:rPr>
              <a:t>拉抬打压、虚假报撤、跨市场操纵等违法违规行为</a:t>
            </a:r>
          </a:p>
          <a:p>
            <a:pPr lvl="1" algn="just">
              <a:buClr>
                <a:srgbClr val="00B050"/>
              </a:buClr>
              <a:defRPr/>
            </a:pPr>
            <a:endParaRPr lang="en-US" altLang="zh-CN" sz="1800" dirty="0">
              <a:latin typeface="Times New Roman" pitchFamily="18" charset="0"/>
              <a:ea typeface="仿宋_GB2312" pitchFamily="49" charset="-122"/>
              <a:cs typeface="Times New Roman" pitchFamily="18" charset="0"/>
            </a:endParaRPr>
          </a:p>
          <a:p>
            <a:pPr lvl="1" algn="just">
              <a:buClr>
                <a:srgbClr val="FF0000"/>
              </a:buClr>
              <a:buFont typeface="Wingdings" pitchFamily="2" charset="2"/>
              <a:buChar char="ü"/>
              <a:defRPr/>
            </a:pPr>
            <a:r>
              <a:rPr lang="zh-CN" altLang="en-US" sz="1800" dirty="0">
                <a:latin typeface="Times New Roman" pitchFamily="18" charset="0"/>
                <a:ea typeface="仿宋_GB2312" pitchFamily="49" charset="-122"/>
                <a:cs typeface="Times New Roman" pitchFamily="18" charset="0"/>
              </a:rPr>
              <a:t>建立重点监控名单</a:t>
            </a:r>
            <a:endParaRPr lang="en-US" altLang="zh-CN" sz="1800" dirty="0">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r>
              <a:rPr lang="zh-CN" altLang="en-US" sz="1800" dirty="0">
                <a:latin typeface="Times New Roman" pitchFamily="18" charset="0"/>
                <a:ea typeface="仿宋_GB2312" pitchFamily="49" charset="-122"/>
                <a:cs typeface="Times New Roman" pitchFamily="18" charset="0"/>
              </a:rPr>
              <a:t>疑似关联客户</a:t>
            </a:r>
          </a:p>
          <a:p>
            <a:pPr lvl="2" algn="just">
              <a:buClr>
                <a:srgbClr val="00B050"/>
              </a:buClr>
              <a:buFont typeface="Arial" pitchFamily="34" charset="0"/>
              <a:buChar char="•"/>
              <a:defRPr/>
            </a:pPr>
            <a:r>
              <a:rPr lang="zh-CN" altLang="en-US" sz="1800" dirty="0">
                <a:latin typeface="Times New Roman" pitchFamily="18" charset="0"/>
                <a:ea typeface="仿宋_GB2312" pitchFamily="49" charset="-122"/>
                <a:cs typeface="Times New Roman" pitchFamily="18" charset="0"/>
              </a:rPr>
              <a:t>程序化交易客户</a:t>
            </a:r>
          </a:p>
          <a:p>
            <a:pPr lvl="2" algn="just">
              <a:buClr>
                <a:srgbClr val="00B050"/>
              </a:buClr>
              <a:buFont typeface="Arial" pitchFamily="34" charset="0"/>
              <a:buChar char="•"/>
              <a:defRPr/>
            </a:pPr>
            <a:r>
              <a:rPr lang="zh-CN" altLang="en-US" sz="1800" dirty="0">
                <a:latin typeface="Times New Roman" pitchFamily="18" charset="0"/>
                <a:ea typeface="仿宋_GB2312" pitchFamily="49" charset="-122"/>
                <a:cs typeface="Times New Roman" pitchFamily="18" charset="0"/>
              </a:rPr>
              <a:t>短线炒手</a:t>
            </a:r>
            <a:endParaRPr lang="en-US" altLang="zh-CN" sz="1800" dirty="0">
              <a:latin typeface="Times New Roman" pitchFamily="18" charset="0"/>
              <a:ea typeface="仿宋_GB2312" pitchFamily="49" charset="-122"/>
              <a:cs typeface="Times New Roman" pitchFamily="18" charset="0"/>
            </a:endParaRPr>
          </a:p>
          <a:p>
            <a:pPr lvl="1" algn="just">
              <a:buClr>
                <a:srgbClr val="00B050"/>
              </a:buClr>
              <a:buFont typeface="Arial" pitchFamily="34" charset="0"/>
              <a:buChar char="•"/>
              <a:defRPr/>
            </a:pPr>
            <a:endParaRPr lang="en-US" altLang="zh-CN" sz="1800" dirty="0">
              <a:latin typeface="Times New Roman" pitchFamily="18" charset="0"/>
              <a:ea typeface="仿宋_GB2312" pitchFamily="49" charset="-122"/>
              <a:cs typeface="Times New Roman" pitchFamily="18" charset="0"/>
            </a:endParaRPr>
          </a:p>
          <a:p>
            <a:pPr lvl="1" algn="just">
              <a:buClr>
                <a:srgbClr val="FF0000"/>
              </a:buClr>
              <a:buFont typeface="Wingdings" pitchFamily="2" charset="2"/>
              <a:buChar char="ü"/>
              <a:defRPr/>
            </a:pPr>
            <a:r>
              <a:rPr lang="zh-CN" altLang="en-US" sz="1800" dirty="0">
                <a:latin typeface="Times New Roman" pitchFamily="18" charset="0"/>
                <a:ea typeface="仿宋_GB2312" pitchFamily="49" charset="-122"/>
                <a:cs typeface="Times New Roman" pitchFamily="18" charset="0"/>
              </a:rPr>
              <a:t>异常交易行为</a:t>
            </a:r>
            <a:endParaRPr lang="en-US" altLang="zh-CN" sz="1800" dirty="0">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r>
              <a:rPr lang="zh-CN" altLang="en-US" sz="1800" dirty="0">
                <a:latin typeface="Times New Roman" pitchFamily="18" charset="0"/>
                <a:ea typeface="仿宋_GB2312" pitchFamily="49" charset="-122"/>
                <a:cs typeface="Times New Roman" pitchFamily="18" charset="0"/>
              </a:rPr>
              <a:t>自成交</a:t>
            </a:r>
            <a:endParaRPr lang="en-US" altLang="zh-CN" sz="1800" dirty="0">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r>
              <a:rPr lang="zh-CN" altLang="en-US" sz="1800" dirty="0">
                <a:latin typeface="Times New Roman" pitchFamily="18" charset="0"/>
                <a:ea typeface="仿宋_GB2312" pitchFamily="49" charset="-122"/>
                <a:cs typeface="Times New Roman" pitchFamily="18" charset="0"/>
              </a:rPr>
              <a:t>大量或者多次申报并撤销</a:t>
            </a:r>
            <a:endParaRPr lang="en-US" altLang="zh-CN" sz="1800" dirty="0">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r>
              <a:rPr lang="zh-CN" altLang="en-US" sz="1800" dirty="0">
                <a:latin typeface="Times New Roman" pitchFamily="18" charset="0"/>
                <a:ea typeface="仿宋_GB2312" pitchFamily="49" charset="-122"/>
                <a:cs typeface="Times New Roman" pitchFamily="18" charset="0"/>
              </a:rPr>
              <a:t>频繁报撤</a:t>
            </a:r>
            <a:endParaRPr lang="en-US" altLang="zh-CN" sz="1800" dirty="0">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r>
              <a:rPr lang="zh-CN" altLang="en-US" sz="1800" dirty="0">
                <a:latin typeface="Times New Roman" pitchFamily="18" charset="0"/>
                <a:ea typeface="仿宋_GB2312" pitchFamily="49" charset="-122"/>
                <a:cs typeface="Times New Roman" pitchFamily="18" charset="0"/>
              </a:rPr>
              <a:t>实际控制关系账户合并持仓超限</a:t>
            </a:r>
            <a:endParaRPr lang="en-US" altLang="zh-CN" sz="1800" dirty="0">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r>
              <a:rPr lang="zh-CN" altLang="en-US" sz="1800" dirty="0">
                <a:latin typeface="Times New Roman" pitchFamily="18" charset="0"/>
                <a:ea typeface="仿宋_GB2312" pitchFamily="49" charset="-122"/>
                <a:cs typeface="Times New Roman" pitchFamily="18" charset="0"/>
              </a:rPr>
              <a:t>日内过度交易</a:t>
            </a:r>
            <a:endParaRPr lang="en-US" altLang="zh-CN" sz="1800" dirty="0">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endParaRPr lang="en-US" altLang="zh-CN" sz="1800" dirty="0">
              <a:solidFill>
                <a:schemeClr val="accent2">
                  <a:lumMod val="75000"/>
                </a:schemeClr>
              </a:solidFill>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endParaRPr lang="en-US" altLang="zh-CN" sz="1800" dirty="0">
              <a:solidFill>
                <a:schemeClr val="accent2">
                  <a:lumMod val="75000"/>
                </a:schemeClr>
              </a:solidFill>
              <a:latin typeface="Times New Roman" pitchFamily="18" charset="0"/>
              <a:ea typeface="仿宋_GB2312" pitchFamily="49" charset="-122"/>
              <a:cs typeface="Times New Roman" pitchFamily="18" charset="0"/>
            </a:endParaRPr>
          </a:p>
          <a:p>
            <a:pPr lvl="2" algn="just">
              <a:buClr>
                <a:srgbClr val="00B050"/>
              </a:buClr>
              <a:buFont typeface="Arial" pitchFamily="34" charset="0"/>
              <a:buChar char="•"/>
              <a:defRPr/>
            </a:pPr>
            <a:endParaRPr lang="en-US" altLang="zh-CN" sz="1800" dirty="0">
              <a:solidFill>
                <a:schemeClr val="accent2">
                  <a:lumMod val="75000"/>
                </a:schemeClr>
              </a:solidFill>
              <a:latin typeface="Times New Roman" pitchFamily="18" charset="0"/>
              <a:ea typeface="仿宋_GB2312" pitchFamily="49" charset="-122"/>
              <a:cs typeface="Times New Roman" pitchFamily="18" charset="0"/>
            </a:endParaRPr>
          </a:p>
          <a:p>
            <a:pPr lvl="2" algn="just">
              <a:buClr>
                <a:srgbClr val="00B050"/>
              </a:buClr>
              <a:defRPr/>
            </a:pPr>
            <a:endParaRPr lang="zh-CN" altLang="en-US" dirty="0">
              <a:ea typeface="宋体" charset="-122"/>
            </a:endParaRPr>
          </a:p>
        </p:txBody>
      </p:sp>
      <p:pic>
        <p:nvPicPr>
          <p:cNvPr id="665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636838"/>
            <a:ext cx="612140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t>跨市场监管协作</a:t>
            </a:r>
          </a:p>
        </p:txBody>
      </p:sp>
      <p:sp>
        <p:nvSpPr>
          <p:cNvPr id="3" name="内容占位符 2"/>
          <p:cNvSpPr>
            <a:spLocks noGrp="1"/>
          </p:cNvSpPr>
          <p:nvPr>
            <p:ph idx="1"/>
          </p:nvPr>
        </p:nvSpPr>
        <p:spPr/>
        <p:txBody>
          <a:bodyPr/>
          <a:lstStyle/>
          <a:p>
            <a:pPr defTabSz="1050925">
              <a:lnSpc>
                <a:spcPct val="150000"/>
              </a:lnSpc>
              <a:tabLst>
                <a:tab pos="266700" algn="l"/>
                <a:tab pos="1079500" algn="l"/>
              </a:tabLst>
              <a:defRPr/>
            </a:pPr>
            <a:r>
              <a:rPr lang="zh-CN" altLang="en-US" sz="2000" dirty="0" smtClean="0">
                <a:latin typeface="+mn-ea"/>
                <a:cs typeface="Times New Roman" pitchFamily="18" charset="0"/>
              </a:rPr>
              <a:t>构建跨市场监管协作机制</a:t>
            </a:r>
            <a:r>
              <a:rPr lang="zh-CN" altLang="en-US" sz="2000" dirty="0">
                <a:latin typeface="+mn-ea"/>
                <a:cs typeface="Times New Roman" pitchFamily="18" charset="0"/>
              </a:rPr>
              <a:t>：</a:t>
            </a:r>
            <a:r>
              <a:rPr lang="en-US" altLang="zh-CN" sz="2000" dirty="0" smtClean="0">
                <a:latin typeface="Times New Roman" pitchFamily="18" charset="0"/>
                <a:ea typeface="仿宋_GB2312" pitchFamily="49" charset="-122"/>
                <a:cs typeface="Times New Roman" pitchFamily="18" charset="0"/>
              </a:rPr>
              <a:t>2007</a:t>
            </a:r>
            <a:r>
              <a:rPr lang="zh-CN" altLang="en-US" sz="2000" dirty="0" smtClean="0">
                <a:latin typeface="Times New Roman" pitchFamily="18" charset="0"/>
                <a:ea typeface="仿宋_GB2312" pitchFamily="49" charset="-122"/>
                <a:cs typeface="Times New Roman" pitchFamily="18" charset="0"/>
              </a:rPr>
              <a:t>年</a:t>
            </a:r>
            <a:r>
              <a:rPr lang="en-US" altLang="zh-CN" sz="2000" dirty="0" smtClean="0">
                <a:latin typeface="Times New Roman" pitchFamily="18" charset="0"/>
                <a:ea typeface="仿宋_GB2312" pitchFamily="49" charset="-122"/>
                <a:cs typeface="Times New Roman" pitchFamily="18" charset="0"/>
              </a:rPr>
              <a:t>8</a:t>
            </a:r>
            <a:r>
              <a:rPr lang="zh-CN" altLang="en-US" sz="2000" dirty="0" smtClean="0">
                <a:latin typeface="Times New Roman" pitchFamily="18" charset="0"/>
                <a:ea typeface="仿宋_GB2312" pitchFamily="49" charset="-122"/>
                <a:cs typeface="Times New Roman" pitchFamily="18" charset="0"/>
              </a:rPr>
              <a:t>月</a:t>
            </a:r>
            <a:r>
              <a:rPr lang="en-US" altLang="zh-CN" sz="2000" dirty="0" smtClean="0">
                <a:latin typeface="Times New Roman" pitchFamily="18" charset="0"/>
                <a:ea typeface="仿宋_GB2312" pitchFamily="49" charset="-122"/>
                <a:cs typeface="Times New Roman" pitchFamily="18" charset="0"/>
              </a:rPr>
              <a:t>13</a:t>
            </a:r>
            <a:r>
              <a:rPr lang="zh-CN" altLang="en-US" sz="2000" dirty="0" smtClean="0">
                <a:latin typeface="Times New Roman" pitchFamily="18" charset="0"/>
                <a:ea typeface="仿宋_GB2312" pitchFamily="49" charset="-122"/>
                <a:cs typeface="Times New Roman" pitchFamily="18" charset="0"/>
              </a:rPr>
              <a:t>日，五方签署“</a:t>
            </a:r>
            <a:r>
              <a:rPr lang="en-US" altLang="zh-CN" sz="2000" dirty="0" smtClean="0">
                <a:latin typeface="Times New Roman" pitchFamily="18" charset="0"/>
                <a:ea typeface="仿宋_GB2312" pitchFamily="49" charset="-122"/>
                <a:cs typeface="Times New Roman" pitchFamily="18" charset="0"/>
              </a:rPr>
              <a:t>1+3</a:t>
            </a:r>
            <a:r>
              <a:rPr lang="zh-CN" altLang="en-US" sz="2000" dirty="0" smtClean="0">
                <a:latin typeface="Times New Roman" pitchFamily="18" charset="0"/>
                <a:ea typeface="仿宋_GB2312" pitchFamily="49" charset="-122"/>
                <a:cs typeface="Times New Roman" pitchFamily="18" charset="0"/>
              </a:rPr>
              <a:t>”协议</a:t>
            </a:r>
            <a:endParaRPr lang="en-US" altLang="zh-CN" sz="2000" dirty="0" smtClean="0">
              <a:latin typeface="Times New Roman" pitchFamily="18" charset="0"/>
              <a:ea typeface="仿宋_GB2312" pitchFamily="49" charset="-122"/>
              <a:cs typeface="Times New Roman" pitchFamily="18" charset="0"/>
            </a:endParaRPr>
          </a:p>
          <a:p>
            <a:pPr lvl="2" algn="just">
              <a:lnSpc>
                <a:spcPct val="135000"/>
              </a:lnSpc>
              <a:buClr>
                <a:srgbClr val="00B050"/>
              </a:buClr>
              <a:buFont typeface="Arial" pitchFamily="34" charset="0"/>
              <a:buChar char="•"/>
              <a:defRPr/>
            </a:pPr>
            <a:r>
              <a:rPr lang="en-US" altLang="zh-CN" sz="1800" dirty="0">
                <a:latin typeface="Times New Roman" pitchFamily="18" charset="0"/>
                <a:ea typeface="仿宋_GB2312" pitchFamily="49" charset="-122"/>
                <a:cs typeface="Times New Roman" pitchFamily="18" charset="0"/>
              </a:rPr>
              <a:t>1</a:t>
            </a:r>
            <a:r>
              <a:rPr lang="zh-CN" altLang="en-US" sz="1800" dirty="0">
                <a:latin typeface="Times New Roman" pitchFamily="18" charset="0"/>
                <a:ea typeface="仿宋_GB2312" pitchFamily="49" charset="-122"/>
                <a:cs typeface="Times New Roman" pitchFamily="18" charset="0"/>
              </a:rPr>
              <a:t>个备忘录：</a:t>
            </a:r>
            <a:r>
              <a:rPr lang="en-US" altLang="zh-CN" sz="1800" dirty="0">
                <a:latin typeface="Times New Roman" pitchFamily="18" charset="0"/>
                <a:ea typeface="仿宋_GB2312" pitchFamily="49" charset="-122"/>
                <a:cs typeface="Times New Roman" pitchFamily="18" charset="0"/>
              </a:rPr>
              <a:t>《</a:t>
            </a:r>
            <a:r>
              <a:rPr lang="zh-CN" altLang="en-US" sz="1800" dirty="0">
                <a:latin typeface="Times New Roman" pitchFamily="18" charset="0"/>
                <a:ea typeface="仿宋_GB2312" pitchFamily="49" charset="-122"/>
                <a:cs typeface="Times New Roman" pitchFamily="18" charset="0"/>
              </a:rPr>
              <a:t>股票市场与股指期货市场跨市场监管备忘录</a:t>
            </a:r>
            <a:r>
              <a:rPr lang="en-US" altLang="zh-CN" sz="1800" dirty="0">
                <a:latin typeface="Times New Roman" pitchFamily="18" charset="0"/>
                <a:ea typeface="仿宋_GB2312" pitchFamily="49" charset="-122"/>
                <a:cs typeface="Times New Roman" pitchFamily="18" charset="0"/>
              </a:rPr>
              <a:t>》</a:t>
            </a:r>
          </a:p>
          <a:p>
            <a:pPr lvl="2" algn="just">
              <a:lnSpc>
                <a:spcPct val="135000"/>
              </a:lnSpc>
              <a:buClr>
                <a:srgbClr val="00B050"/>
              </a:buClr>
              <a:buFont typeface="Arial" pitchFamily="34" charset="0"/>
              <a:buChar char="•"/>
              <a:defRPr/>
            </a:pPr>
            <a:r>
              <a:rPr lang="en-US" altLang="zh-CN" sz="1800" dirty="0">
                <a:latin typeface="Times New Roman" pitchFamily="18" charset="0"/>
                <a:ea typeface="仿宋_GB2312" pitchFamily="49" charset="-122"/>
                <a:cs typeface="Times New Roman" pitchFamily="18" charset="0"/>
              </a:rPr>
              <a:t>3</a:t>
            </a:r>
            <a:r>
              <a:rPr lang="zh-CN" altLang="en-US" sz="1800" dirty="0">
                <a:latin typeface="Times New Roman" pitchFamily="18" charset="0"/>
                <a:ea typeface="仿宋_GB2312" pitchFamily="49" charset="-122"/>
                <a:cs typeface="Times New Roman" pitchFamily="18" charset="0"/>
              </a:rPr>
              <a:t>个操作规程：</a:t>
            </a:r>
            <a:r>
              <a:rPr lang="en-US" altLang="zh-CN" sz="1800" dirty="0">
                <a:latin typeface="Times New Roman" pitchFamily="18" charset="0"/>
                <a:ea typeface="仿宋_GB2312" pitchFamily="49" charset="-122"/>
                <a:cs typeface="Times New Roman" pitchFamily="18" charset="0"/>
              </a:rPr>
              <a:t>《</a:t>
            </a:r>
            <a:r>
              <a:rPr lang="zh-CN" altLang="en-US" sz="1800" dirty="0">
                <a:latin typeface="Times New Roman" pitchFamily="18" charset="0"/>
                <a:ea typeface="仿宋_GB2312" pitchFamily="49" charset="-122"/>
                <a:cs typeface="Times New Roman" pitchFamily="18" charset="0"/>
              </a:rPr>
              <a:t>跨市场监管信息交换操作规程</a:t>
            </a:r>
            <a:r>
              <a:rPr lang="en-US" altLang="zh-CN" sz="1800" dirty="0" smtClean="0">
                <a:latin typeface="Times New Roman" pitchFamily="18" charset="0"/>
                <a:ea typeface="仿宋_GB2312" pitchFamily="49" charset="-122"/>
                <a:cs typeface="Times New Roman" pitchFamily="18" charset="0"/>
              </a:rPr>
              <a:t>》</a:t>
            </a:r>
            <a:r>
              <a:rPr lang="zh-CN" altLang="en-US" sz="1800" dirty="0" smtClean="0">
                <a:latin typeface="Times New Roman" pitchFamily="18" charset="0"/>
                <a:ea typeface="仿宋_GB2312" pitchFamily="49" charset="-122"/>
                <a:cs typeface="Times New Roman" pitchFamily="18" charset="0"/>
              </a:rPr>
              <a:t>、</a:t>
            </a:r>
            <a:r>
              <a:rPr lang="en-US" altLang="zh-CN" sz="1800" dirty="0" smtClean="0">
                <a:latin typeface="Times New Roman" pitchFamily="18" charset="0"/>
                <a:ea typeface="仿宋_GB2312" pitchFamily="49" charset="-122"/>
                <a:cs typeface="Times New Roman" pitchFamily="18" charset="0"/>
              </a:rPr>
              <a:t>《</a:t>
            </a:r>
            <a:r>
              <a:rPr lang="zh-CN" altLang="en-US" sz="1800" dirty="0">
                <a:latin typeface="Times New Roman" pitchFamily="18" charset="0"/>
                <a:ea typeface="仿宋_GB2312" pitchFamily="49" charset="-122"/>
                <a:cs typeface="Times New Roman" pitchFamily="18" charset="0"/>
              </a:rPr>
              <a:t>跨市场监管反操纵操作规程</a:t>
            </a:r>
            <a:r>
              <a:rPr lang="en-US" altLang="zh-CN" sz="1800" dirty="0" smtClean="0">
                <a:latin typeface="Times New Roman" pitchFamily="18" charset="0"/>
                <a:ea typeface="仿宋_GB2312" pitchFamily="49" charset="-122"/>
                <a:cs typeface="Times New Roman" pitchFamily="18" charset="0"/>
              </a:rPr>
              <a:t>》</a:t>
            </a:r>
            <a:r>
              <a:rPr lang="zh-CN" altLang="en-US" sz="1800" dirty="0" smtClean="0">
                <a:latin typeface="Times New Roman" pitchFamily="18" charset="0"/>
                <a:ea typeface="仿宋_GB2312" pitchFamily="49" charset="-122"/>
                <a:cs typeface="Times New Roman" pitchFamily="18" charset="0"/>
              </a:rPr>
              <a:t>、</a:t>
            </a:r>
            <a:r>
              <a:rPr lang="en-US" altLang="zh-CN" sz="1800" dirty="0" smtClean="0">
                <a:latin typeface="Times New Roman" pitchFamily="18" charset="0"/>
                <a:ea typeface="仿宋_GB2312" pitchFamily="49" charset="-122"/>
                <a:cs typeface="Times New Roman" pitchFamily="18" charset="0"/>
              </a:rPr>
              <a:t>《</a:t>
            </a:r>
            <a:r>
              <a:rPr lang="zh-CN" altLang="en-US" sz="1800" dirty="0">
                <a:latin typeface="Times New Roman" pitchFamily="18" charset="0"/>
                <a:ea typeface="仿宋_GB2312" pitchFamily="49" charset="-122"/>
                <a:cs typeface="Times New Roman" pitchFamily="18" charset="0"/>
              </a:rPr>
              <a:t>跨市场突发事件应急预案</a:t>
            </a:r>
            <a:r>
              <a:rPr lang="en-US" altLang="zh-CN" sz="1800" dirty="0">
                <a:latin typeface="Times New Roman" pitchFamily="18" charset="0"/>
                <a:ea typeface="仿宋_GB2312" pitchFamily="49" charset="-122"/>
                <a:cs typeface="Times New Roman" pitchFamily="18" charset="0"/>
              </a:rPr>
              <a:t>》</a:t>
            </a:r>
          </a:p>
          <a:p>
            <a:pPr marL="0" indent="0" defTabSz="1050925">
              <a:lnSpc>
                <a:spcPct val="150000"/>
              </a:lnSpc>
              <a:buFont typeface="Wingdings" pitchFamily="2" charset="2"/>
              <a:buNone/>
              <a:tabLst>
                <a:tab pos="266700" algn="l"/>
                <a:tab pos="1079500" algn="l"/>
              </a:tabLst>
              <a:defRPr/>
            </a:pPr>
            <a:endParaRPr lang="en-US" altLang="zh-CN" sz="2000" dirty="0" smtClean="0">
              <a:latin typeface="+mn-ea"/>
              <a:cs typeface="Times New Roman" pitchFamily="18" charset="0"/>
            </a:endParaRPr>
          </a:p>
        </p:txBody>
      </p:sp>
      <p:sp>
        <p:nvSpPr>
          <p:cNvPr id="675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952375C9-0586-45F7-995E-EDFF942DE47C}" type="slidenum">
              <a:rPr lang="en-US" altLang="zh-CN" sz="1000" smtClean="0">
                <a:solidFill>
                  <a:srgbClr val="969696"/>
                </a:solidFill>
              </a:rPr>
              <a:pPr eaLnBrk="1" hangingPunct="1"/>
              <a:t>87</a:t>
            </a:fld>
            <a:r>
              <a:rPr lang="en-US" altLang="zh-CN" sz="1000" smtClean="0">
                <a:solidFill>
                  <a:srgbClr val="969696"/>
                </a:solidFill>
              </a:rPr>
              <a:t> -</a:t>
            </a:r>
          </a:p>
        </p:txBody>
      </p:sp>
      <p:pic>
        <p:nvPicPr>
          <p:cNvPr id="67589"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50" y="3068638"/>
            <a:ext cx="6916738"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21C3CCEB-E237-4F01-B28F-EDB547C949A1}" type="slidenum">
              <a:rPr lang="en-US" altLang="zh-CN" sz="1000" smtClean="0">
                <a:solidFill>
                  <a:srgbClr val="969696"/>
                </a:solidFill>
              </a:rPr>
              <a:pPr eaLnBrk="1" hangingPunct="1"/>
              <a:t>88</a:t>
            </a:fld>
            <a:r>
              <a:rPr lang="en-US" altLang="zh-CN" sz="1000" smtClean="0">
                <a:solidFill>
                  <a:srgbClr val="969696"/>
                </a:solidFill>
              </a:rPr>
              <a:t> -</a:t>
            </a:r>
          </a:p>
        </p:txBody>
      </p:sp>
      <p:sp>
        <p:nvSpPr>
          <p:cNvPr id="69635" name="Rectangle 2"/>
          <p:cNvSpPr>
            <a:spLocks noGrp="1" noChangeArrowheads="1"/>
          </p:cNvSpPr>
          <p:nvPr>
            <p:ph type="title"/>
          </p:nvPr>
        </p:nvSpPr>
        <p:spPr/>
        <p:txBody>
          <a:bodyPr/>
          <a:lstStyle/>
          <a:p>
            <a:r>
              <a:rPr lang="zh-CN" altLang="en-US" smtClean="0"/>
              <a:t>风险控制体系</a:t>
            </a:r>
          </a:p>
        </p:txBody>
      </p:sp>
      <p:sp>
        <p:nvSpPr>
          <p:cNvPr id="69636" name="Rectangle 3"/>
          <p:cNvSpPr>
            <a:spLocks noChangeArrowheads="1"/>
          </p:cNvSpPr>
          <p:nvPr/>
        </p:nvSpPr>
        <p:spPr bwMode="auto">
          <a:xfrm>
            <a:off x="0" y="2000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9637" name="Rectangle 4"/>
          <p:cNvSpPr>
            <a:spLocks noChangeArrowheads="1"/>
          </p:cNvSpPr>
          <p:nvPr/>
        </p:nvSpPr>
        <p:spPr bwMode="auto">
          <a:xfrm>
            <a:off x="0" y="1709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927944" name="Group 200"/>
          <p:cNvGraphicFramePr>
            <a:graphicFrameLocks noGrp="1"/>
          </p:cNvGraphicFramePr>
          <p:nvPr>
            <p:ph type="tbl" idx="1"/>
          </p:nvPr>
        </p:nvGraphicFramePr>
        <p:xfrm>
          <a:off x="468313" y="1196975"/>
          <a:ext cx="8229600" cy="4965703"/>
        </p:xfrm>
        <a:graphic>
          <a:graphicData uri="http://schemas.openxmlformats.org/drawingml/2006/table">
            <a:tbl>
              <a:tblPr/>
              <a:tblGrid>
                <a:gridCol w="2743200"/>
                <a:gridCol w="3808412"/>
                <a:gridCol w="1677988"/>
              </a:tblGrid>
              <a:tr h="431800">
                <a:tc>
                  <a:txBody>
                    <a:bodyPr/>
                    <a:lstStyle/>
                    <a:p>
                      <a:pPr marL="0" marR="0" lvl="0" indent="0" algn="ctr"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控制措施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意义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防范时机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rPr>
                        <a:t>保证金制度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控制交易规模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交易中、后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rPr>
                        <a:t>价格限制制度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防范非理性的价格风险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交易中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rPr>
                        <a:t>持仓限额制度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防范个别投资者或者参与者操纵市场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交易中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1" i="0" u="none" strike="noStrike" cap="none" normalizeH="0" baseline="0" smtClean="0">
                          <a:ln>
                            <a:noFill/>
                          </a:ln>
                          <a:solidFill>
                            <a:schemeClr val="tx1"/>
                          </a:solidFill>
                          <a:effectLst/>
                          <a:latin typeface="Arial" charset="0"/>
                          <a:ea typeface="黑体" pitchFamily="2" charset="-122"/>
                        </a:rPr>
                        <a:t>每日无负债结算制度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保证市场无风险累积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交易后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rPr>
                        <a:t>强制平仓制度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防范个别投资者或者结算会员风险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交易后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1" i="0" u="none" strike="noStrike" cap="none" normalizeH="0" baseline="0" smtClean="0">
                          <a:ln>
                            <a:noFill/>
                          </a:ln>
                          <a:solidFill>
                            <a:schemeClr val="tx1"/>
                          </a:solidFill>
                          <a:effectLst/>
                          <a:latin typeface="Arial" charset="0"/>
                          <a:ea typeface="黑体" pitchFamily="2" charset="-122"/>
                        </a:rPr>
                        <a:t>强制减仓制度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防范市场性风险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交易后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1" i="0" u="none" strike="noStrike" cap="none" normalizeH="0" baseline="0" smtClean="0">
                          <a:ln>
                            <a:noFill/>
                          </a:ln>
                          <a:solidFill>
                            <a:schemeClr val="tx1"/>
                          </a:solidFill>
                          <a:effectLst/>
                          <a:latin typeface="Arial" charset="0"/>
                          <a:ea typeface="黑体" pitchFamily="2" charset="-122"/>
                        </a:rPr>
                        <a:t>结算担保金制度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防范部分会员违约波及整个市场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交易后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1" i="0" u="none" strike="noStrike" cap="none" normalizeH="0" baseline="0" smtClean="0">
                          <a:ln>
                            <a:noFill/>
                          </a:ln>
                          <a:solidFill>
                            <a:schemeClr val="tx1"/>
                          </a:solidFill>
                          <a:effectLst/>
                          <a:latin typeface="Arial" charset="0"/>
                          <a:ea typeface="黑体" pitchFamily="2" charset="-122"/>
                        </a:rPr>
                        <a:t>大户报告制度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防范个别投资者或者参与者操纵市场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交易后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1" i="0" u="none" strike="noStrike" cap="none" normalizeH="0" baseline="0" smtClean="0">
                          <a:ln>
                            <a:noFill/>
                          </a:ln>
                          <a:solidFill>
                            <a:schemeClr val="tx1"/>
                          </a:solidFill>
                          <a:effectLst/>
                          <a:latin typeface="Arial" charset="0"/>
                          <a:ea typeface="黑体" pitchFamily="2" charset="-122"/>
                        </a:rPr>
                        <a:t>风险警示制度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警示并化解风险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交易后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8CF711FD-0EC2-4998-9F2B-3D93CFFED86E}" type="slidenum">
              <a:rPr lang="en-US" altLang="zh-CN" sz="1000" smtClean="0">
                <a:solidFill>
                  <a:srgbClr val="969696"/>
                </a:solidFill>
              </a:rPr>
              <a:pPr eaLnBrk="1" hangingPunct="1"/>
              <a:t>89</a:t>
            </a:fld>
            <a:r>
              <a:rPr lang="en-US" altLang="zh-CN" sz="1000" smtClean="0">
                <a:solidFill>
                  <a:srgbClr val="969696"/>
                </a:solidFill>
              </a:rPr>
              <a:t> -</a:t>
            </a:r>
          </a:p>
        </p:txBody>
      </p:sp>
      <p:sp>
        <p:nvSpPr>
          <p:cNvPr id="70659" name="Rectangle 2"/>
          <p:cNvSpPr>
            <a:spLocks noGrp="1" noChangeArrowheads="1"/>
          </p:cNvSpPr>
          <p:nvPr>
            <p:ph type="title"/>
          </p:nvPr>
        </p:nvSpPr>
        <p:spPr/>
        <p:txBody>
          <a:bodyPr/>
          <a:lstStyle/>
          <a:p>
            <a:r>
              <a:rPr lang="zh-CN" altLang="en-US" smtClean="0"/>
              <a:t>价格限制制度</a:t>
            </a:r>
          </a:p>
        </p:txBody>
      </p:sp>
      <p:sp>
        <p:nvSpPr>
          <p:cNvPr id="70660" name="Rectangle 3"/>
          <p:cNvSpPr>
            <a:spLocks noChangeArrowheads="1"/>
          </p:cNvSpPr>
          <p:nvPr/>
        </p:nvSpPr>
        <p:spPr bwMode="auto">
          <a:xfrm>
            <a:off x="0" y="2000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0661" name="Rectangle 4"/>
          <p:cNvSpPr>
            <a:spLocks noChangeArrowheads="1"/>
          </p:cNvSpPr>
          <p:nvPr/>
        </p:nvSpPr>
        <p:spPr bwMode="auto">
          <a:xfrm>
            <a:off x="0" y="1709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0662" name="Rectangle 5"/>
          <p:cNvSpPr>
            <a:spLocks noGrp="1" noChangeArrowheads="1"/>
          </p:cNvSpPr>
          <p:nvPr>
            <p:ph type="body" idx="1"/>
          </p:nvPr>
        </p:nvSpPr>
        <p:spPr>
          <a:noFill/>
        </p:spPr>
        <p:txBody>
          <a:bodyPr/>
          <a:lstStyle/>
          <a:p>
            <a:r>
              <a:rPr lang="zh-CN" altLang="en-US" sz="2400" smtClean="0"/>
              <a:t>价格限制</a:t>
            </a:r>
          </a:p>
          <a:p>
            <a:pPr lvl="1"/>
            <a:r>
              <a:rPr lang="zh-CN" altLang="en-US" smtClean="0"/>
              <a:t>价格限制制度分为熔断制度与涨（跌）停板制度 </a:t>
            </a:r>
            <a:endParaRPr lang="zh-CN" altLang="en-US" sz="2200" smtClean="0"/>
          </a:p>
          <a:p>
            <a:r>
              <a:rPr lang="zh-CN" altLang="en-US" sz="2400" smtClean="0"/>
              <a:t>价格限制规则</a:t>
            </a:r>
          </a:p>
          <a:p>
            <a:pPr lvl="1"/>
            <a:r>
              <a:rPr lang="zh-CN" altLang="en-US" smtClean="0"/>
              <a:t>涨（跌）停板幅度为上一交易日结算价的</a:t>
            </a:r>
            <a:r>
              <a:rPr lang="en-US" altLang="zh-CN" smtClean="0"/>
              <a:t>±10</a:t>
            </a:r>
            <a:r>
              <a:rPr lang="zh-CN" altLang="en-US" smtClean="0"/>
              <a:t>％。</a:t>
            </a:r>
          </a:p>
          <a:p>
            <a:pPr lvl="1"/>
            <a:r>
              <a:rPr lang="zh-CN" altLang="en-US" smtClean="0"/>
              <a:t>上市首日、最后交易日，涨（跌）停板幅度为挂牌基准价</a:t>
            </a:r>
            <a:r>
              <a:rPr lang="en-US" altLang="zh-CN" smtClean="0"/>
              <a:t>/</a:t>
            </a:r>
            <a:r>
              <a:rPr lang="zh-CN" altLang="en-US" smtClean="0"/>
              <a:t>上一交易日结算价的</a:t>
            </a:r>
            <a:r>
              <a:rPr lang="en-US" altLang="zh-CN" smtClean="0"/>
              <a:t>±20</a:t>
            </a:r>
            <a:r>
              <a:rPr lang="zh-CN" altLang="en-US" smtClean="0"/>
              <a:t>％ </a:t>
            </a:r>
            <a:endParaRPr lang="zh-CN" altLang="en-US" sz="2200" smtClean="0"/>
          </a:p>
          <a:p>
            <a:r>
              <a:rPr lang="zh-CN" altLang="en-US" sz="2400" smtClean="0"/>
              <a:t>熔断制度（取消）</a:t>
            </a:r>
          </a:p>
          <a:p>
            <a:pPr lvl="1"/>
            <a:r>
              <a:rPr lang="zh-CN" altLang="en-US" smtClean="0"/>
              <a:t>熔断幅度为上一交易日结算价的</a:t>
            </a:r>
            <a:r>
              <a:rPr lang="en-US" altLang="zh-CN" smtClean="0"/>
              <a:t>±6</a:t>
            </a:r>
            <a:r>
              <a:rPr lang="zh-CN" altLang="en-US" smtClean="0"/>
              <a:t>％，最后交易日不设熔断机制</a:t>
            </a:r>
            <a:endParaRPr lang="en-US" altLang="zh-CN" smtClean="0"/>
          </a:p>
          <a:p>
            <a:pPr lvl="1"/>
            <a:r>
              <a:rPr lang="zh-CN" altLang="en-US" smtClean="0"/>
              <a:t>申报价触及熔断价格且持续</a:t>
            </a:r>
            <a:r>
              <a:rPr lang="en-US" altLang="zh-CN" smtClean="0"/>
              <a:t>5</a:t>
            </a:r>
            <a:r>
              <a:rPr lang="zh-CN" altLang="en-US" smtClean="0"/>
              <a:t>分钟，该合约启动熔断机制 </a:t>
            </a:r>
            <a:endParaRPr lang="zh-CN" altLang="en-US" sz="2200" smtClean="0"/>
          </a:p>
          <a:p>
            <a:pPr lvl="1"/>
            <a:r>
              <a:rPr lang="zh-CN" altLang="en-US" smtClean="0"/>
              <a:t>熔断机制启动后的连续</a:t>
            </a:r>
            <a:r>
              <a:rPr lang="en-US" altLang="zh-CN" smtClean="0"/>
              <a:t>5</a:t>
            </a:r>
            <a:r>
              <a:rPr lang="zh-CN" altLang="en-US" smtClean="0"/>
              <a:t>分钟内，在熔断价格区间内继续撮合成交。</a:t>
            </a:r>
            <a:r>
              <a:rPr lang="en-US" altLang="zh-CN" smtClean="0"/>
              <a:t>5</a:t>
            </a:r>
            <a:r>
              <a:rPr lang="zh-CN" altLang="en-US" smtClean="0"/>
              <a:t>分钟后，熔断机制终止，涨（跌）停板幅度生效 </a:t>
            </a:r>
            <a:endParaRPr lang="zh-CN" altLang="en-US" sz="2200" smtClean="0"/>
          </a:p>
          <a:p>
            <a:pPr lvl="1"/>
            <a:r>
              <a:rPr lang="zh-CN" altLang="en-US" smtClean="0"/>
              <a:t>收市前</a:t>
            </a:r>
            <a:r>
              <a:rPr lang="en-US" altLang="zh-CN" smtClean="0"/>
              <a:t>30</a:t>
            </a:r>
            <a:r>
              <a:rPr lang="zh-CN" altLang="en-US" smtClean="0"/>
              <a:t>分钟内，不设熔断机制 ，已经启动的，终止继续执行 </a:t>
            </a:r>
            <a:endParaRPr lang="zh-CN" altLang="en-US" sz="2400" smtClean="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60C2808C-0EB0-4AED-AE72-85AFC4A9B780}" type="slidenum">
              <a:rPr lang="en-US" altLang="zh-CN" sz="1000" smtClean="0">
                <a:solidFill>
                  <a:srgbClr val="969696"/>
                </a:solidFill>
              </a:rPr>
              <a:pPr eaLnBrk="1" hangingPunct="1"/>
              <a:t>9</a:t>
            </a:fld>
            <a:r>
              <a:rPr lang="en-US" altLang="zh-CN" sz="1000" smtClean="0">
                <a:solidFill>
                  <a:srgbClr val="969696"/>
                </a:solidFill>
              </a:rPr>
              <a:t> -</a:t>
            </a:r>
          </a:p>
        </p:txBody>
      </p:sp>
      <p:sp>
        <p:nvSpPr>
          <p:cNvPr id="11267" name="Rectangle 2"/>
          <p:cNvSpPr>
            <a:spLocks noGrp="1" noChangeArrowheads="1"/>
          </p:cNvSpPr>
          <p:nvPr>
            <p:ph type="title"/>
          </p:nvPr>
        </p:nvSpPr>
        <p:spPr/>
        <p:txBody>
          <a:bodyPr/>
          <a:lstStyle/>
          <a:p>
            <a:pPr eaLnBrk="1" hangingPunct="1"/>
            <a:r>
              <a:rPr lang="zh-CN" altLang="en-US" smtClean="0"/>
              <a:t>远期合约和期货合约</a:t>
            </a:r>
          </a:p>
        </p:txBody>
      </p:sp>
      <p:graphicFrame>
        <p:nvGraphicFramePr>
          <p:cNvPr id="856107" name="Group 43"/>
          <p:cNvGraphicFramePr>
            <a:graphicFrameLocks noGrp="1"/>
          </p:cNvGraphicFramePr>
          <p:nvPr>
            <p:ph idx="1"/>
          </p:nvPr>
        </p:nvGraphicFramePr>
        <p:xfrm>
          <a:off x="468313" y="1196975"/>
          <a:ext cx="8229600" cy="3922716"/>
        </p:xfrm>
        <a:graphic>
          <a:graphicData uri="http://schemas.openxmlformats.org/drawingml/2006/table">
            <a:tbl>
              <a:tblPr/>
              <a:tblGrid>
                <a:gridCol w="4114800"/>
                <a:gridCol w="4114800"/>
              </a:tblGrid>
              <a:tr h="630164">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期货合约</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远期合约</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r>
              <a:tr h="630164">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黑体" pitchFamily="2" charset="-122"/>
                        </a:rPr>
                        <a:t>交易所交易</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场外私下交易</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0164">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通过清算机构对交易双方提供保护</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交易双方私下一定，没有保证。</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29">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合约标准化，公开化，由交易所公开，具有透明性。</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取决于合约的条款</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701029">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价格通过公开竞价的方式形成</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取决于合约的条款，价格一般由双方议定。</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0164">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采用保证金交易</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66B821"/>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黑体" pitchFamily="2" charset="-122"/>
                        </a:rPr>
                        <a:t>定金、全款，取决于合约的条款</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F829FA01-E85E-4BEF-8AAF-EA805294217A}" type="slidenum">
              <a:rPr lang="en-US" altLang="zh-CN" sz="1000" smtClean="0">
                <a:solidFill>
                  <a:srgbClr val="969696"/>
                </a:solidFill>
              </a:rPr>
              <a:pPr eaLnBrk="1" hangingPunct="1"/>
              <a:t>90</a:t>
            </a:fld>
            <a:r>
              <a:rPr lang="en-US" altLang="zh-CN" sz="1000" smtClean="0">
                <a:solidFill>
                  <a:srgbClr val="969696"/>
                </a:solidFill>
              </a:rPr>
              <a:t> -</a:t>
            </a:r>
          </a:p>
        </p:txBody>
      </p:sp>
      <p:sp>
        <p:nvSpPr>
          <p:cNvPr id="71683" name="Rectangle 2"/>
          <p:cNvSpPr>
            <a:spLocks noGrp="1" noChangeArrowheads="1"/>
          </p:cNvSpPr>
          <p:nvPr>
            <p:ph type="title"/>
          </p:nvPr>
        </p:nvSpPr>
        <p:spPr/>
        <p:txBody>
          <a:bodyPr/>
          <a:lstStyle/>
          <a:p>
            <a:r>
              <a:rPr lang="zh-CN" altLang="en-US" smtClean="0"/>
              <a:t>持仓限额制度</a:t>
            </a:r>
          </a:p>
        </p:txBody>
      </p:sp>
      <p:sp>
        <p:nvSpPr>
          <p:cNvPr id="71684" name="Rectangle 3"/>
          <p:cNvSpPr>
            <a:spLocks noChangeArrowheads="1"/>
          </p:cNvSpPr>
          <p:nvPr/>
        </p:nvSpPr>
        <p:spPr bwMode="auto">
          <a:xfrm>
            <a:off x="0" y="2000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1685" name="Rectangle 4"/>
          <p:cNvSpPr>
            <a:spLocks noChangeArrowheads="1"/>
          </p:cNvSpPr>
          <p:nvPr/>
        </p:nvSpPr>
        <p:spPr bwMode="auto">
          <a:xfrm>
            <a:off x="0" y="1709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1686" name="Rectangle 5"/>
          <p:cNvSpPr>
            <a:spLocks noGrp="1" noChangeArrowheads="1"/>
          </p:cNvSpPr>
          <p:nvPr>
            <p:ph type="body" idx="1"/>
          </p:nvPr>
        </p:nvSpPr>
        <p:spPr>
          <a:noFill/>
        </p:spPr>
        <p:txBody>
          <a:bodyPr/>
          <a:lstStyle/>
          <a:p>
            <a:r>
              <a:rPr lang="zh-CN" altLang="en-US" sz="2400" smtClean="0"/>
              <a:t>持仓限额</a:t>
            </a:r>
          </a:p>
          <a:p>
            <a:pPr lvl="1"/>
            <a:r>
              <a:rPr lang="zh-CN" altLang="en-US" smtClean="0"/>
              <a:t>会员或客户可以持有的、按单边计算的某一合约持仓的最大数量 </a:t>
            </a:r>
            <a:endParaRPr lang="zh-CN" altLang="en-US" sz="2200" smtClean="0"/>
          </a:p>
          <a:p>
            <a:r>
              <a:rPr lang="zh-CN" altLang="en-US" sz="2400" smtClean="0"/>
              <a:t>持仓限额规则</a:t>
            </a:r>
          </a:p>
          <a:p>
            <a:pPr lvl="1"/>
            <a:r>
              <a:rPr lang="zh-CN" altLang="en-US" smtClean="0"/>
              <a:t>同一客户在不同会员处开仓交易 ，其持仓进行合并限仓</a:t>
            </a:r>
          </a:p>
          <a:p>
            <a:pPr lvl="1"/>
            <a:r>
              <a:rPr lang="zh-CN" altLang="en-US" smtClean="0"/>
              <a:t>对客户，合约单边持仓实行绝对数额限仓，持仓限额为</a:t>
            </a:r>
            <a:r>
              <a:rPr lang="en-US" altLang="zh-CN" smtClean="0"/>
              <a:t>600</a:t>
            </a:r>
            <a:r>
              <a:rPr lang="zh-CN" altLang="en-US" smtClean="0"/>
              <a:t>手 </a:t>
            </a:r>
          </a:p>
          <a:p>
            <a:pPr lvl="1"/>
            <a:r>
              <a:rPr lang="zh-CN" altLang="en-US" smtClean="0"/>
              <a:t>对结算会员，如果某一合约单边总持仓量超过</a:t>
            </a:r>
            <a:r>
              <a:rPr lang="en-US" altLang="zh-CN" smtClean="0"/>
              <a:t>10</a:t>
            </a:r>
            <a:r>
              <a:rPr lang="zh-CN" altLang="en-US" smtClean="0"/>
              <a:t>万手的，则在该合约单边持仓量不得超过该合约总持仓量的</a:t>
            </a:r>
            <a:r>
              <a:rPr lang="en-US" altLang="zh-CN" smtClean="0"/>
              <a:t>25</a:t>
            </a:r>
            <a:r>
              <a:rPr lang="zh-CN" altLang="en-US" smtClean="0"/>
              <a:t>％ </a:t>
            </a:r>
          </a:p>
          <a:p>
            <a:pPr lvl="1"/>
            <a:r>
              <a:rPr lang="zh-CN" altLang="en-US" smtClean="0"/>
              <a:t>获准套期保值额度的会员或客户持仓，不受上述限制 </a:t>
            </a:r>
            <a:endParaRPr lang="zh-CN" altLang="en-US" sz="2200" smtClean="0"/>
          </a:p>
          <a:p>
            <a:r>
              <a:rPr lang="zh-CN" altLang="en-US" smtClean="0"/>
              <a:t>会员和客户达到或超过持仓限额的，不得同方向开仓交易  </a:t>
            </a:r>
          </a:p>
          <a:p>
            <a:r>
              <a:rPr lang="zh-CN" altLang="en-US" smtClean="0"/>
              <a:t>可以为个别交易参与者设定持仓限额，如果未设置，则采用缺省的持仓限额</a:t>
            </a:r>
          </a:p>
          <a:p>
            <a:r>
              <a:rPr lang="zh-CN" altLang="en-US" smtClean="0"/>
              <a:t>持仓限额可以按照买卖、自营代理、做市商分别设置</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78276238-8DF7-4FED-8931-DE6CB763723C}" type="slidenum">
              <a:rPr lang="en-US" altLang="zh-CN" sz="1000" smtClean="0">
                <a:solidFill>
                  <a:srgbClr val="969696"/>
                </a:solidFill>
              </a:rPr>
              <a:pPr eaLnBrk="1" hangingPunct="1"/>
              <a:t>91</a:t>
            </a:fld>
            <a:r>
              <a:rPr lang="en-US" altLang="zh-CN" sz="1000" smtClean="0">
                <a:solidFill>
                  <a:srgbClr val="969696"/>
                </a:solidFill>
              </a:rPr>
              <a:t> -</a:t>
            </a:r>
          </a:p>
        </p:txBody>
      </p:sp>
      <p:sp>
        <p:nvSpPr>
          <p:cNvPr id="72707" name="Rectangle 2"/>
          <p:cNvSpPr>
            <a:spLocks noGrp="1" noChangeArrowheads="1"/>
          </p:cNvSpPr>
          <p:nvPr>
            <p:ph type="title"/>
          </p:nvPr>
        </p:nvSpPr>
        <p:spPr/>
        <p:txBody>
          <a:bodyPr/>
          <a:lstStyle/>
          <a:p>
            <a:r>
              <a:rPr lang="zh-CN" altLang="en-US" smtClean="0"/>
              <a:t>强制平仓制度</a:t>
            </a:r>
          </a:p>
        </p:txBody>
      </p:sp>
      <p:sp>
        <p:nvSpPr>
          <p:cNvPr id="72708" name="Rectangle 3"/>
          <p:cNvSpPr>
            <a:spLocks noChangeArrowheads="1"/>
          </p:cNvSpPr>
          <p:nvPr/>
        </p:nvSpPr>
        <p:spPr bwMode="auto">
          <a:xfrm>
            <a:off x="468313" y="1196975"/>
            <a:ext cx="822960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rgbClr val="66B821"/>
              </a:buClr>
              <a:buFont typeface="Wingdings" pitchFamily="2" charset="2"/>
              <a:buChar char="n"/>
            </a:pPr>
            <a:r>
              <a:rPr lang="zh-CN" altLang="en-US" sz="2200">
                <a:ea typeface="黑体" pitchFamily="2" charset="-122"/>
              </a:rPr>
              <a:t>客户超仓强平</a:t>
            </a:r>
          </a:p>
          <a:p>
            <a:pPr marL="742950" lvl="1" indent="-285750" algn="l">
              <a:spcBef>
                <a:spcPct val="20000"/>
              </a:spcBef>
              <a:buClr>
                <a:srgbClr val="66B821"/>
              </a:buClr>
              <a:buFont typeface="Wingdings" pitchFamily="2" charset="2"/>
              <a:buChar char="Ø"/>
            </a:pPr>
            <a:r>
              <a:rPr lang="zh-CN" altLang="en-US" sz="2000">
                <a:ea typeface="黑体" pitchFamily="2" charset="-122"/>
              </a:rPr>
              <a:t>客户持仓超出持仓限额标准，且未能在规定时限内平仓</a:t>
            </a:r>
            <a:r>
              <a:rPr lang="zh-CN" altLang="en-US" sz="2200">
                <a:ea typeface="黑体" pitchFamily="2" charset="-122"/>
              </a:rPr>
              <a:t> </a:t>
            </a:r>
            <a:endParaRPr lang="zh-CN" altLang="en-US" sz="2000">
              <a:ea typeface="黑体" pitchFamily="2" charset="-122"/>
            </a:endParaRPr>
          </a:p>
          <a:p>
            <a:pPr marL="342900" indent="-342900" algn="l">
              <a:spcBef>
                <a:spcPct val="20000"/>
              </a:spcBef>
              <a:buClr>
                <a:srgbClr val="66B821"/>
              </a:buClr>
              <a:buFont typeface="Wingdings" pitchFamily="2" charset="2"/>
              <a:buChar char="n"/>
            </a:pPr>
            <a:r>
              <a:rPr lang="zh-CN" altLang="en-US" sz="2200">
                <a:ea typeface="黑体" pitchFamily="2" charset="-122"/>
              </a:rPr>
              <a:t>会员超仓强平（取消）</a:t>
            </a:r>
          </a:p>
          <a:p>
            <a:pPr marL="742950" lvl="1" indent="-285750" algn="l">
              <a:spcBef>
                <a:spcPct val="20000"/>
              </a:spcBef>
              <a:buClr>
                <a:srgbClr val="66B821"/>
              </a:buClr>
              <a:buFont typeface="Wingdings" pitchFamily="2" charset="2"/>
              <a:buChar char="Ø"/>
            </a:pPr>
            <a:r>
              <a:rPr lang="zh-CN" altLang="en-US" sz="2000">
                <a:ea typeface="黑体" pitchFamily="2" charset="-122"/>
              </a:rPr>
              <a:t>结算会员持仓超出持仓限额标准，且未能在规定时限内平仓</a:t>
            </a:r>
          </a:p>
          <a:p>
            <a:pPr marL="342900" indent="-342900" algn="l">
              <a:spcBef>
                <a:spcPct val="20000"/>
              </a:spcBef>
              <a:buClr>
                <a:srgbClr val="66B821"/>
              </a:buClr>
              <a:buFont typeface="Wingdings" pitchFamily="2" charset="2"/>
              <a:buChar char="n"/>
            </a:pPr>
            <a:r>
              <a:rPr lang="zh-CN" altLang="en-US" sz="2200">
                <a:ea typeface="黑体" pitchFamily="2" charset="-122"/>
              </a:rPr>
              <a:t>保证金不足强平</a:t>
            </a:r>
          </a:p>
          <a:p>
            <a:pPr marL="742950" lvl="1" indent="-285750" algn="l">
              <a:spcBef>
                <a:spcPct val="20000"/>
              </a:spcBef>
              <a:buClr>
                <a:srgbClr val="66B821"/>
              </a:buClr>
              <a:buFont typeface="Wingdings" pitchFamily="2" charset="2"/>
              <a:buChar char="Ø"/>
            </a:pPr>
            <a:r>
              <a:rPr lang="zh-CN" altLang="en-US" sz="2000">
                <a:ea typeface="黑体" pitchFamily="2" charset="-122"/>
              </a:rPr>
              <a:t>如果结算完毕后，结算会员的结算准备金余额低于</a:t>
            </a:r>
            <a:r>
              <a:rPr lang="en-US" altLang="zh-CN" sz="2000">
                <a:ea typeface="黑体" pitchFamily="2" charset="-122"/>
              </a:rPr>
              <a:t>0</a:t>
            </a:r>
            <a:r>
              <a:rPr lang="zh-CN" altLang="en-US" sz="2000">
                <a:ea typeface="黑体" pitchFamily="2" charset="-122"/>
              </a:rPr>
              <a:t>，且未能在规定时限内补足</a:t>
            </a:r>
          </a:p>
          <a:p>
            <a:pPr marL="342900" indent="-342900" algn="l">
              <a:spcBef>
                <a:spcPct val="20000"/>
              </a:spcBef>
              <a:buClr>
                <a:srgbClr val="66B821"/>
              </a:buClr>
              <a:buFont typeface="Wingdings" pitchFamily="2" charset="2"/>
              <a:buChar char="n"/>
            </a:pPr>
            <a:r>
              <a:rPr lang="zh-CN" altLang="en-US" sz="2200">
                <a:ea typeface="黑体" pitchFamily="2" charset="-122"/>
              </a:rPr>
              <a:t>违规违约强平</a:t>
            </a:r>
          </a:p>
          <a:p>
            <a:pPr marL="742950" lvl="1" indent="-285750" algn="l">
              <a:spcBef>
                <a:spcPct val="20000"/>
              </a:spcBef>
              <a:buClr>
                <a:srgbClr val="66B821"/>
              </a:buClr>
              <a:buFont typeface="Wingdings" pitchFamily="2" charset="2"/>
              <a:buChar char="Ø"/>
            </a:pPr>
            <a:r>
              <a:rPr lang="zh-CN" altLang="en-US" sz="2000">
                <a:ea typeface="黑体" pitchFamily="2" charset="-122"/>
              </a:rPr>
              <a:t>违规、违约受到交易所强行平仓处罚</a:t>
            </a:r>
            <a:r>
              <a:rPr lang="zh-CN" altLang="en-US" sz="2200">
                <a:ea typeface="黑体" pitchFamily="2" charset="-122"/>
              </a:rPr>
              <a:t> </a:t>
            </a:r>
          </a:p>
          <a:p>
            <a:pPr marL="742950" lvl="1" indent="-285750" algn="l">
              <a:spcBef>
                <a:spcPct val="20000"/>
              </a:spcBef>
              <a:buClr>
                <a:srgbClr val="66B821"/>
              </a:buClr>
              <a:buFont typeface="Wingdings" pitchFamily="2" charset="2"/>
              <a:buChar char="Ø"/>
            </a:pPr>
            <a:r>
              <a:rPr lang="zh-CN" altLang="en-US" sz="2000">
                <a:ea typeface="黑体" pitchFamily="2" charset="-122"/>
              </a:rPr>
              <a:t>根据交易所的紧急措施应予强行平仓</a:t>
            </a:r>
            <a:r>
              <a:rPr lang="zh-CN" altLang="en-US" sz="2200">
                <a:ea typeface="黑体" pitchFamily="2" charset="-122"/>
              </a:rPr>
              <a:t> </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F34BDC86-6CFD-4094-A072-676736AC527D}" type="slidenum">
              <a:rPr lang="en-US" altLang="zh-CN" sz="1000" smtClean="0">
                <a:solidFill>
                  <a:srgbClr val="969696"/>
                </a:solidFill>
              </a:rPr>
              <a:pPr eaLnBrk="1" hangingPunct="1"/>
              <a:t>92</a:t>
            </a:fld>
            <a:r>
              <a:rPr lang="en-US" altLang="zh-CN" sz="1000" smtClean="0">
                <a:solidFill>
                  <a:srgbClr val="969696"/>
                </a:solidFill>
              </a:rPr>
              <a:t> -</a:t>
            </a:r>
          </a:p>
        </p:txBody>
      </p:sp>
      <p:sp>
        <p:nvSpPr>
          <p:cNvPr id="73731" name="Rectangle 2"/>
          <p:cNvSpPr>
            <a:spLocks noGrp="1" noChangeArrowheads="1"/>
          </p:cNvSpPr>
          <p:nvPr>
            <p:ph type="title"/>
          </p:nvPr>
        </p:nvSpPr>
        <p:spPr/>
        <p:txBody>
          <a:bodyPr/>
          <a:lstStyle/>
          <a:p>
            <a:r>
              <a:rPr lang="zh-CN" altLang="en-US" smtClean="0"/>
              <a:t>结算担保金制度</a:t>
            </a:r>
          </a:p>
        </p:txBody>
      </p:sp>
      <p:sp>
        <p:nvSpPr>
          <p:cNvPr id="73732" name="Rectangle 3"/>
          <p:cNvSpPr>
            <a:spLocks noChangeArrowheads="1"/>
          </p:cNvSpPr>
          <p:nvPr/>
        </p:nvSpPr>
        <p:spPr bwMode="auto">
          <a:xfrm>
            <a:off x="0" y="2000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3733" name="Rectangle 4"/>
          <p:cNvSpPr>
            <a:spLocks noChangeArrowheads="1"/>
          </p:cNvSpPr>
          <p:nvPr/>
        </p:nvSpPr>
        <p:spPr bwMode="auto">
          <a:xfrm>
            <a:off x="0" y="1709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3734" name="Rectangle 5"/>
          <p:cNvSpPr>
            <a:spLocks noGrp="1" noChangeArrowheads="1"/>
          </p:cNvSpPr>
          <p:nvPr>
            <p:ph type="body" idx="1"/>
          </p:nvPr>
        </p:nvSpPr>
        <p:spPr>
          <a:noFill/>
        </p:spPr>
        <p:txBody>
          <a:bodyPr/>
          <a:lstStyle/>
          <a:p>
            <a:r>
              <a:rPr lang="zh-CN" altLang="en-US" smtClean="0"/>
              <a:t>结算担保金</a:t>
            </a:r>
          </a:p>
          <a:p>
            <a:pPr lvl="1"/>
            <a:r>
              <a:rPr lang="zh-CN" altLang="en-US" smtClean="0"/>
              <a:t>结算担保金是指由结算会员依交易所规定缴存的，用于应对结算会员违约风险的共同担保资金。</a:t>
            </a:r>
          </a:p>
          <a:p>
            <a:pPr lvl="1"/>
            <a:r>
              <a:rPr lang="zh-CN" altLang="en-US" smtClean="0"/>
              <a:t>结算担保金分为基础结算担保金和变动结算担保金 </a:t>
            </a:r>
          </a:p>
          <a:p>
            <a:r>
              <a:rPr lang="zh-CN" altLang="en-US" smtClean="0"/>
              <a:t>每期结算担保金计算</a:t>
            </a:r>
          </a:p>
          <a:p>
            <a:pPr lvl="1"/>
            <a:r>
              <a:rPr lang="zh-CN" altLang="en-US" smtClean="0"/>
              <a:t>计算担保金总额</a:t>
            </a:r>
          </a:p>
          <a:p>
            <a:pPr lvl="1"/>
            <a:r>
              <a:rPr lang="zh-CN" altLang="en-US" smtClean="0"/>
              <a:t>计算每个结算会员应分担的结算担保金数额 </a:t>
            </a:r>
          </a:p>
          <a:p>
            <a:pPr lvl="1"/>
            <a:r>
              <a:rPr lang="zh-CN" altLang="en-US" smtClean="0"/>
              <a:t>应分担数额与基础担保金取大值</a:t>
            </a:r>
          </a:p>
          <a:p>
            <a:r>
              <a:rPr lang="zh-CN" altLang="en-US" smtClean="0"/>
              <a:t>结算担保金的动用和分摊</a:t>
            </a:r>
          </a:p>
          <a:p>
            <a:pPr lvl="1"/>
            <a:r>
              <a:rPr lang="zh-CN" altLang="en-US" smtClean="0"/>
              <a:t>动用：结算会员结算准备金小于零，交易所采取强行平仓等措施后，结算准备金仍小于零，交易所将先使用该违约结算会员的结算担保金补足</a:t>
            </a:r>
          </a:p>
          <a:p>
            <a:pPr lvl="1"/>
            <a:r>
              <a:rPr lang="zh-CN" altLang="en-US" smtClean="0"/>
              <a:t>分摊：动用结算会员自身的担保金后，准备金仍不足的部分再按比例使用其他结算会员缴纳的结算担保金 </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1534A432-5D54-4F70-B01C-31F15FF9F66A}" type="slidenum">
              <a:rPr lang="en-US" altLang="zh-CN" sz="1000" smtClean="0">
                <a:solidFill>
                  <a:srgbClr val="969696"/>
                </a:solidFill>
              </a:rPr>
              <a:pPr eaLnBrk="1" hangingPunct="1"/>
              <a:t>93</a:t>
            </a:fld>
            <a:r>
              <a:rPr lang="en-US" altLang="zh-CN" sz="1000" smtClean="0">
                <a:solidFill>
                  <a:srgbClr val="969696"/>
                </a:solidFill>
              </a:rPr>
              <a:t> -</a:t>
            </a:r>
          </a:p>
        </p:txBody>
      </p:sp>
      <p:sp>
        <p:nvSpPr>
          <p:cNvPr id="74755"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zh-CN" altLang="en-US" smtClean="0"/>
              <a:t>交易中逐笔的风险控制</a:t>
            </a:r>
          </a:p>
        </p:txBody>
      </p:sp>
      <p:sp>
        <p:nvSpPr>
          <p:cNvPr id="74756" name="Rectangle 3"/>
          <p:cNvSpPr>
            <a:spLocks noGrp="1" noChangeArrowheads="1"/>
          </p:cNvSpPr>
          <p:nvPr>
            <p:ph type="body" idx="1"/>
          </p:nvPr>
        </p:nvSpPr>
        <p:spPr>
          <a:xfrm>
            <a:off x="468313" y="1196975"/>
            <a:ext cx="8280400" cy="5040313"/>
          </a:xfrm>
        </p:spPr>
        <p:txBody>
          <a:bodyPr/>
          <a:lstStyle/>
          <a:p>
            <a:pPr>
              <a:lnSpc>
                <a:spcPct val="90000"/>
              </a:lnSpc>
            </a:pPr>
            <a:r>
              <a:rPr lang="zh-CN" altLang="en-US" sz="2500" smtClean="0"/>
              <a:t>资金控制</a:t>
            </a:r>
          </a:p>
          <a:p>
            <a:pPr lvl="1">
              <a:lnSpc>
                <a:spcPct val="90000"/>
              </a:lnSpc>
            </a:pPr>
            <a:r>
              <a:rPr lang="zh-CN" altLang="en-US" sz="2300" smtClean="0"/>
              <a:t>每笔开仓委托交易前按照其委托价格预收取交易保证金，成交后按照成交价收取相应的保证金，预收保证金返回。</a:t>
            </a:r>
          </a:p>
          <a:p>
            <a:pPr lvl="1">
              <a:lnSpc>
                <a:spcPct val="90000"/>
              </a:lnSpc>
            </a:pPr>
            <a:r>
              <a:rPr lang="zh-CN" altLang="en-US" sz="2300" smtClean="0"/>
              <a:t>交易过程中每笔开仓成交按照成交价格收取保证金，但不计算浮动盈亏。</a:t>
            </a:r>
          </a:p>
          <a:p>
            <a:pPr lvl="1">
              <a:lnSpc>
                <a:spcPct val="90000"/>
              </a:lnSpc>
            </a:pPr>
            <a:r>
              <a:rPr lang="zh-CN" altLang="en-US" sz="2300" smtClean="0"/>
              <a:t>交易过程中每笔平仓交易立即计算盈亏。</a:t>
            </a:r>
            <a:r>
              <a:rPr lang="en-US" altLang="zh-CN" sz="2300" smtClean="0"/>
              <a:t>T+0</a:t>
            </a:r>
            <a:r>
              <a:rPr lang="zh-CN" altLang="en-US" sz="2300" smtClean="0"/>
              <a:t>交易：当日开平仓产生的盈亏立即计入可用资金。</a:t>
            </a:r>
          </a:p>
          <a:p>
            <a:pPr lvl="1">
              <a:lnSpc>
                <a:spcPct val="90000"/>
              </a:lnSpc>
            </a:pPr>
            <a:r>
              <a:rPr lang="zh-CN" altLang="en-US" sz="2300" smtClean="0"/>
              <a:t>当会员可用资金低于</a:t>
            </a:r>
            <a:r>
              <a:rPr lang="en-US" altLang="zh-CN" sz="2300" smtClean="0"/>
              <a:t>0</a:t>
            </a:r>
            <a:r>
              <a:rPr lang="zh-CN" altLang="en-US" sz="2300" smtClean="0"/>
              <a:t>时，禁止会员开仓。</a:t>
            </a:r>
          </a:p>
          <a:p>
            <a:pPr>
              <a:lnSpc>
                <a:spcPct val="90000"/>
              </a:lnSpc>
            </a:pPr>
            <a:r>
              <a:rPr lang="zh-CN" altLang="en-US" sz="2500" smtClean="0"/>
              <a:t>持仓控制：与资金一样逐笔检查客户、会员持仓限制。</a:t>
            </a:r>
          </a:p>
          <a:p>
            <a:pPr>
              <a:lnSpc>
                <a:spcPct val="90000"/>
              </a:lnSpc>
            </a:pPr>
            <a:r>
              <a:rPr lang="zh-CN" altLang="en-US" sz="2500" smtClean="0"/>
              <a:t>价格限制：熔断、涨跌停板</a:t>
            </a:r>
            <a:endParaRPr lang="zh-CN" altLang="en-US" sz="1600" smtClean="0"/>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5E1195DE-B7C4-42CE-8A5B-272F3314413D}" type="slidenum">
              <a:rPr lang="en-US" altLang="zh-CN" sz="1000" smtClean="0">
                <a:solidFill>
                  <a:srgbClr val="969696"/>
                </a:solidFill>
              </a:rPr>
              <a:pPr eaLnBrk="1" hangingPunct="1"/>
              <a:t>94</a:t>
            </a:fld>
            <a:r>
              <a:rPr lang="en-US" altLang="zh-CN" sz="1000" smtClean="0">
                <a:solidFill>
                  <a:srgbClr val="969696"/>
                </a:solidFill>
              </a:rPr>
              <a:t> -</a:t>
            </a:r>
          </a:p>
        </p:txBody>
      </p:sp>
      <p:sp>
        <p:nvSpPr>
          <p:cNvPr id="75779" name="Rectangle 2"/>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zh-CN" altLang="en-US" smtClean="0"/>
              <a:t>每日最大交易资金限额</a:t>
            </a:r>
          </a:p>
        </p:txBody>
      </p:sp>
      <p:sp>
        <p:nvSpPr>
          <p:cNvPr id="75780" name="Rectangle 3"/>
          <p:cNvSpPr>
            <a:spLocks noChangeArrowheads="1"/>
          </p:cNvSpPr>
          <p:nvPr/>
        </p:nvSpPr>
        <p:spPr bwMode="auto">
          <a:xfrm>
            <a:off x="468313" y="1196975"/>
            <a:ext cx="822960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rgbClr val="66B821"/>
              </a:buClr>
              <a:buFont typeface="Wingdings" pitchFamily="2" charset="2"/>
              <a:buChar char="n"/>
            </a:pPr>
            <a:r>
              <a:rPr lang="zh-CN" altLang="en-US" sz="2600">
                <a:ea typeface="黑体" pitchFamily="2" charset="-122"/>
              </a:rPr>
              <a:t>每日最大交易资金限额</a:t>
            </a:r>
            <a:endParaRPr lang="zh-CN" altLang="en-US" sz="2200">
              <a:ea typeface="黑体" pitchFamily="2" charset="-122"/>
            </a:endParaRPr>
          </a:p>
          <a:p>
            <a:pPr marL="742950" lvl="1" indent="-285750" algn="l">
              <a:spcBef>
                <a:spcPct val="20000"/>
              </a:spcBef>
              <a:buClr>
                <a:srgbClr val="66B821"/>
              </a:buClr>
              <a:buFont typeface="Wingdings" pitchFamily="2" charset="2"/>
              <a:buChar char="Ø"/>
            </a:pPr>
            <a:r>
              <a:rPr lang="zh-CN" altLang="en-US" sz="2200">
                <a:ea typeface="黑体" pitchFamily="2" charset="-122"/>
              </a:rPr>
              <a:t>由结算会员设置，允许所属交易会员在当日的交易过程中使用的总资金额度，包括保证金和盈亏</a:t>
            </a:r>
          </a:p>
          <a:p>
            <a:pPr marL="742950" lvl="1" indent="-285750" algn="l">
              <a:spcBef>
                <a:spcPct val="20000"/>
              </a:spcBef>
              <a:buClr>
                <a:srgbClr val="66B821"/>
              </a:buClr>
              <a:buFont typeface="Wingdings" pitchFamily="2" charset="2"/>
              <a:buChar char="Ø"/>
            </a:pPr>
            <a:r>
              <a:rPr lang="zh-CN" altLang="en-US" sz="2000">
                <a:ea typeface="黑体" pitchFamily="2" charset="-122"/>
              </a:rPr>
              <a:t>交易资金额度只适用交易过程，收市后不对此额度使用进行日终结算 </a:t>
            </a:r>
          </a:p>
          <a:p>
            <a:pPr marL="342900" indent="-342900" algn="l">
              <a:spcBef>
                <a:spcPct val="20000"/>
              </a:spcBef>
              <a:buClr>
                <a:srgbClr val="66B821"/>
              </a:buClr>
              <a:buFont typeface="Wingdings" pitchFamily="2" charset="2"/>
              <a:buChar char="n"/>
            </a:pPr>
            <a:r>
              <a:rPr lang="zh-CN" altLang="en-US" sz="2400">
                <a:ea typeface="黑体" pitchFamily="2" charset="-122"/>
              </a:rPr>
              <a:t>交易资金额度的使用</a:t>
            </a:r>
          </a:p>
          <a:p>
            <a:pPr marL="742950" lvl="1" indent="-285750" algn="l">
              <a:spcBef>
                <a:spcPct val="20000"/>
              </a:spcBef>
              <a:buClr>
                <a:srgbClr val="66B821"/>
              </a:buClr>
              <a:buFont typeface="Wingdings" pitchFamily="2" charset="2"/>
              <a:buChar char="Ø"/>
            </a:pPr>
            <a:r>
              <a:rPr lang="zh-CN" altLang="en-US" sz="2200">
                <a:ea typeface="黑体" pitchFamily="2" charset="-122"/>
              </a:rPr>
              <a:t>交易前进行初始额度设置</a:t>
            </a:r>
          </a:p>
          <a:p>
            <a:pPr marL="742950" lvl="1" indent="-285750" algn="l">
              <a:spcBef>
                <a:spcPct val="20000"/>
              </a:spcBef>
              <a:buClr>
                <a:srgbClr val="66B821"/>
              </a:buClr>
              <a:buFont typeface="Wingdings" pitchFamily="2" charset="2"/>
              <a:buChar char="Ø"/>
            </a:pPr>
            <a:r>
              <a:rPr lang="zh-CN" altLang="en-US" sz="2200">
                <a:ea typeface="黑体" pitchFamily="2" charset="-122"/>
              </a:rPr>
              <a:t>交易中实时更新额度使用情况</a:t>
            </a:r>
          </a:p>
          <a:p>
            <a:pPr marL="742950" lvl="1" indent="-285750" algn="l">
              <a:spcBef>
                <a:spcPct val="20000"/>
              </a:spcBef>
              <a:buClr>
                <a:srgbClr val="66B821"/>
              </a:buClr>
              <a:buFont typeface="Wingdings" pitchFamily="2" charset="2"/>
              <a:buChar char="Ø"/>
            </a:pPr>
            <a:r>
              <a:rPr lang="zh-CN" altLang="en-US" sz="2200">
                <a:ea typeface="黑体" pitchFamily="2" charset="-122"/>
              </a:rPr>
              <a:t>交易中可以调整额度或取消额度</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368FAD61-073C-4530-AD0A-7EFE3CBCCC6B}" type="slidenum">
              <a:rPr lang="en-US" altLang="zh-CN" sz="1000" smtClean="0">
                <a:solidFill>
                  <a:srgbClr val="969696"/>
                </a:solidFill>
              </a:rPr>
              <a:pPr eaLnBrk="1" hangingPunct="1"/>
              <a:t>95</a:t>
            </a:fld>
            <a:r>
              <a:rPr lang="en-US" altLang="zh-CN" sz="1000" smtClean="0">
                <a:solidFill>
                  <a:srgbClr val="969696"/>
                </a:solidFill>
              </a:rPr>
              <a:t> -</a:t>
            </a:r>
          </a:p>
        </p:txBody>
      </p:sp>
      <p:sp>
        <p:nvSpPr>
          <p:cNvPr id="76803" name="Rectangle 2"/>
          <p:cNvSpPr>
            <a:spLocks noGrp="1" noChangeArrowheads="1"/>
          </p:cNvSpPr>
          <p:nvPr>
            <p:ph type="title"/>
          </p:nvPr>
        </p:nvSpPr>
        <p:spPr/>
        <p:txBody>
          <a:bodyPr/>
          <a:lstStyle/>
          <a:p>
            <a:r>
              <a:rPr lang="zh-CN" altLang="en-US" smtClean="0"/>
              <a:t>试结算和预结算</a:t>
            </a:r>
          </a:p>
        </p:txBody>
      </p:sp>
      <p:sp>
        <p:nvSpPr>
          <p:cNvPr id="76804" name="Rectangle 3"/>
          <p:cNvSpPr>
            <a:spLocks noChangeArrowheads="1"/>
          </p:cNvSpPr>
          <p:nvPr/>
        </p:nvSpPr>
        <p:spPr bwMode="auto">
          <a:xfrm>
            <a:off x="0" y="2000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5" name="Rectangle 4"/>
          <p:cNvSpPr>
            <a:spLocks noChangeArrowheads="1"/>
          </p:cNvSpPr>
          <p:nvPr/>
        </p:nvSpPr>
        <p:spPr bwMode="auto">
          <a:xfrm>
            <a:off x="0" y="1709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6" name="Rectangle 5"/>
          <p:cNvSpPr>
            <a:spLocks noGrp="1" noChangeArrowheads="1"/>
          </p:cNvSpPr>
          <p:nvPr>
            <p:ph type="body" idx="1"/>
          </p:nvPr>
        </p:nvSpPr>
        <p:spPr>
          <a:noFill/>
        </p:spPr>
        <p:txBody>
          <a:bodyPr/>
          <a:lstStyle/>
          <a:p>
            <a:r>
              <a:rPr lang="zh-CN" altLang="en-US" smtClean="0"/>
              <a:t>盘中试结算</a:t>
            </a:r>
          </a:p>
          <a:p>
            <a:pPr lvl="1"/>
            <a:r>
              <a:rPr lang="zh-CN" altLang="en-US" smtClean="0"/>
              <a:t>在盘中，根据最新价对当前会员进行持仓和资金的试结算</a:t>
            </a:r>
          </a:p>
          <a:p>
            <a:pPr lvl="1"/>
            <a:r>
              <a:rPr lang="zh-CN" altLang="en-US" smtClean="0"/>
              <a:t>根据试结算结果，采用强行平仓、盘中追加保证金、风险警示等方式控制交易和结算风险</a:t>
            </a:r>
          </a:p>
          <a:p>
            <a:r>
              <a:rPr lang="zh-CN" altLang="en-US" smtClean="0"/>
              <a:t>盘后预结算</a:t>
            </a:r>
          </a:p>
          <a:p>
            <a:pPr lvl="1"/>
            <a:r>
              <a:rPr lang="zh-CN" altLang="en-US" smtClean="0"/>
              <a:t>在盘后，根据给定的保证金标准和结算价预估下一个交易日的风险</a:t>
            </a:r>
          </a:p>
          <a:p>
            <a:pPr lvl="1"/>
            <a:r>
              <a:rPr lang="zh-CN" altLang="en-US" smtClean="0"/>
              <a:t>根据预结算结果，进行风险预警</a:t>
            </a:r>
          </a:p>
          <a:p>
            <a:pPr lvl="1"/>
            <a:endParaRPr lang="zh-CN" altLang="en-US" smtClean="0"/>
          </a:p>
          <a:p>
            <a:endParaRPr lang="zh-CN" altLang="en-US" smtClean="0"/>
          </a:p>
          <a:p>
            <a:endParaRPr lang="zh-CN" altLang="en-US" smtClean="0"/>
          </a:p>
          <a:p>
            <a:endParaRPr lang="en-US" altLang="zh-CN" smtClean="0"/>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C48A0174-2F13-4D90-93A3-9FD1EAABD7CA}" type="slidenum">
              <a:rPr lang="en-US" altLang="zh-CN" sz="1000" smtClean="0">
                <a:solidFill>
                  <a:srgbClr val="969696"/>
                </a:solidFill>
              </a:rPr>
              <a:pPr eaLnBrk="1" hangingPunct="1"/>
              <a:t>96</a:t>
            </a:fld>
            <a:r>
              <a:rPr lang="en-US" altLang="zh-CN" sz="1000" smtClean="0">
                <a:solidFill>
                  <a:srgbClr val="969696"/>
                </a:solidFill>
              </a:rPr>
              <a:t> -</a:t>
            </a:r>
          </a:p>
        </p:txBody>
      </p:sp>
      <p:sp>
        <p:nvSpPr>
          <p:cNvPr id="77827" name="Rectangle 2"/>
          <p:cNvSpPr>
            <a:spLocks noGrp="1" noChangeArrowheads="1"/>
          </p:cNvSpPr>
          <p:nvPr>
            <p:ph type="title"/>
          </p:nvPr>
        </p:nvSpPr>
        <p:spPr/>
        <p:txBody>
          <a:bodyPr/>
          <a:lstStyle/>
          <a:p>
            <a:r>
              <a:rPr lang="zh-CN" altLang="en-US" smtClean="0"/>
              <a:t>每日无负债结算制度</a:t>
            </a:r>
          </a:p>
        </p:txBody>
      </p:sp>
      <p:sp>
        <p:nvSpPr>
          <p:cNvPr id="77828" name="Rectangle 3"/>
          <p:cNvSpPr>
            <a:spLocks noChangeArrowheads="1"/>
          </p:cNvSpPr>
          <p:nvPr/>
        </p:nvSpPr>
        <p:spPr bwMode="auto">
          <a:xfrm>
            <a:off x="468313" y="1196975"/>
            <a:ext cx="8229600"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buClr>
                <a:srgbClr val="66B821"/>
              </a:buClr>
              <a:buFont typeface="Wingdings" pitchFamily="2" charset="2"/>
              <a:buChar char="n"/>
            </a:pPr>
            <a:r>
              <a:rPr lang="zh-CN" altLang="en-US" sz="2000">
                <a:ea typeface="黑体" pitchFamily="2" charset="-122"/>
              </a:rPr>
              <a:t>每日结算时，进行持仓结算和资金结算</a:t>
            </a:r>
          </a:p>
          <a:p>
            <a:pPr marL="342900" indent="-342900" algn="l">
              <a:spcBef>
                <a:spcPct val="20000"/>
              </a:spcBef>
              <a:buClr>
                <a:srgbClr val="66B821"/>
              </a:buClr>
              <a:buFont typeface="Wingdings" pitchFamily="2" charset="2"/>
              <a:buChar char="n"/>
            </a:pPr>
            <a:r>
              <a:rPr lang="zh-CN" altLang="en-US" sz="2000">
                <a:ea typeface="黑体" pitchFamily="2" charset="-122"/>
              </a:rPr>
              <a:t>持仓可以认为按照当日结算价平仓来计算浮动盈亏</a:t>
            </a:r>
          </a:p>
          <a:p>
            <a:pPr marL="342900" indent="-342900" algn="l">
              <a:spcBef>
                <a:spcPct val="20000"/>
              </a:spcBef>
              <a:buClr>
                <a:srgbClr val="66B821"/>
              </a:buClr>
              <a:buFont typeface="Wingdings" pitchFamily="2" charset="2"/>
              <a:buChar char="n"/>
            </a:pPr>
            <a:r>
              <a:rPr lang="zh-CN" altLang="en-US" sz="2000">
                <a:ea typeface="黑体" pitchFamily="2" charset="-122"/>
              </a:rPr>
              <a:t>盈利和亏损计入客户的可用资金</a:t>
            </a:r>
          </a:p>
          <a:p>
            <a:pPr marL="342900" indent="-342900" algn="l">
              <a:spcBef>
                <a:spcPct val="20000"/>
              </a:spcBef>
              <a:buClr>
                <a:srgbClr val="66B821"/>
              </a:buClr>
              <a:buFont typeface="Wingdings" pitchFamily="2" charset="2"/>
              <a:buChar char="n"/>
            </a:pPr>
            <a:r>
              <a:rPr lang="zh-CN" altLang="en-US" sz="2000">
                <a:ea typeface="黑体" pitchFamily="2" charset="-122"/>
              </a:rPr>
              <a:t>保证金是为了防止第二日的波动，所以只要保证金</a:t>
            </a:r>
            <a:r>
              <a:rPr lang="en-US" altLang="zh-CN" sz="2000">
                <a:ea typeface="黑体" pitchFamily="2" charset="-122"/>
              </a:rPr>
              <a:t>&gt;</a:t>
            </a:r>
            <a:r>
              <a:rPr lang="zh-CN" altLang="en-US" sz="2000">
                <a:ea typeface="黑体" pitchFamily="2" charset="-122"/>
              </a:rPr>
              <a:t>涨跌停板，结算机构是没有风险的。</a:t>
            </a:r>
          </a:p>
          <a:p>
            <a:pPr marL="342900" indent="-342900" algn="l">
              <a:spcBef>
                <a:spcPct val="20000"/>
              </a:spcBef>
              <a:buClr>
                <a:srgbClr val="66B821"/>
              </a:buClr>
              <a:buFont typeface="Wingdings" pitchFamily="2" charset="2"/>
              <a:buChar char="n"/>
            </a:pPr>
            <a:r>
              <a:rPr lang="zh-CN" altLang="en-US" sz="2000">
                <a:ea typeface="黑体" pitchFamily="2" charset="-122"/>
              </a:rPr>
              <a:t>每日结算后，客户的资金余额有可能为负，如果客户没有及时追加保证金，会员可以强制平仓。</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smtClean="0"/>
              <a:t>总结回顾</a:t>
            </a:r>
          </a:p>
        </p:txBody>
      </p:sp>
      <p:sp>
        <p:nvSpPr>
          <p:cNvPr id="78851" name="内容占位符 2"/>
          <p:cNvSpPr>
            <a:spLocks noGrp="1"/>
          </p:cNvSpPr>
          <p:nvPr>
            <p:ph idx="1"/>
          </p:nvPr>
        </p:nvSpPr>
        <p:spPr/>
        <p:txBody>
          <a:bodyPr/>
          <a:lstStyle/>
          <a:p>
            <a:r>
              <a:rPr lang="zh-CN" altLang="en-US" smtClean="0"/>
              <a:t>产品：衍生品、期货、期权</a:t>
            </a:r>
            <a:endParaRPr lang="en-US" altLang="zh-CN" smtClean="0"/>
          </a:p>
          <a:p>
            <a:r>
              <a:rPr lang="zh-CN" altLang="en-US" smtClean="0"/>
              <a:t>市场参与者：交易所、会员、客户、银行、其它外部机构</a:t>
            </a:r>
            <a:endParaRPr lang="en-US" altLang="zh-CN" smtClean="0"/>
          </a:p>
          <a:p>
            <a:r>
              <a:rPr lang="zh-CN" altLang="en-US" smtClean="0"/>
              <a:t>交易：委托、成交、持仓、交易阶段</a:t>
            </a:r>
            <a:endParaRPr lang="en-US" altLang="zh-CN" smtClean="0"/>
          </a:p>
          <a:p>
            <a:r>
              <a:rPr lang="zh-CN" altLang="en-US" smtClean="0"/>
              <a:t>结算：保证金、权利金、盈亏、逐日结算</a:t>
            </a:r>
            <a:endParaRPr lang="en-US" altLang="zh-CN" smtClean="0"/>
          </a:p>
          <a:p>
            <a:r>
              <a:rPr lang="zh-CN" altLang="en-US" smtClean="0"/>
              <a:t>交割：交割方式、交割持仓、交割配对、交割违约</a:t>
            </a:r>
            <a:endParaRPr lang="en-US" altLang="zh-CN" smtClean="0"/>
          </a:p>
          <a:p>
            <a:r>
              <a:rPr lang="zh-CN" altLang="en-US" smtClean="0"/>
              <a:t>风控体系：保证金、价格限制、持仓限额、强平、强减、结算担保金</a:t>
            </a:r>
          </a:p>
        </p:txBody>
      </p:sp>
      <p:sp>
        <p:nvSpPr>
          <p:cNvPr id="7885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4AEA3752-2041-4ADC-B9FA-6EB638A2AC14}" type="slidenum">
              <a:rPr lang="en-US" altLang="zh-CN" sz="1000" smtClean="0">
                <a:solidFill>
                  <a:srgbClr val="969696"/>
                </a:solidFill>
              </a:rPr>
              <a:pPr eaLnBrk="1" hangingPunct="1"/>
              <a:t>97</a:t>
            </a:fld>
            <a:r>
              <a:rPr lang="en-US" altLang="zh-CN" sz="1000" smtClean="0">
                <a:solidFill>
                  <a:srgbClr val="969696"/>
                </a:solidFill>
              </a:rPr>
              <a:t> -</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常用费用</a:t>
            </a:r>
            <a:endParaRPr lang="zh-CN" altLang="en-US" dirty="0"/>
          </a:p>
        </p:txBody>
      </p:sp>
      <p:sp>
        <p:nvSpPr>
          <p:cNvPr id="3" name="内容占位符 2"/>
          <p:cNvSpPr>
            <a:spLocks noGrp="1"/>
          </p:cNvSpPr>
          <p:nvPr>
            <p:ph idx="1"/>
          </p:nvPr>
        </p:nvSpPr>
        <p:spPr/>
        <p:txBody>
          <a:bodyPr/>
          <a:lstStyle/>
          <a:p>
            <a:r>
              <a:rPr lang="zh-CN" altLang="en-US" dirty="0"/>
              <a:t>交易</a:t>
            </a:r>
            <a:r>
              <a:rPr lang="zh-CN" altLang="en-US" dirty="0" smtClean="0"/>
              <a:t>保证金</a:t>
            </a:r>
            <a:endParaRPr lang="en-US" altLang="zh-CN" dirty="0"/>
          </a:p>
          <a:p>
            <a:r>
              <a:rPr lang="zh-CN" altLang="en-US" dirty="0"/>
              <a:t>冻结保证金</a:t>
            </a:r>
            <a:endParaRPr lang="en-US" altLang="zh-CN" dirty="0"/>
          </a:p>
          <a:p>
            <a:r>
              <a:rPr lang="zh-CN" altLang="en-US" dirty="0"/>
              <a:t>结算保证金</a:t>
            </a:r>
            <a:endParaRPr lang="en-US" altLang="zh-CN" dirty="0"/>
          </a:p>
          <a:p>
            <a:r>
              <a:rPr lang="zh-CN" altLang="en-US" dirty="0"/>
              <a:t>交易手续费</a:t>
            </a:r>
            <a:endParaRPr lang="en-US" altLang="zh-CN" dirty="0"/>
          </a:p>
          <a:p>
            <a:r>
              <a:rPr lang="zh-CN" altLang="en-US" dirty="0"/>
              <a:t>结算手续费</a:t>
            </a:r>
            <a:endParaRPr lang="en-US" altLang="zh-CN" dirty="0"/>
          </a:p>
          <a:p>
            <a:r>
              <a:rPr lang="zh-CN" altLang="en-US" dirty="0"/>
              <a:t>交割手续费</a:t>
            </a:r>
            <a:endParaRPr lang="en-US" altLang="zh-CN" dirty="0"/>
          </a:p>
          <a:p>
            <a:r>
              <a:rPr lang="zh-CN" altLang="en-US" dirty="0"/>
              <a:t>行权手续费</a:t>
            </a:r>
            <a:endParaRPr lang="en-US" altLang="zh-CN" dirty="0"/>
          </a:p>
          <a:p>
            <a:r>
              <a:rPr lang="zh-CN" altLang="en-US" dirty="0"/>
              <a:t>应收手续费</a:t>
            </a:r>
            <a:endParaRPr lang="en-US" altLang="zh-CN" dirty="0"/>
          </a:p>
          <a:p>
            <a:r>
              <a:rPr lang="zh-CN" altLang="en-US" dirty="0"/>
              <a:t>实收</a:t>
            </a:r>
            <a:r>
              <a:rPr lang="zh-CN" altLang="en-US" dirty="0" smtClean="0"/>
              <a:t>手续费</a:t>
            </a:r>
            <a:endParaRPr lang="en-US" altLang="zh-CN" dirty="0" smtClean="0"/>
          </a:p>
          <a:p>
            <a:r>
              <a:rPr lang="zh-CN" altLang="en-US" dirty="0"/>
              <a:t>盈亏</a:t>
            </a:r>
            <a:endParaRPr lang="en-US" altLang="zh-CN" dirty="0"/>
          </a:p>
          <a:p>
            <a:r>
              <a:rPr lang="zh-CN" altLang="en-US" dirty="0"/>
              <a:t>平仓减免、合约减免、做市商减免、额度减免</a:t>
            </a:r>
            <a:endParaRPr lang="en-US" altLang="zh-CN" dirty="0"/>
          </a:p>
          <a:p>
            <a:r>
              <a:rPr lang="zh-CN" altLang="en-US" dirty="0"/>
              <a:t>交割补偿金、违约金</a:t>
            </a:r>
            <a:r>
              <a:rPr lang="zh-CN" altLang="en-US" dirty="0" smtClean="0"/>
              <a:t>等等</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FD2B5A81-7FE2-488D-B55D-E024C1A3F1E9}" type="slidenum">
              <a:rPr lang="en-US" altLang="zh-CN" smtClean="0"/>
              <a:pPr>
                <a:defRPr/>
              </a:pPr>
              <a:t>98</a:t>
            </a:fld>
            <a:r>
              <a:rPr lang="en-US" altLang="zh-CN" smtClean="0"/>
              <a:t> -</a:t>
            </a:r>
            <a:endParaRPr lang="en-US" altLang="zh-CN"/>
          </a:p>
        </p:txBody>
      </p:sp>
    </p:spTree>
    <p:extLst>
      <p:ext uri="{BB962C8B-B14F-4D97-AF65-F5344CB8AC3E}">
        <p14:creationId xmlns:p14="http://schemas.microsoft.com/office/powerpoint/2010/main" val="364543493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en-US" altLang="zh-CN" sz="1000" smtClean="0">
                <a:solidFill>
                  <a:srgbClr val="969696"/>
                </a:solidFill>
              </a:rPr>
              <a:t>- </a:t>
            </a:r>
            <a:fld id="{E68C6BAA-C7F6-4E52-81CA-CCC02BAC4588}" type="slidenum">
              <a:rPr lang="en-US" altLang="zh-CN" sz="1000" smtClean="0">
                <a:solidFill>
                  <a:srgbClr val="969696"/>
                </a:solidFill>
              </a:rPr>
              <a:pPr eaLnBrk="1" hangingPunct="1"/>
              <a:t>99</a:t>
            </a:fld>
            <a:r>
              <a:rPr lang="en-US" altLang="zh-CN" sz="1000" smtClean="0">
                <a:solidFill>
                  <a:srgbClr val="969696"/>
                </a:solidFill>
              </a:rPr>
              <a:t> -</a:t>
            </a:r>
          </a:p>
        </p:txBody>
      </p:sp>
      <p:grpSp>
        <p:nvGrpSpPr>
          <p:cNvPr id="79875" name="Group 24"/>
          <p:cNvGrpSpPr>
            <a:grpSpLocks/>
          </p:cNvGrpSpPr>
          <p:nvPr/>
        </p:nvGrpSpPr>
        <p:grpSpPr bwMode="auto">
          <a:xfrm>
            <a:off x="0" y="0"/>
            <a:ext cx="9144000" cy="6858000"/>
            <a:chOff x="0" y="0"/>
            <a:chExt cx="5760" cy="4320"/>
          </a:xfrm>
        </p:grpSpPr>
        <p:sp>
          <p:nvSpPr>
            <p:cNvPr id="79881" name="Rectangle 25"/>
            <p:cNvSpPr>
              <a:spLocks noChangeArrowheads="1"/>
            </p:cNvSpPr>
            <p:nvPr/>
          </p:nvSpPr>
          <p:spPr bwMode="auto">
            <a:xfrm>
              <a:off x="0" y="778"/>
              <a:ext cx="5760" cy="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9882" name="Rectangle 26"/>
            <p:cNvSpPr>
              <a:spLocks noChangeArrowheads="1"/>
            </p:cNvSpPr>
            <p:nvPr/>
          </p:nvSpPr>
          <p:spPr bwMode="auto">
            <a:xfrm>
              <a:off x="0" y="0"/>
              <a:ext cx="5760" cy="754"/>
            </a:xfrm>
            <a:prstGeom prst="rect">
              <a:avLst/>
            </a:prstGeom>
            <a:solidFill>
              <a:srgbClr val="0F21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9883" name="Rectangle 27"/>
            <p:cNvSpPr>
              <a:spLocks noChangeArrowheads="1"/>
            </p:cNvSpPr>
            <p:nvPr/>
          </p:nvSpPr>
          <p:spPr bwMode="auto">
            <a:xfrm>
              <a:off x="0" y="3521"/>
              <a:ext cx="5760" cy="44"/>
            </a:xfrm>
            <a:prstGeom prst="rect">
              <a:avLst/>
            </a:prstGeom>
            <a:solidFill>
              <a:srgbClr val="66B8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sz="1800"/>
            </a:p>
          </p:txBody>
        </p:sp>
        <p:sp>
          <p:nvSpPr>
            <p:cNvPr id="79884" name="Rectangle 28"/>
            <p:cNvSpPr>
              <a:spLocks noChangeArrowheads="1"/>
            </p:cNvSpPr>
            <p:nvPr/>
          </p:nvSpPr>
          <p:spPr bwMode="auto">
            <a:xfrm>
              <a:off x="0" y="754"/>
              <a:ext cx="5760" cy="44"/>
            </a:xfrm>
            <a:prstGeom prst="rect">
              <a:avLst/>
            </a:prstGeom>
            <a:solidFill>
              <a:srgbClr val="66B8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sz="1800"/>
            </a:p>
          </p:txBody>
        </p:sp>
        <p:sp>
          <p:nvSpPr>
            <p:cNvPr id="79885" name="Rectangle 29"/>
            <p:cNvSpPr>
              <a:spLocks noChangeArrowheads="1"/>
            </p:cNvSpPr>
            <p:nvPr/>
          </p:nvSpPr>
          <p:spPr bwMode="auto">
            <a:xfrm>
              <a:off x="0" y="3566"/>
              <a:ext cx="5760" cy="754"/>
            </a:xfrm>
            <a:prstGeom prst="rect">
              <a:avLst/>
            </a:prstGeom>
            <a:solidFill>
              <a:srgbClr val="0F218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9876" name="Text Box 30"/>
          <p:cNvSpPr txBox="1">
            <a:spLocks noChangeArrowheads="1"/>
          </p:cNvSpPr>
          <p:nvPr/>
        </p:nvSpPr>
        <p:spPr bwMode="auto">
          <a:xfrm>
            <a:off x="3400425" y="2349500"/>
            <a:ext cx="29003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eaLnBrk="1" hangingPunct="1"/>
            <a:r>
              <a:rPr lang="zh-CN" altLang="en-US" sz="5000">
                <a:solidFill>
                  <a:srgbClr val="0F218B"/>
                </a:solidFill>
                <a:latin typeface="黑体" pitchFamily="2" charset="-122"/>
                <a:ea typeface="黑体" pitchFamily="2" charset="-122"/>
              </a:rPr>
              <a:t>谢 谢 ！</a:t>
            </a:r>
          </a:p>
        </p:txBody>
      </p:sp>
      <p:grpSp>
        <p:nvGrpSpPr>
          <p:cNvPr id="79877" name="Group 31"/>
          <p:cNvGrpSpPr>
            <a:grpSpLocks/>
          </p:cNvGrpSpPr>
          <p:nvPr/>
        </p:nvGrpSpPr>
        <p:grpSpPr bwMode="auto">
          <a:xfrm>
            <a:off x="2195513" y="4762500"/>
            <a:ext cx="5129212" cy="682625"/>
            <a:chOff x="1837" y="2931"/>
            <a:chExt cx="3231" cy="430"/>
          </a:xfrm>
        </p:grpSpPr>
        <p:pic>
          <p:nvPicPr>
            <p:cNvPr id="79878" name="Picture 32" descr="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 y="2931"/>
              <a:ext cx="2222"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Text Box 33"/>
            <p:cNvSpPr txBox="1">
              <a:spLocks noChangeArrowheads="1"/>
            </p:cNvSpPr>
            <p:nvPr/>
          </p:nvSpPr>
          <p:spPr bwMode="auto">
            <a:xfrm>
              <a:off x="4241" y="2976"/>
              <a:ext cx="82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ea typeface="宋体" pitchFamily="2" charset="-122"/>
                </a:defRPr>
              </a:lvl1pPr>
              <a:lvl2pPr marL="742950" indent="-285750" eaLnBrk="0" hangingPunct="0">
                <a:defRPr sz="3200">
                  <a:solidFill>
                    <a:schemeClr val="tx1"/>
                  </a:solidFill>
                  <a:latin typeface="Arial" charset="0"/>
                  <a:ea typeface="宋体" pitchFamily="2" charset="-122"/>
                </a:defRPr>
              </a:lvl2pPr>
              <a:lvl3pPr marL="1143000" indent="-228600" eaLnBrk="0" hangingPunct="0">
                <a:defRPr sz="3200">
                  <a:solidFill>
                    <a:schemeClr val="tx1"/>
                  </a:solidFill>
                  <a:latin typeface="Arial" charset="0"/>
                  <a:ea typeface="宋体" pitchFamily="2" charset="-122"/>
                </a:defRPr>
              </a:lvl3pPr>
              <a:lvl4pPr marL="1600200" indent="-228600" eaLnBrk="0" hangingPunct="0">
                <a:defRPr sz="3200">
                  <a:solidFill>
                    <a:schemeClr val="tx1"/>
                  </a:solidFill>
                  <a:latin typeface="Arial" charset="0"/>
                  <a:ea typeface="宋体" pitchFamily="2" charset="-122"/>
                </a:defRPr>
              </a:lvl4pPr>
              <a:lvl5pPr marL="2057400" indent="-228600" eaLnBrk="0" hangingPunct="0">
                <a:defRPr sz="3200">
                  <a:solidFill>
                    <a:schemeClr val="tx1"/>
                  </a:solidFill>
                  <a:latin typeface="Arial" charset="0"/>
                  <a:ea typeface="宋体" pitchFamily="2" charset="-122"/>
                </a:defRPr>
              </a:lvl5pPr>
              <a:lvl6pPr marL="2514600" indent="-228600" algn="ctr" eaLnBrk="0" fontAlgn="base" hangingPunct="0">
                <a:spcBef>
                  <a:spcPct val="0"/>
                </a:spcBef>
                <a:spcAft>
                  <a:spcPct val="0"/>
                </a:spcAft>
                <a:defRPr sz="3200">
                  <a:solidFill>
                    <a:schemeClr val="tx1"/>
                  </a:solidFill>
                  <a:latin typeface="Arial" charset="0"/>
                  <a:ea typeface="宋体" pitchFamily="2" charset="-122"/>
                </a:defRPr>
              </a:lvl6pPr>
              <a:lvl7pPr marL="2971800" indent="-228600" algn="ctr" eaLnBrk="0" fontAlgn="base" hangingPunct="0">
                <a:spcBef>
                  <a:spcPct val="0"/>
                </a:spcBef>
                <a:spcAft>
                  <a:spcPct val="0"/>
                </a:spcAft>
                <a:defRPr sz="3200">
                  <a:solidFill>
                    <a:schemeClr val="tx1"/>
                  </a:solidFill>
                  <a:latin typeface="Arial" charset="0"/>
                  <a:ea typeface="宋体" pitchFamily="2" charset="-122"/>
                </a:defRPr>
              </a:lvl7pPr>
              <a:lvl8pPr marL="3429000" indent="-228600" algn="ctr" eaLnBrk="0" fontAlgn="base" hangingPunct="0">
                <a:spcBef>
                  <a:spcPct val="0"/>
                </a:spcBef>
                <a:spcAft>
                  <a:spcPct val="0"/>
                </a:spcAft>
                <a:defRPr sz="3200">
                  <a:solidFill>
                    <a:schemeClr val="tx1"/>
                  </a:solidFill>
                  <a:latin typeface="Arial" charset="0"/>
                  <a:ea typeface="宋体" pitchFamily="2" charset="-122"/>
                </a:defRPr>
              </a:lvl8pPr>
              <a:lvl9pPr marL="3886200" indent="-228600" algn="ctr" eaLnBrk="0" fontAlgn="base" hangingPunct="0">
                <a:spcBef>
                  <a:spcPct val="0"/>
                </a:spcBef>
                <a:spcAft>
                  <a:spcPct val="0"/>
                </a:spcAft>
                <a:defRPr sz="3200">
                  <a:solidFill>
                    <a:schemeClr val="tx1"/>
                  </a:solidFill>
                  <a:latin typeface="Arial" charset="0"/>
                  <a:ea typeface="宋体" pitchFamily="2" charset="-122"/>
                </a:defRPr>
              </a:lvl9pPr>
            </a:lstStyle>
            <a:p>
              <a:pPr algn="l" eaLnBrk="1" hangingPunct="1">
                <a:spcBef>
                  <a:spcPct val="50000"/>
                </a:spcBef>
              </a:pPr>
              <a:r>
                <a:rPr lang="zh-CN" altLang="en-US" sz="2200">
                  <a:ea typeface="黑体" pitchFamily="2" charset="-122"/>
                </a:rPr>
                <a:t>技术公司</a:t>
              </a:r>
              <a:endParaRPr lang="zh-CN" altLang="en-US" sz="2200"/>
            </a:p>
          </p:txBody>
        </p:sp>
        <p:sp>
          <p:nvSpPr>
            <p:cNvPr id="79880" name="Line 34"/>
            <p:cNvSpPr>
              <a:spLocks noChangeShapeType="1"/>
            </p:cNvSpPr>
            <p:nvPr/>
          </p:nvSpPr>
          <p:spPr bwMode="auto">
            <a:xfrm>
              <a:off x="4195" y="3022"/>
              <a:ext cx="0"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CFFEX">
  <a:themeElements>
    <a:clrScheme name="CFFE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FFEX">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200" b="0" i="0" u="none" strike="noStrike" cap="none" normalizeH="0" baseline="0" smtClean="0">
            <a:ln>
              <a:noFill/>
            </a:ln>
            <a:solidFill>
              <a:schemeClr val="tx1"/>
            </a:solidFill>
            <a:effectLst/>
            <a:latin typeface="Arial" charset="0"/>
            <a:ea typeface="宋体" pitchFamily="2" charset="-122"/>
          </a:defRPr>
        </a:defPPr>
      </a:lstStyle>
    </a:spDef>
    <a:lnDef>
      <a:spPr bwMode="auto">
        <a:solidFill>
          <a:schemeClr val="accent1"/>
        </a:solidFill>
        <a:ln w="38100" cap="flat" cmpd="sng" algn="ctr">
          <a:noFill/>
          <a:prstDash val="solid"/>
          <a:round/>
          <a:headEnd type="none" w="med" len="med"/>
          <a:tailEnd type="arrow"/>
        </a:ln>
        <a:effectLst/>
      </a:spPr>
      <a:bodyPr/>
      <a:lstStyle/>
    </a:lnDef>
  </a:objectDefaults>
  <a:extraClrSchemeLst>
    <a:extraClrScheme>
      <a:clrScheme name="CFFE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FFEX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FFEX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FFEX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FFEX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FFEX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FFEX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FFEX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FFEX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FFEX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FFEX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FFEX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7860</TotalTime>
  <Words>6866</Words>
  <Application>Microsoft Office PowerPoint</Application>
  <PresentationFormat>全屏显示(4:3)</PresentationFormat>
  <Paragraphs>900</Paragraphs>
  <Slides>99</Slides>
  <Notes>39</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02" baseType="lpstr">
      <vt:lpstr>CFFEX</vt:lpstr>
      <vt:lpstr>Visio</vt:lpstr>
      <vt:lpstr>文档</vt:lpstr>
      <vt:lpstr>        业务培训-概念与原理</vt:lpstr>
      <vt:lpstr>内容提要</vt:lpstr>
      <vt:lpstr>衍生品</vt:lpstr>
      <vt:lpstr>衍生品(Derivatives)-例子</vt:lpstr>
      <vt:lpstr>衍生品作用</vt:lpstr>
      <vt:lpstr>交易场所</vt:lpstr>
      <vt:lpstr>内容提要</vt:lpstr>
      <vt:lpstr>期货合约(Futures)</vt:lpstr>
      <vt:lpstr>远期合约和期货合约</vt:lpstr>
      <vt:lpstr>期货合约交易行为</vt:lpstr>
      <vt:lpstr>交易行为与持仓</vt:lpstr>
      <vt:lpstr>PowerPoint 演示文稿</vt:lpstr>
      <vt:lpstr>期货交易术语</vt:lpstr>
      <vt:lpstr>期货交易术语</vt:lpstr>
      <vt:lpstr>期货费用</vt:lpstr>
      <vt:lpstr>期货费用</vt:lpstr>
      <vt:lpstr>沪深300股指期货-合约</vt:lpstr>
      <vt:lpstr>上证50股指期货-合约</vt:lpstr>
      <vt:lpstr>中证500股指期货-标的指数</vt:lpstr>
      <vt:lpstr>5年期国债期货合约</vt:lpstr>
      <vt:lpstr>债券基本概念-债券分类</vt:lpstr>
      <vt:lpstr>国债期货合约标的</vt:lpstr>
      <vt:lpstr>国债期货合约标的</vt:lpstr>
      <vt:lpstr>转换因子</vt:lpstr>
      <vt:lpstr>国债期货实物交割流程</vt:lpstr>
      <vt:lpstr>第一阶段：最后交易日前的交割</vt:lpstr>
      <vt:lpstr>第二阶段：最后交易日后的交割</vt:lpstr>
      <vt:lpstr>我国国债期货交割模式选择</vt:lpstr>
      <vt:lpstr>我国国债存管体系</vt:lpstr>
      <vt:lpstr>同市场交割</vt:lpstr>
      <vt:lpstr>跨市场交割</vt:lpstr>
      <vt:lpstr>期权定义(Options)</vt:lpstr>
      <vt:lpstr>期权-举例</vt:lpstr>
      <vt:lpstr>期权要素</vt:lpstr>
      <vt:lpstr>期权类型</vt:lpstr>
      <vt:lpstr>权利金</vt:lpstr>
      <vt:lpstr>权利金计算</vt:lpstr>
      <vt:lpstr>执行价格</vt:lpstr>
      <vt:lpstr>期权的价值状态</vt:lpstr>
      <vt:lpstr>执行价格与期权价格状态</vt:lpstr>
      <vt:lpstr>期权交易的合约要素   </vt:lpstr>
      <vt:lpstr>期权和期货区别</vt:lpstr>
      <vt:lpstr>期权的行权</vt:lpstr>
      <vt:lpstr>期权合约代码要素</vt:lpstr>
      <vt:lpstr>期权行情界面</vt:lpstr>
      <vt:lpstr>期权合约</vt:lpstr>
      <vt:lpstr>期权合约波动产生</vt:lpstr>
      <vt:lpstr>期权交易损益分析（一）</vt:lpstr>
      <vt:lpstr>期权交易损益分析（一）</vt:lpstr>
      <vt:lpstr>期权交易损益分析（二）</vt:lpstr>
      <vt:lpstr>期权交易损益分析（二）</vt:lpstr>
      <vt:lpstr>期权交易损益分析（三）</vt:lpstr>
      <vt:lpstr>期权交易损益分析（三）</vt:lpstr>
      <vt:lpstr>期权交易损益分析（四）</vt:lpstr>
      <vt:lpstr>期权交易损益分析（四）</vt:lpstr>
      <vt:lpstr>期权保证金制度</vt:lpstr>
      <vt:lpstr>期权保证金制度-例子1</vt:lpstr>
      <vt:lpstr>期权保证金制度例子2</vt:lpstr>
      <vt:lpstr>期权涨跌停板</vt:lpstr>
      <vt:lpstr>沪深300股指期权合约表</vt:lpstr>
      <vt:lpstr>期权盈亏</vt:lpstr>
      <vt:lpstr>期权涨跌停板制度</vt:lpstr>
      <vt:lpstr>上证50股指期权合约表</vt:lpstr>
      <vt:lpstr>场内交易</vt:lpstr>
      <vt:lpstr>逐日结算</vt:lpstr>
      <vt:lpstr>逐日结算</vt:lpstr>
      <vt:lpstr>逐日结算</vt:lpstr>
      <vt:lpstr>逐日结算－浮动盈亏计算</vt:lpstr>
      <vt:lpstr>Central Counter-Party</vt:lpstr>
      <vt:lpstr>交割</vt:lpstr>
      <vt:lpstr>关键业务对象－产品和合约</vt:lpstr>
      <vt:lpstr>市场参与者</vt:lpstr>
      <vt:lpstr>关键业务对象－会员（市场参与者）</vt:lpstr>
      <vt:lpstr>关键业务对象－客户</vt:lpstr>
      <vt:lpstr>关键业务对象－市场参与者</vt:lpstr>
      <vt:lpstr>关键业务对象－委托</vt:lpstr>
      <vt:lpstr>关键业务对象-成交持仓</vt:lpstr>
      <vt:lpstr>关键业务对象－资金</vt:lpstr>
      <vt:lpstr>客户管理－客户开户</vt:lpstr>
      <vt:lpstr>业务状态和交易阶段</vt:lpstr>
      <vt:lpstr>主要业务流程</vt:lpstr>
      <vt:lpstr>交易业务流程</vt:lpstr>
      <vt:lpstr>结算业务流程</vt:lpstr>
      <vt:lpstr>监查业务流程</vt:lpstr>
      <vt:lpstr>交易风险监控</vt:lpstr>
      <vt:lpstr>违法违规与异常交易行为</vt:lpstr>
      <vt:lpstr>跨市场监管协作</vt:lpstr>
      <vt:lpstr>风险控制体系</vt:lpstr>
      <vt:lpstr>价格限制制度</vt:lpstr>
      <vt:lpstr>持仓限额制度</vt:lpstr>
      <vt:lpstr>强制平仓制度</vt:lpstr>
      <vt:lpstr>结算担保金制度</vt:lpstr>
      <vt:lpstr>交易中逐笔的风险控制</vt:lpstr>
      <vt:lpstr>每日最大交易资金限额</vt:lpstr>
      <vt:lpstr>试结算和预结算</vt:lpstr>
      <vt:lpstr>每日无负债结算制度</vt:lpstr>
      <vt:lpstr>总结回顾</vt:lpstr>
      <vt:lpstr>常用费用</vt:lpstr>
      <vt:lpstr>PowerPoint 演示文稿</vt:lpstr>
    </vt:vector>
  </TitlesOfParts>
  <Company>Play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Stone</dc:creator>
  <cp:lastModifiedBy>张稳锋</cp:lastModifiedBy>
  <cp:revision>510</cp:revision>
  <dcterms:created xsi:type="dcterms:W3CDTF">2007-01-14T18:38:49Z</dcterms:created>
  <dcterms:modified xsi:type="dcterms:W3CDTF">2014-04-01T06:37:59Z</dcterms:modified>
</cp:coreProperties>
</file>